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800" dirty="0" err="1" smtClean="0">
                <a:solidFill>
                  <a:srgbClr val="FF0000"/>
                </a:solidFill>
              </a:rPr>
              <a:t>Руська</a:t>
            </a:r>
            <a:r>
              <a:rPr lang="ru-RU" sz="8800" dirty="0" smtClean="0">
                <a:solidFill>
                  <a:srgbClr val="FF0000"/>
                </a:solidFill>
              </a:rPr>
              <a:t> Правда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43042" y="1285860"/>
            <a:ext cx="62865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«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Руська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 Правда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» 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—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збірка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стародавнього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руського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права,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складена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Київській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державі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у XI—XII ст. </a:t>
            </a:r>
          </a:p>
          <a:p>
            <a:endParaRPr lang="ru-RU" sz="28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Руська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Правда мала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важливий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вплив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на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всі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правові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пам'ятки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литовсько-руської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доби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історії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України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; 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за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посередництва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Литовських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Статутів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(1529, 1566, 1588)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деякі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норми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увійшли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до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українського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права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гетьманської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доби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           Історія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500042"/>
            <a:ext cx="209550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2071678"/>
            <a:ext cx="51435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Руська</a:t>
            </a:r>
            <a:r>
              <a:rPr lang="ru-RU" dirty="0" smtClean="0"/>
              <a:t> Правда — </a:t>
            </a:r>
            <a:r>
              <a:rPr lang="ru-RU" dirty="0" err="1" smtClean="0"/>
              <a:t>найвизначніший</a:t>
            </a:r>
            <a:r>
              <a:rPr lang="ru-RU" dirty="0" smtClean="0"/>
              <a:t> </a:t>
            </a:r>
            <a:r>
              <a:rPr lang="ru-RU" dirty="0" err="1" smtClean="0"/>
              <a:t>збірник</a:t>
            </a:r>
            <a:r>
              <a:rPr lang="ru-RU" dirty="0" smtClean="0"/>
              <a:t> </a:t>
            </a:r>
            <a:r>
              <a:rPr lang="ru-RU" dirty="0" err="1" smtClean="0"/>
              <a:t>стародавнього</a:t>
            </a:r>
            <a:r>
              <a:rPr lang="ru-RU" dirty="0" smtClean="0"/>
              <a:t> </a:t>
            </a:r>
            <a:r>
              <a:rPr lang="ru-RU" dirty="0" err="1" smtClean="0"/>
              <a:t>руського</a:t>
            </a:r>
            <a:r>
              <a:rPr lang="ru-RU" dirty="0" smtClean="0"/>
              <a:t> права, </a:t>
            </a:r>
            <a:r>
              <a:rPr lang="ru-RU" dirty="0" err="1" smtClean="0"/>
              <a:t>важливе</a:t>
            </a:r>
            <a:r>
              <a:rPr lang="ru-RU" dirty="0" smtClean="0"/>
              <a:t> </a:t>
            </a:r>
            <a:r>
              <a:rPr lang="ru-RU" dirty="0" err="1" smtClean="0"/>
              <a:t>джерело</a:t>
            </a:r>
            <a:r>
              <a:rPr lang="ru-RU" dirty="0" smtClean="0"/>
              <a:t> для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середньовічної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права та </a:t>
            </a:r>
            <a:r>
              <a:rPr lang="ru-RU" dirty="0" err="1" smtClean="0"/>
              <a:t>суспільних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 </a:t>
            </a:r>
            <a:r>
              <a:rPr lang="ru-RU" dirty="0" err="1" smtClean="0"/>
              <a:t>Руси-України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суміжних</a:t>
            </a:r>
            <a:r>
              <a:rPr lang="ru-RU" dirty="0" smtClean="0"/>
              <a:t> </a:t>
            </a:r>
            <a:r>
              <a:rPr lang="ru-RU" dirty="0" err="1" smtClean="0"/>
              <a:t>слов'янських</a:t>
            </a:r>
            <a:r>
              <a:rPr lang="ru-RU" dirty="0" smtClean="0"/>
              <a:t> </a:t>
            </a:r>
            <a:r>
              <a:rPr lang="ru-RU" dirty="0" err="1" smtClean="0"/>
              <a:t>народів</a:t>
            </a:r>
            <a:r>
              <a:rPr lang="ru-RU" dirty="0" smtClean="0"/>
              <a:t>. </a:t>
            </a:r>
            <a:r>
              <a:rPr lang="ru-RU" dirty="0" err="1" smtClean="0"/>
              <a:t>Оригіналу</a:t>
            </a:r>
            <a:r>
              <a:rPr lang="ru-RU" dirty="0" smtClean="0"/>
              <a:t> </a:t>
            </a:r>
            <a:r>
              <a:rPr lang="ru-RU" dirty="0" err="1" smtClean="0"/>
              <a:t>Руської</a:t>
            </a:r>
            <a:r>
              <a:rPr lang="ru-RU" dirty="0" smtClean="0"/>
              <a:t> </a:t>
            </a:r>
            <a:r>
              <a:rPr lang="ru-RU" dirty="0" err="1" smtClean="0"/>
              <a:t>Правди</a:t>
            </a:r>
            <a:r>
              <a:rPr lang="ru-RU" dirty="0" smtClean="0"/>
              <a:t> не </a:t>
            </a:r>
            <a:r>
              <a:rPr lang="ru-RU" dirty="0" err="1" smtClean="0"/>
              <a:t>знайдено</a:t>
            </a:r>
            <a:r>
              <a:rPr lang="ru-RU" dirty="0" smtClean="0"/>
              <a:t>, </a:t>
            </a:r>
            <a:r>
              <a:rPr lang="ru-RU" dirty="0" err="1" smtClean="0"/>
              <a:t>натомість</a:t>
            </a:r>
            <a:r>
              <a:rPr lang="ru-RU" dirty="0" smtClean="0"/>
              <a:t> </a:t>
            </a:r>
            <a:r>
              <a:rPr lang="ru-RU" dirty="0" err="1" smtClean="0"/>
              <a:t>збереглася</a:t>
            </a:r>
            <a:r>
              <a:rPr lang="ru-RU" dirty="0" smtClean="0"/>
              <a:t> </a:t>
            </a:r>
            <a:r>
              <a:rPr lang="ru-RU" dirty="0" err="1" smtClean="0"/>
              <a:t>значна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списків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ХІІІ—</a:t>
            </a:r>
            <a:r>
              <a:rPr lang="en-US" dirty="0" smtClean="0"/>
              <a:t>XVIII </a:t>
            </a:r>
            <a:r>
              <a:rPr lang="ru-RU" dirty="0" smtClean="0"/>
              <a:t>ст. </a:t>
            </a:r>
            <a:r>
              <a:rPr lang="ru-RU" dirty="0" err="1" smtClean="0"/>
              <a:t>Досі</a:t>
            </a:r>
            <a:r>
              <a:rPr lang="ru-RU" dirty="0" smtClean="0"/>
              <a:t> </a:t>
            </a:r>
            <a:r>
              <a:rPr lang="ru-RU" dirty="0" err="1" smtClean="0"/>
              <a:t>відкрито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106. 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постання</a:t>
            </a:r>
            <a:r>
              <a:rPr lang="ru-RU" dirty="0" smtClean="0"/>
              <a:t> </a:t>
            </a:r>
            <a:r>
              <a:rPr lang="ru-RU" dirty="0" err="1" smtClean="0"/>
              <a:t>Руської</a:t>
            </a:r>
            <a:r>
              <a:rPr lang="ru-RU" dirty="0" smtClean="0"/>
              <a:t> </a:t>
            </a:r>
            <a:r>
              <a:rPr lang="ru-RU" dirty="0" err="1" smtClean="0"/>
              <a:t>Правди</a:t>
            </a:r>
            <a:r>
              <a:rPr lang="ru-RU" dirty="0" smtClean="0"/>
              <a:t> та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списків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поділяють</a:t>
            </a:r>
            <a:r>
              <a:rPr lang="ru-RU" dirty="0" smtClean="0"/>
              <a:t> на три </a:t>
            </a:r>
            <a:r>
              <a:rPr lang="ru-RU" dirty="0" err="1" smtClean="0"/>
              <a:t>редакції</a:t>
            </a:r>
            <a:r>
              <a:rPr lang="ru-RU" dirty="0" smtClean="0"/>
              <a:t> (</a:t>
            </a:r>
            <a:r>
              <a:rPr lang="ru-RU" dirty="0" err="1" smtClean="0"/>
              <a:t>коротку</a:t>
            </a:r>
            <a:r>
              <a:rPr lang="ru-RU" dirty="0" smtClean="0"/>
              <a:t>, </a:t>
            </a:r>
            <a:r>
              <a:rPr lang="ru-RU" dirty="0" err="1" smtClean="0"/>
              <a:t>широку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середню</a:t>
            </a:r>
            <a:r>
              <a:rPr lang="ru-RU" dirty="0" smtClean="0"/>
              <a:t>),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досі</a:t>
            </a:r>
            <a:r>
              <a:rPr lang="ru-RU" dirty="0" smtClean="0"/>
              <a:t> не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досліджена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976" y="3929066"/>
            <a:ext cx="3429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Князь </a:t>
            </a:r>
            <a:r>
              <a:rPr lang="ru-RU" b="1" dirty="0" smtClean="0">
                <a:solidFill>
                  <a:schemeClr val="bg1"/>
                </a:solidFill>
              </a:rPr>
              <a:t>Ярослав </a:t>
            </a:r>
            <a:r>
              <a:rPr lang="ru-RU" b="1" dirty="0" err="1" smtClean="0">
                <a:solidFill>
                  <a:schemeClr val="bg1"/>
                </a:solidFill>
              </a:rPr>
              <a:t>Мудрий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тримає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Софійський</a:t>
            </a:r>
            <a:r>
              <a:rPr lang="ru-RU" dirty="0" smtClean="0">
                <a:solidFill>
                  <a:schemeClr val="bg1"/>
                </a:solidFill>
              </a:rPr>
              <a:t> собор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dirty="0" err="1" smtClean="0">
                <a:solidFill>
                  <a:schemeClr val="bg1"/>
                </a:solidFill>
              </a:rPr>
              <a:t>Руську</a:t>
            </a:r>
            <a:r>
              <a:rPr lang="ru-RU" b="1" dirty="0" smtClean="0">
                <a:solidFill>
                  <a:schemeClr val="bg1"/>
                </a:solidFill>
              </a:rPr>
              <a:t> Правду». </a:t>
            </a:r>
            <a:r>
              <a:rPr lang="ru-RU" i="1" dirty="0" err="1" smtClean="0">
                <a:solidFill>
                  <a:schemeClr val="bg1"/>
                </a:solidFill>
              </a:rPr>
              <a:t>Ілюстрація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Івана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  <a:r>
              <a:rPr lang="ru-RU" i="1" dirty="0" err="1" smtClean="0">
                <a:solidFill>
                  <a:schemeClr val="bg1"/>
                </a:solidFill>
              </a:rPr>
              <a:t>Білібіна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357694"/>
            <a:ext cx="2928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Надрукував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коротку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редакцію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А. </a:t>
            </a:r>
            <a:r>
              <a:rPr lang="ru-RU" b="1" dirty="0" err="1" smtClean="0">
                <a:solidFill>
                  <a:schemeClr val="bg1"/>
                </a:solidFill>
              </a:rPr>
              <a:t>Шлецер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(1767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571612"/>
            <a:ext cx="20955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143636" y="4572008"/>
            <a:ext cx="26431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Руську</a:t>
            </a:r>
            <a:r>
              <a:rPr lang="ru-RU" dirty="0" smtClean="0">
                <a:solidFill>
                  <a:schemeClr val="bg1"/>
                </a:solidFill>
              </a:rPr>
              <a:t> Правду (</a:t>
            </a:r>
            <a:r>
              <a:rPr lang="ru-RU" dirty="0" err="1" smtClean="0">
                <a:solidFill>
                  <a:schemeClr val="bg1"/>
                </a:solidFill>
              </a:rPr>
              <a:t>коротку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редакцію</a:t>
            </a:r>
            <a:r>
              <a:rPr lang="ru-RU" dirty="0" smtClean="0">
                <a:solidFill>
                  <a:schemeClr val="bg1"/>
                </a:solidFill>
              </a:rPr>
              <a:t>) </a:t>
            </a:r>
            <a:r>
              <a:rPr lang="ru-RU" dirty="0" err="1" smtClean="0">
                <a:solidFill>
                  <a:schemeClr val="bg1"/>
                </a:solidFill>
              </a:rPr>
              <a:t>відкрив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В.Татищев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 err="1" smtClean="0">
                <a:solidFill>
                  <a:schemeClr val="bg1"/>
                </a:solidFill>
              </a:rPr>
              <a:t>тексті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Новгородського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літопису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(1738)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71612"/>
            <a:ext cx="1857375" cy="2619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357554" y="4572008"/>
            <a:ext cx="2571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Широку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Руську</a:t>
            </a:r>
            <a:r>
              <a:rPr lang="ru-RU" dirty="0" smtClean="0">
                <a:solidFill>
                  <a:schemeClr val="bg1"/>
                </a:solidFill>
              </a:rPr>
              <a:t> Правду </a:t>
            </a:r>
            <a:r>
              <a:rPr lang="ru-RU" dirty="0" err="1" smtClean="0">
                <a:solidFill>
                  <a:schemeClr val="bg1"/>
                </a:solidFill>
              </a:rPr>
              <a:t>вперше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опублікував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</a:rPr>
              <a:t>Болтин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(</a:t>
            </a:r>
            <a:r>
              <a:rPr lang="ru-RU" dirty="0" smtClean="0">
                <a:solidFill>
                  <a:schemeClr val="bg1"/>
                </a:solidFill>
              </a:rPr>
              <a:t>1792</a:t>
            </a:r>
            <a:r>
              <a:rPr lang="uk-UA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571612"/>
            <a:ext cx="2314575" cy="27027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6115064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000" b="1" u="sng" dirty="0" smtClean="0">
                <a:solidFill>
                  <a:schemeClr val="bg1"/>
                </a:solidFill>
              </a:rPr>
              <a:t>Коротка </a:t>
            </a:r>
            <a:r>
              <a:rPr lang="ru-RU" sz="3000" b="1" u="sng" dirty="0" err="1" smtClean="0">
                <a:solidFill>
                  <a:schemeClr val="bg1"/>
                </a:solidFill>
              </a:rPr>
              <a:t>Руська</a:t>
            </a:r>
            <a:r>
              <a:rPr lang="ru-RU" sz="3000" b="1" u="sng" dirty="0" smtClean="0">
                <a:solidFill>
                  <a:schemeClr val="bg1"/>
                </a:solidFill>
              </a:rPr>
              <a:t> Правда </a:t>
            </a:r>
            <a:r>
              <a:rPr lang="ru-RU" sz="3000" u="sng" dirty="0" smtClean="0">
                <a:solidFill>
                  <a:schemeClr val="bg1"/>
                </a:solidFill>
              </a:rPr>
              <a:t>(43 </a:t>
            </a:r>
            <a:r>
              <a:rPr lang="ru-RU" sz="3000" u="sng" dirty="0" err="1" smtClean="0">
                <a:solidFill>
                  <a:schemeClr val="bg1"/>
                </a:solidFill>
              </a:rPr>
              <a:t>статті</a:t>
            </a:r>
            <a:r>
              <a:rPr lang="ru-RU" sz="3000" u="sng" dirty="0" smtClean="0">
                <a:solidFill>
                  <a:schemeClr val="bg1"/>
                </a:solidFill>
              </a:rPr>
              <a:t>) </a:t>
            </a:r>
            <a:r>
              <a:rPr lang="ru-RU" sz="3000" u="sng" dirty="0" err="1" smtClean="0">
                <a:solidFill>
                  <a:schemeClr val="bg1"/>
                </a:solidFill>
              </a:rPr>
              <a:t>поділяється</a:t>
            </a:r>
            <a:r>
              <a:rPr lang="ru-RU" sz="3000" u="sng" dirty="0" smtClean="0">
                <a:solidFill>
                  <a:schemeClr val="bg1"/>
                </a:solidFill>
              </a:rPr>
              <a:t> на </a:t>
            </a:r>
            <a:r>
              <a:rPr lang="ru-RU" sz="3000" u="sng" dirty="0" smtClean="0">
                <a:solidFill>
                  <a:schemeClr val="bg1"/>
                </a:solidFill>
              </a:rPr>
              <a:t>4 </a:t>
            </a:r>
            <a:r>
              <a:rPr lang="ru-RU" sz="3000" u="sng" dirty="0" err="1" smtClean="0">
                <a:solidFill>
                  <a:schemeClr val="bg1"/>
                </a:solidFill>
              </a:rPr>
              <a:t>частини</a:t>
            </a:r>
            <a:r>
              <a:rPr lang="ru-RU" sz="3000" u="sng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Правда Ярослава </a:t>
            </a:r>
            <a:r>
              <a:rPr lang="ru-RU" dirty="0" smtClean="0">
                <a:solidFill>
                  <a:schemeClr val="bg1"/>
                </a:solidFill>
              </a:rPr>
              <a:t>— </a:t>
            </a:r>
            <a:r>
              <a:rPr lang="ru-RU" dirty="0" err="1" smtClean="0">
                <a:solidFill>
                  <a:schemeClr val="bg1"/>
                </a:solidFill>
              </a:rPr>
              <a:t>найстарішу</a:t>
            </a:r>
            <a:r>
              <a:rPr lang="ru-RU" dirty="0" smtClean="0">
                <a:solidFill>
                  <a:schemeClr val="bg1"/>
                </a:solidFill>
              </a:rPr>
              <a:t>, як </a:t>
            </a:r>
            <a:r>
              <a:rPr lang="ru-RU" dirty="0" err="1" smtClean="0">
                <a:solidFill>
                  <a:schemeClr val="bg1"/>
                </a:solidFill>
              </a:rPr>
              <a:t>її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називають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дослідники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погоджуються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поглядом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Руську</a:t>
            </a:r>
            <a:r>
              <a:rPr lang="ru-RU" dirty="0" smtClean="0">
                <a:solidFill>
                  <a:schemeClr val="bg1"/>
                </a:solidFill>
              </a:rPr>
              <a:t> Правду проголосив князь Ярослав </a:t>
            </a:r>
            <a:r>
              <a:rPr lang="ru-RU" dirty="0" err="1" smtClean="0">
                <a:solidFill>
                  <a:schemeClr val="bg1"/>
                </a:solidFill>
              </a:rPr>
              <a:t>Мудрий</a:t>
            </a:r>
            <a:r>
              <a:rPr lang="ru-RU" dirty="0" smtClean="0">
                <a:solidFill>
                  <a:schemeClr val="bg1"/>
                </a:solidFill>
              </a:rPr>
              <a:t>; </a:t>
            </a:r>
            <a:r>
              <a:rPr lang="ru-RU" dirty="0" smtClean="0">
                <a:solidFill>
                  <a:schemeClr val="bg1"/>
                </a:solidFill>
              </a:rPr>
              <a:t>вона </a:t>
            </a:r>
            <a:r>
              <a:rPr lang="ru-RU" dirty="0" err="1" smtClean="0">
                <a:solidFill>
                  <a:schemeClr val="bg1"/>
                </a:solidFill>
              </a:rPr>
              <a:t>охоплює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статті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1 до 18;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Правда </a:t>
            </a:r>
            <a:r>
              <a:rPr lang="ru-RU" b="1" dirty="0" err="1" smtClean="0">
                <a:solidFill>
                  <a:schemeClr val="bg1"/>
                </a:solidFill>
              </a:rPr>
              <a:t>Ярославичів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— звана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Уставом </a:t>
            </a:r>
            <a:r>
              <a:rPr lang="ru-RU" dirty="0" err="1" smtClean="0">
                <a:solidFill>
                  <a:schemeClr val="bg1"/>
                </a:solidFill>
              </a:rPr>
              <a:t>Ярославичів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статті</a:t>
            </a:r>
            <a:r>
              <a:rPr lang="ru-RU" dirty="0" smtClean="0">
                <a:solidFill>
                  <a:schemeClr val="bg1"/>
                </a:solidFill>
              </a:rPr>
              <a:t> 19 — 41);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Покон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вирний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— </a:t>
            </a:r>
            <a:r>
              <a:rPr lang="ru-RU" dirty="0" err="1" smtClean="0">
                <a:solidFill>
                  <a:schemeClr val="bg1"/>
                </a:solidFill>
              </a:rPr>
              <a:t>встановлює</a:t>
            </a:r>
            <a:r>
              <a:rPr lang="ru-RU" dirty="0" smtClean="0">
                <a:solidFill>
                  <a:schemeClr val="bg1"/>
                </a:solidFill>
              </a:rPr>
              <a:t> оплати вирникам (ст. 42)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Урок </a:t>
            </a:r>
            <a:r>
              <a:rPr lang="ru-RU" b="1" dirty="0" err="1" smtClean="0">
                <a:solidFill>
                  <a:schemeClr val="bg1"/>
                </a:solidFill>
              </a:rPr>
              <a:t>мостникам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(ст. 43).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Коротка </a:t>
            </a:r>
            <a:r>
              <a:rPr lang="ru-RU" dirty="0" smtClean="0"/>
              <a:t>«</a:t>
            </a:r>
            <a:r>
              <a:rPr lang="ru-RU" dirty="0" err="1" smtClean="0"/>
              <a:t>Руська</a:t>
            </a:r>
            <a:r>
              <a:rPr lang="ru-RU" dirty="0" smtClean="0"/>
              <a:t> Правда»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643182"/>
            <a:ext cx="2424116" cy="2972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714976" y="5857892"/>
            <a:ext cx="3429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Сторінка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короткої</a:t>
            </a:r>
            <a:r>
              <a:rPr lang="ru-RU" dirty="0" smtClean="0"/>
              <a:t> </a:t>
            </a:r>
            <a:r>
              <a:rPr lang="ru-RU" dirty="0" err="1" smtClean="0"/>
              <a:t>редакції</a:t>
            </a:r>
            <a:r>
              <a:rPr lang="ru-RU" dirty="0" smtClean="0"/>
              <a:t> «</a:t>
            </a:r>
            <a:r>
              <a:rPr lang="ru-RU" dirty="0" err="1" smtClean="0"/>
              <a:t>Руської</a:t>
            </a:r>
            <a:r>
              <a:rPr lang="ru-RU" dirty="0" smtClean="0"/>
              <a:t> </a:t>
            </a:r>
            <a:r>
              <a:rPr lang="ru-RU" dirty="0" err="1" smtClean="0"/>
              <a:t>Правди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72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Правда Ярослава, на думку одних </a:t>
            </a:r>
            <a:r>
              <a:rPr lang="ru-RU" sz="2400" dirty="0" err="1" smtClean="0">
                <a:solidFill>
                  <a:schemeClr val="bg1"/>
                </a:solidFill>
              </a:rPr>
              <a:t>дослідників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постала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біля</a:t>
            </a:r>
            <a:r>
              <a:rPr lang="ru-RU" sz="2400" dirty="0" smtClean="0">
                <a:solidFill>
                  <a:schemeClr val="bg1"/>
                </a:solidFill>
              </a:rPr>
              <a:t> 1016, </a:t>
            </a:r>
            <a:r>
              <a:rPr lang="ru-RU" sz="2400" dirty="0" err="1" smtClean="0">
                <a:solidFill>
                  <a:schemeClr val="bg1"/>
                </a:solidFill>
              </a:rPr>
              <a:t>інших</a:t>
            </a:r>
            <a:r>
              <a:rPr lang="ru-RU" sz="2400" dirty="0" smtClean="0">
                <a:solidFill>
                  <a:schemeClr val="bg1"/>
                </a:solidFill>
              </a:rPr>
              <a:t> — у 1030-их </a:t>
            </a:r>
            <a:r>
              <a:rPr lang="en-US" sz="2400" dirty="0" smtClean="0">
                <a:solidFill>
                  <a:schemeClr val="bg1"/>
                </a:solidFill>
              </a:rPr>
              <a:t>pp. </a:t>
            </a:r>
            <a:r>
              <a:rPr lang="ru-RU" sz="2400" dirty="0" smtClean="0">
                <a:solidFill>
                  <a:schemeClr val="bg1"/>
                </a:solidFill>
              </a:rPr>
              <a:t>Постанови </a:t>
            </a:r>
            <a:r>
              <a:rPr lang="ru-RU" sz="2400" dirty="0" err="1" smtClean="0">
                <a:solidFill>
                  <a:schemeClr val="bg1"/>
                </a:solidFill>
              </a:rPr>
              <a:t>цієї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найстарішої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Руської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Правди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сягають</a:t>
            </a:r>
            <a:r>
              <a:rPr lang="ru-RU" sz="2400" dirty="0" smtClean="0">
                <a:solidFill>
                  <a:schemeClr val="bg1"/>
                </a:solidFill>
              </a:rPr>
              <a:t> 8—9 ст., а то </a:t>
            </a:r>
            <a:r>
              <a:rPr lang="ru-RU" sz="2400" dirty="0" err="1" smtClean="0">
                <a:solidFill>
                  <a:schemeClr val="bg1"/>
                </a:solidFill>
              </a:rPr>
              <a:t>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раніших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часів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яких</a:t>
            </a:r>
            <a:r>
              <a:rPr lang="ru-RU" sz="2400" dirty="0" smtClean="0">
                <a:solidFill>
                  <a:schemeClr val="bg1"/>
                </a:solidFill>
              </a:rPr>
              <a:t> вона перебрала </a:t>
            </a:r>
            <a:r>
              <a:rPr lang="ru-RU" sz="2400" dirty="0" err="1" smtClean="0">
                <a:solidFill>
                  <a:schemeClr val="bg1"/>
                </a:solidFill>
              </a:rPr>
              <a:t>інститут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кровної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помсти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її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згодом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замінено</a:t>
            </a:r>
            <a:r>
              <a:rPr lang="ru-RU" sz="2400" dirty="0" smtClean="0">
                <a:solidFill>
                  <a:schemeClr val="bg1"/>
                </a:solidFill>
              </a:rPr>
              <a:t> (</a:t>
            </a:r>
            <a:r>
              <a:rPr lang="ru-RU" sz="2400" dirty="0" err="1" smtClean="0">
                <a:solidFill>
                  <a:schemeClr val="bg1"/>
                </a:solidFill>
              </a:rPr>
              <a:t>хоч</a:t>
            </a:r>
            <a:r>
              <a:rPr lang="ru-RU" sz="2400" dirty="0" smtClean="0">
                <a:solidFill>
                  <a:schemeClr val="bg1"/>
                </a:solidFill>
              </a:rPr>
              <a:t> не </a:t>
            </a:r>
            <a:r>
              <a:rPr lang="ru-RU" sz="2400" dirty="0" err="1" smtClean="0">
                <a:solidFill>
                  <a:schemeClr val="bg1"/>
                </a:solidFill>
              </a:rPr>
              <a:t>повністю</a:t>
            </a:r>
            <a:r>
              <a:rPr lang="ru-RU" sz="2400" dirty="0" smtClean="0">
                <a:solidFill>
                  <a:schemeClr val="bg1"/>
                </a:solidFill>
              </a:rPr>
              <a:t>) грошовою карою. Правда </a:t>
            </a:r>
            <a:r>
              <a:rPr lang="ru-RU" sz="2400" dirty="0" err="1" smtClean="0">
                <a:solidFill>
                  <a:schemeClr val="bg1"/>
                </a:solidFill>
              </a:rPr>
              <a:t>Ярославичів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складена</a:t>
            </a:r>
            <a:r>
              <a:rPr lang="ru-RU" sz="2400" dirty="0" smtClean="0">
                <a:solidFill>
                  <a:schemeClr val="bg1"/>
                </a:solidFill>
              </a:rPr>
              <a:t> на </a:t>
            </a:r>
            <a:r>
              <a:rPr lang="ru-RU" sz="2400" dirty="0" err="1" smtClean="0">
                <a:solidFill>
                  <a:schemeClr val="bg1"/>
                </a:solidFill>
              </a:rPr>
              <a:t>з'їзді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Ярославових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синів</a:t>
            </a:r>
            <a:r>
              <a:rPr lang="ru-RU" sz="2400" dirty="0" smtClean="0">
                <a:solidFill>
                  <a:schemeClr val="bg1"/>
                </a:solidFill>
              </a:rPr>
              <a:t>: </a:t>
            </a:r>
            <a:r>
              <a:rPr lang="ru-RU" sz="2400" dirty="0" err="1" smtClean="0">
                <a:solidFill>
                  <a:schemeClr val="bg1"/>
                </a:solidFill>
              </a:rPr>
              <a:t>князів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Ізяслава</a:t>
            </a:r>
            <a:r>
              <a:rPr lang="ru-RU" sz="2400" dirty="0" smtClean="0">
                <a:solidFill>
                  <a:schemeClr val="bg1"/>
                </a:solidFill>
              </a:rPr>
              <a:t>, Всеволода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Святослава у </a:t>
            </a:r>
            <a:r>
              <a:rPr lang="ru-RU" sz="2400" dirty="0" err="1" smtClean="0">
                <a:solidFill>
                  <a:schemeClr val="bg1"/>
                </a:solidFill>
              </a:rPr>
              <a:t>Вишгороді</a:t>
            </a:r>
            <a:r>
              <a:rPr lang="ru-RU" sz="2400" dirty="0" smtClean="0">
                <a:solidFill>
                  <a:schemeClr val="bg1"/>
                </a:solidFill>
              </a:rPr>
              <a:t> 1072 (М. </a:t>
            </a:r>
            <a:r>
              <a:rPr lang="ru-RU" sz="2400" dirty="0" err="1" smtClean="0">
                <a:solidFill>
                  <a:schemeClr val="bg1"/>
                </a:solidFill>
              </a:rPr>
              <a:t>Тихоміров</a:t>
            </a:r>
            <a:r>
              <a:rPr lang="ru-RU" sz="2400" dirty="0" smtClean="0">
                <a:solidFill>
                  <a:schemeClr val="bg1"/>
                </a:solidFill>
              </a:rPr>
              <a:t>, С. Юшков, Л. </a:t>
            </a:r>
            <a:r>
              <a:rPr lang="ru-RU" sz="2400" dirty="0" err="1" smtClean="0">
                <a:solidFill>
                  <a:schemeClr val="bg1"/>
                </a:solidFill>
              </a:rPr>
              <a:t>Черепнін</a:t>
            </a:r>
            <a:r>
              <a:rPr lang="ru-RU" sz="2400" dirty="0" smtClean="0">
                <a:solidFill>
                  <a:schemeClr val="bg1"/>
                </a:solidFill>
              </a:rPr>
              <a:t>) </a:t>
            </a:r>
            <a:r>
              <a:rPr lang="ru-RU" sz="2400" dirty="0" err="1" smtClean="0">
                <a:solidFill>
                  <a:schemeClr val="bg1"/>
                </a:solidFill>
              </a:rPr>
              <a:t>або</a:t>
            </a:r>
            <a:r>
              <a:rPr lang="ru-RU" sz="2400" dirty="0" smtClean="0">
                <a:solidFill>
                  <a:schemeClr val="bg1"/>
                </a:solidFill>
              </a:rPr>
              <a:t> у 1032—1054 (Б. Греков, А. </a:t>
            </a:r>
            <a:r>
              <a:rPr lang="ru-RU" sz="2400" dirty="0" err="1" smtClean="0">
                <a:solidFill>
                  <a:schemeClr val="bg1"/>
                </a:solidFill>
              </a:rPr>
              <a:t>Зимін</a:t>
            </a:r>
            <a:r>
              <a:rPr lang="ru-RU" sz="2400" dirty="0" smtClean="0">
                <a:solidFill>
                  <a:schemeClr val="bg1"/>
                </a:solidFill>
              </a:rPr>
              <a:t>). </a:t>
            </a:r>
            <a:r>
              <a:rPr lang="ru-RU" sz="2400" dirty="0" err="1" smtClean="0">
                <a:solidFill>
                  <a:schemeClr val="bg1"/>
                </a:solidFill>
              </a:rPr>
              <a:t>Норми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Правди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Ярославичів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особливою </a:t>
            </a:r>
            <a:r>
              <a:rPr lang="ru-RU" sz="2400" dirty="0" err="1" smtClean="0">
                <a:solidFill>
                  <a:schemeClr val="bg1"/>
                </a:solidFill>
              </a:rPr>
              <a:t>увагою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охороняють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інтереси</a:t>
            </a:r>
            <a:r>
              <a:rPr lang="ru-RU" sz="2400" dirty="0" smtClean="0">
                <a:solidFill>
                  <a:schemeClr val="bg1"/>
                </a:solidFill>
              </a:rPr>
              <a:t> князя, </a:t>
            </a:r>
            <a:r>
              <a:rPr lang="ru-RU" sz="2400" dirty="0" err="1" smtClean="0">
                <a:solidFill>
                  <a:schemeClr val="bg1"/>
                </a:solidFill>
              </a:rPr>
              <a:t>його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домінальне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господарство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урядовців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майно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Різні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грошові</a:t>
            </a:r>
            <a:r>
              <a:rPr lang="ru-RU" sz="2400" dirty="0" smtClean="0">
                <a:solidFill>
                  <a:schemeClr val="bg1"/>
                </a:solidFill>
              </a:rPr>
              <a:t> кари за </a:t>
            </a:r>
            <a:r>
              <a:rPr lang="ru-RU" sz="2400" dirty="0" err="1" smtClean="0">
                <a:solidFill>
                  <a:schemeClr val="bg1"/>
                </a:solidFill>
              </a:rPr>
              <a:t>вбивство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залежно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від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суспільного</a:t>
            </a:r>
            <a:r>
              <a:rPr lang="ru-RU" sz="2400" dirty="0" smtClean="0">
                <a:solidFill>
                  <a:schemeClr val="bg1"/>
                </a:solidFill>
              </a:rPr>
              <a:t> становища вбитого, </a:t>
            </a:r>
            <a:r>
              <a:rPr lang="ru-RU" sz="2400" dirty="0" err="1" smtClean="0">
                <a:solidFill>
                  <a:schemeClr val="bg1"/>
                </a:solidFill>
              </a:rPr>
              <a:t>вказують</a:t>
            </a:r>
            <a:r>
              <a:rPr lang="ru-RU" sz="2400" dirty="0" smtClean="0">
                <a:solidFill>
                  <a:schemeClr val="bg1"/>
                </a:solidFill>
              </a:rPr>
              <a:t> на </a:t>
            </a:r>
            <a:r>
              <a:rPr lang="ru-RU" sz="2400" dirty="0" err="1" smtClean="0">
                <a:solidFill>
                  <a:schemeClr val="bg1"/>
                </a:solidFill>
              </a:rPr>
              <a:t>розшарування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суспільства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Найбільше</a:t>
            </a:r>
            <a:r>
              <a:rPr lang="ru-RU" sz="2400" dirty="0" smtClean="0">
                <a:solidFill>
                  <a:schemeClr val="bg1"/>
                </a:solidFill>
              </a:rPr>
              <a:t> норм коротка </a:t>
            </a:r>
            <a:r>
              <a:rPr lang="ru-RU" sz="2400" dirty="0" err="1" smtClean="0">
                <a:solidFill>
                  <a:schemeClr val="bg1"/>
                </a:solidFill>
              </a:rPr>
              <a:t>Руська</a:t>
            </a:r>
            <a:r>
              <a:rPr lang="ru-RU" sz="2400" dirty="0" smtClean="0">
                <a:solidFill>
                  <a:schemeClr val="bg1"/>
                </a:solidFill>
              </a:rPr>
              <a:t> Правда </a:t>
            </a:r>
            <a:r>
              <a:rPr lang="ru-RU" sz="2400" dirty="0" err="1" smtClean="0">
                <a:solidFill>
                  <a:schemeClr val="bg1"/>
                </a:solidFill>
              </a:rPr>
              <a:t>присвячує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охороні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життя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здоров'я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майна; вона </a:t>
            </a:r>
            <a:r>
              <a:rPr lang="ru-RU" sz="2400" dirty="0" err="1" smtClean="0">
                <a:solidFill>
                  <a:schemeClr val="bg1"/>
                </a:solidFill>
              </a:rPr>
              <a:t>складається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норм </a:t>
            </a:r>
            <a:r>
              <a:rPr lang="ru-RU" sz="2400" dirty="0" err="1" smtClean="0">
                <a:solidFill>
                  <a:schemeClr val="bg1"/>
                </a:solidFill>
              </a:rPr>
              <a:t>карного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карно-процесуального</a:t>
            </a:r>
            <a:r>
              <a:rPr lang="ru-RU" sz="2400" dirty="0" smtClean="0">
                <a:solidFill>
                  <a:schemeClr val="bg1"/>
                </a:solidFill>
              </a:rPr>
              <a:t> права.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357298"/>
            <a:ext cx="8286808" cy="457200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Широка </a:t>
            </a:r>
            <a:r>
              <a:rPr lang="ru-RU" sz="1600" dirty="0" err="1" smtClean="0">
                <a:solidFill>
                  <a:schemeClr val="bg1"/>
                </a:solidFill>
              </a:rPr>
              <a:t>Руська</a:t>
            </a:r>
            <a:r>
              <a:rPr lang="ru-RU" sz="1600" dirty="0" smtClean="0">
                <a:solidFill>
                  <a:schemeClr val="bg1"/>
                </a:solidFill>
              </a:rPr>
              <a:t> Правда (121 </a:t>
            </a:r>
            <a:r>
              <a:rPr lang="ru-RU" sz="1600" dirty="0" err="1" smtClean="0">
                <a:solidFill>
                  <a:schemeClr val="bg1"/>
                </a:solidFill>
              </a:rPr>
              <a:t>стаття</a:t>
            </a:r>
            <a:r>
              <a:rPr lang="ru-RU" sz="1600" dirty="0" smtClean="0">
                <a:solidFill>
                  <a:schemeClr val="bg1"/>
                </a:solidFill>
              </a:rPr>
              <a:t>) </a:t>
            </a:r>
            <a:r>
              <a:rPr lang="ru-RU" sz="1600" dirty="0" err="1" smtClean="0">
                <a:solidFill>
                  <a:schemeClr val="bg1"/>
                </a:solidFill>
              </a:rPr>
              <a:t>була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найбільш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поширена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Віднайдені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біля</a:t>
            </a:r>
            <a:r>
              <a:rPr lang="ru-RU" sz="1600" dirty="0" smtClean="0">
                <a:solidFill>
                  <a:schemeClr val="bg1"/>
                </a:solidFill>
              </a:rPr>
              <a:t> 100 </a:t>
            </a:r>
            <a:r>
              <a:rPr lang="ru-RU" sz="1600" dirty="0" err="1" smtClean="0">
                <a:solidFill>
                  <a:schemeClr val="bg1"/>
                </a:solidFill>
              </a:rPr>
              <a:t>списків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поділяються</a:t>
            </a:r>
            <a:r>
              <a:rPr lang="ru-RU" sz="1600" dirty="0" smtClean="0">
                <a:solidFill>
                  <a:schemeClr val="bg1"/>
                </a:solidFill>
              </a:rPr>
              <a:t> на три </a:t>
            </a:r>
            <a:r>
              <a:rPr lang="ru-RU" sz="1600" dirty="0" err="1" smtClean="0">
                <a:solidFill>
                  <a:schemeClr val="bg1"/>
                </a:solidFill>
              </a:rPr>
              <a:t>групи</a:t>
            </a:r>
            <a:r>
              <a:rPr lang="ru-RU" sz="1600" dirty="0" smtClean="0">
                <a:solidFill>
                  <a:schemeClr val="bg1"/>
                </a:solidFill>
              </a:rPr>
              <a:t>: </a:t>
            </a:r>
            <a:r>
              <a:rPr lang="ru-RU" sz="1600" dirty="0" err="1" smtClean="0">
                <a:solidFill>
                  <a:schemeClr val="bg1"/>
                </a:solidFill>
              </a:rPr>
              <a:t>Синодально-Тіроїцьку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Пушкінську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Карамзінську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Щодо</a:t>
            </a:r>
            <a:r>
              <a:rPr lang="ru-RU" sz="1600" dirty="0" smtClean="0">
                <a:solidFill>
                  <a:schemeClr val="bg1"/>
                </a:solidFill>
              </a:rPr>
              <a:t> часу </a:t>
            </a:r>
            <a:r>
              <a:rPr lang="ru-RU" sz="1600" dirty="0" err="1" smtClean="0">
                <a:solidFill>
                  <a:schemeClr val="bg1"/>
                </a:solidFill>
              </a:rPr>
              <a:t>постання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її</a:t>
            </a:r>
            <a:r>
              <a:rPr lang="ru-RU" sz="1600" dirty="0" smtClean="0">
                <a:solidFill>
                  <a:schemeClr val="bg1"/>
                </a:solidFill>
              </a:rPr>
              <a:t> та </a:t>
            </a:r>
            <a:r>
              <a:rPr lang="ru-RU" sz="1600" dirty="0" err="1" smtClean="0">
                <a:solidFill>
                  <a:schemeClr val="bg1"/>
                </a:solidFill>
              </a:rPr>
              <a:t>її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частин</a:t>
            </a:r>
            <a:r>
              <a:rPr lang="ru-RU" sz="1600" dirty="0" smtClean="0">
                <a:solidFill>
                  <a:schemeClr val="bg1"/>
                </a:solidFill>
              </a:rPr>
              <a:t> думки </a:t>
            </a:r>
            <a:r>
              <a:rPr lang="ru-RU" sz="1600" dirty="0" err="1" smtClean="0">
                <a:solidFill>
                  <a:schemeClr val="bg1"/>
                </a:solidFill>
              </a:rPr>
              <a:t>поділені</a:t>
            </a:r>
            <a:r>
              <a:rPr lang="ru-RU" sz="1600" dirty="0" smtClean="0">
                <a:solidFill>
                  <a:schemeClr val="bg1"/>
                </a:solidFill>
              </a:rPr>
              <a:t>: за Ж. </a:t>
            </a:r>
            <a:r>
              <a:rPr lang="ru-RU" sz="1600" dirty="0" err="1" smtClean="0">
                <a:solidFill>
                  <a:schemeClr val="bg1"/>
                </a:solidFill>
              </a:rPr>
              <a:t>Третяковським</a:t>
            </a:r>
            <a:r>
              <a:rPr lang="ru-RU" sz="1600" dirty="0" smtClean="0">
                <a:solidFill>
                  <a:schemeClr val="bg1"/>
                </a:solidFill>
              </a:rPr>
              <a:t> та Р. Ткачуком;— </a:t>
            </a:r>
            <a:r>
              <a:rPr lang="ru-RU" sz="1600" dirty="0" err="1" smtClean="0">
                <a:solidFill>
                  <a:schemeClr val="bg1"/>
                </a:solidFill>
              </a:rPr>
              <a:t>її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складено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під</a:t>
            </a:r>
            <a:r>
              <a:rPr lang="ru-RU" sz="1600" dirty="0" smtClean="0">
                <a:solidFill>
                  <a:schemeClr val="bg1"/>
                </a:solidFill>
              </a:rPr>
              <a:t> час </a:t>
            </a:r>
            <a:r>
              <a:rPr lang="ru-RU" sz="1600" dirty="0" err="1" smtClean="0">
                <a:solidFill>
                  <a:schemeClr val="bg1"/>
                </a:solidFill>
              </a:rPr>
              <a:t>князювання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Володимира</a:t>
            </a:r>
            <a:r>
              <a:rPr lang="ru-RU" sz="1600" dirty="0" smtClean="0">
                <a:solidFill>
                  <a:schemeClr val="bg1"/>
                </a:solidFill>
              </a:rPr>
              <a:t> Мономаха (</a:t>
            </a:r>
            <a:r>
              <a:rPr lang="ru-RU" sz="1600" dirty="0" err="1" smtClean="0">
                <a:solidFill>
                  <a:schemeClr val="bg1"/>
                </a:solidFill>
              </a:rPr>
              <a:t>після</a:t>
            </a:r>
            <a:r>
              <a:rPr lang="ru-RU" sz="1600" dirty="0" smtClean="0">
                <a:solidFill>
                  <a:schemeClr val="bg1"/>
                </a:solidFill>
              </a:rPr>
              <a:t> 1113), за Б. </a:t>
            </a:r>
            <a:r>
              <a:rPr lang="ru-RU" sz="1600" dirty="0" err="1" smtClean="0">
                <a:solidFill>
                  <a:schemeClr val="bg1"/>
                </a:solidFill>
              </a:rPr>
              <a:t>Грінкою</a:t>
            </a:r>
            <a:r>
              <a:rPr lang="ru-RU" sz="1600" dirty="0" smtClean="0">
                <a:solidFill>
                  <a:schemeClr val="bg1"/>
                </a:solidFill>
              </a:rPr>
              <a:t>;— за </a:t>
            </a:r>
            <a:r>
              <a:rPr lang="ru-RU" sz="1600" dirty="0" err="1" smtClean="0">
                <a:solidFill>
                  <a:schemeClr val="bg1"/>
                </a:solidFill>
              </a:rPr>
              <a:t>князювання</a:t>
            </a:r>
            <a:r>
              <a:rPr lang="ru-RU" sz="1600" dirty="0" smtClean="0">
                <a:solidFill>
                  <a:schemeClr val="bg1"/>
                </a:solidFill>
              </a:rPr>
              <a:t> Мстислава </a:t>
            </a:r>
            <a:r>
              <a:rPr lang="ru-RU" sz="1600" dirty="0" err="1" smtClean="0">
                <a:solidFill>
                  <a:schemeClr val="bg1"/>
                </a:solidFill>
              </a:rPr>
              <a:t>Володимировича</a:t>
            </a:r>
            <a:r>
              <a:rPr lang="ru-RU" sz="1600" dirty="0" smtClean="0">
                <a:solidFill>
                  <a:schemeClr val="bg1"/>
                </a:solidFill>
              </a:rPr>
              <a:t>, а за О. </a:t>
            </a:r>
            <a:r>
              <a:rPr lang="ru-RU" sz="1600" dirty="0" err="1" smtClean="0">
                <a:solidFill>
                  <a:schemeClr val="bg1"/>
                </a:solidFill>
              </a:rPr>
              <a:t>Вассерманом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і</a:t>
            </a:r>
            <a:r>
              <a:rPr lang="ru-RU" sz="1600" dirty="0" smtClean="0">
                <a:solidFill>
                  <a:schemeClr val="bg1"/>
                </a:solidFill>
              </a:rPr>
              <a:t> Л. </a:t>
            </a:r>
            <a:r>
              <a:rPr lang="ru-RU" sz="1600" dirty="0" err="1" smtClean="0">
                <a:solidFill>
                  <a:schemeClr val="bg1"/>
                </a:solidFill>
              </a:rPr>
              <a:t>Черепніним</a:t>
            </a:r>
            <a:r>
              <a:rPr lang="ru-RU" sz="1600" dirty="0" smtClean="0">
                <a:solidFill>
                  <a:schemeClr val="bg1"/>
                </a:solidFill>
              </a:rPr>
              <a:t> — до 1209.</a:t>
            </a: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Зміст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широкої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Руської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Правди</a:t>
            </a:r>
            <a:r>
              <a:rPr lang="ru-RU" sz="1600" dirty="0" smtClean="0">
                <a:solidFill>
                  <a:schemeClr val="bg1"/>
                </a:solidFill>
              </a:rPr>
              <a:t> у </a:t>
            </a:r>
            <a:r>
              <a:rPr lang="ru-RU" sz="1600" dirty="0" err="1" smtClean="0">
                <a:solidFill>
                  <a:schemeClr val="bg1"/>
                </a:solidFill>
              </a:rPr>
              <a:t>ділянці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карного</a:t>
            </a:r>
            <a:r>
              <a:rPr lang="ru-RU" sz="1600" dirty="0" smtClean="0">
                <a:solidFill>
                  <a:schemeClr val="bg1"/>
                </a:solidFill>
              </a:rPr>
              <a:t> права </a:t>
            </a:r>
            <a:r>
              <a:rPr lang="ru-RU" sz="1600" dirty="0" err="1" smtClean="0">
                <a:solidFill>
                  <a:schemeClr val="bg1"/>
                </a:solidFill>
              </a:rPr>
              <a:t>характеризується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заміною</a:t>
            </a:r>
            <a:r>
              <a:rPr lang="ru-RU" sz="1600" dirty="0" smtClean="0">
                <a:solidFill>
                  <a:schemeClr val="bg1"/>
                </a:solidFill>
              </a:rPr>
              <a:t> норм </a:t>
            </a:r>
            <a:r>
              <a:rPr lang="ru-RU" sz="1600" dirty="0" err="1" smtClean="0">
                <a:solidFill>
                  <a:schemeClr val="bg1"/>
                </a:solidFill>
              </a:rPr>
              <a:t>кровної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помсти</a:t>
            </a:r>
            <a:r>
              <a:rPr lang="ru-RU" sz="1600" dirty="0" smtClean="0">
                <a:solidFill>
                  <a:schemeClr val="bg1"/>
                </a:solidFill>
              </a:rPr>
              <a:t> — </a:t>
            </a:r>
            <a:r>
              <a:rPr lang="ru-RU" sz="1600" dirty="0" err="1" smtClean="0">
                <a:solidFill>
                  <a:schemeClr val="bg1"/>
                </a:solidFill>
              </a:rPr>
              <a:t>грошовими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викупами</a:t>
            </a:r>
            <a:r>
              <a:rPr lang="ru-RU" sz="1600" dirty="0" smtClean="0">
                <a:solidFill>
                  <a:schemeClr val="bg1"/>
                </a:solidFill>
              </a:rPr>
              <a:t> та </a:t>
            </a:r>
            <a:r>
              <a:rPr lang="ru-RU" sz="1600" dirty="0" err="1" smtClean="0">
                <a:solidFill>
                  <a:schemeClr val="bg1"/>
                </a:solidFill>
              </a:rPr>
              <a:t>державними</a:t>
            </a:r>
            <a:r>
              <a:rPr lang="ru-RU" sz="1600" dirty="0" smtClean="0">
                <a:solidFill>
                  <a:schemeClr val="bg1"/>
                </a:solidFill>
              </a:rPr>
              <a:t> карами — вирами. </a:t>
            </a:r>
            <a:r>
              <a:rPr lang="ru-RU" sz="1600" dirty="0" err="1" smtClean="0">
                <a:solidFill>
                  <a:schemeClr val="bg1"/>
                </a:solidFill>
              </a:rPr>
              <a:t>Відповідальність</a:t>
            </a:r>
            <a:r>
              <a:rPr lang="ru-RU" sz="1600" dirty="0" smtClean="0">
                <a:solidFill>
                  <a:schemeClr val="bg1"/>
                </a:solidFill>
              </a:rPr>
              <a:t> за </a:t>
            </a:r>
            <a:r>
              <a:rPr lang="ru-RU" sz="1600" dirty="0" err="1" smtClean="0">
                <a:solidFill>
                  <a:schemeClr val="bg1"/>
                </a:solidFill>
              </a:rPr>
              <a:t>невідомого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вбивцю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поширюється</a:t>
            </a:r>
            <a:r>
              <a:rPr lang="ru-RU" sz="1600" dirty="0" smtClean="0">
                <a:solidFill>
                  <a:schemeClr val="bg1"/>
                </a:solidFill>
              </a:rPr>
              <a:t> на всю громаду (</a:t>
            </a:r>
            <a:r>
              <a:rPr lang="ru-RU" sz="1600" dirty="0" err="1" smtClean="0">
                <a:solidFill>
                  <a:schemeClr val="bg1"/>
                </a:solidFill>
              </a:rPr>
              <a:t>верв</a:t>
            </a:r>
            <a:r>
              <a:rPr lang="ru-RU" sz="1600" dirty="0" smtClean="0">
                <a:solidFill>
                  <a:schemeClr val="bg1"/>
                </a:solidFill>
              </a:rPr>
              <a:t>), на </a:t>
            </a:r>
            <a:r>
              <a:rPr lang="ru-RU" sz="1600" dirty="0" err="1" smtClean="0">
                <a:solidFill>
                  <a:schemeClr val="bg1"/>
                </a:solidFill>
              </a:rPr>
              <a:t>території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якої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виконано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вбивство</a:t>
            </a:r>
            <a:r>
              <a:rPr lang="ru-RU" sz="1600" dirty="0" smtClean="0">
                <a:solidFill>
                  <a:schemeClr val="bg1"/>
                </a:solidFill>
              </a:rPr>
              <a:t> (дика вира); за </a:t>
            </a:r>
            <a:r>
              <a:rPr lang="ru-RU" sz="1600" dirty="0" err="1" smtClean="0">
                <a:solidFill>
                  <a:schemeClr val="bg1"/>
                </a:solidFill>
              </a:rPr>
              <a:t>поранення</a:t>
            </a:r>
            <a:r>
              <a:rPr lang="ru-RU" sz="1600" dirty="0" smtClean="0">
                <a:solidFill>
                  <a:schemeClr val="bg1"/>
                </a:solidFill>
              </a:rPr>
              <a:t>, образу чести, </a:t>
            </a:r>
            <a:r>
              <a:rPr lang="ru-RU" sz="1600" dirty="0" err="1" smtClean="0">
                <a:solidFill>
                  <a:schemeClr val="bg1"/>
                </a:solidFill>
              </a:rPr>
              <a:t>поряд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відшкодування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покривдженому</a:t>
            </a:r>
            <a:r>
              <a:rPr lang="ru-RU" sz="1600" dirty="0" smtClean="0">
                <a:solidFill>
                  <a:schemeClr val="bg1"/>
                </a:solidFill>
              </a:rPr>
              <a:t>, треба </a:t>
            </a:r>
            <a:r>
              <a:rPr lang="ru-RU" sz="1600" dirty="0" err="1" smtClean="0">
                <a:solidFill>
                  <a:schemeClr val="bg1"/>
                </a:solidFill>
              </a:rPr>
              <a:t>було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платити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державну</a:t>
            </a:r>
            <a:r>
              <a:rPr lang="ru-RU" sz="1600" dirty="0" smtClean="0">
                <a:solidFill>
                  <a:schemeClr val="bg1"/>
                </a:solidFill>
              </a:rPr>
              <a:t> кару (продаж); за </a:t>
            </a:r>
            <a:r>
              <a:rPr lang="ru-RU" sz="1600" dirty="0" err="1" smtClean="0">
                <a:solidFill>
                  <a:schemeClr val="bg1"/>
                </a:solidFill>
              </a:rPr>
              <a:t>найважчі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злочини</a:t>
            </a:r>
            <a:r>
              <a:rPr lang="ru-RU" sz="1600" dirty="0" smtClean="0">
                <a:solidFill>
                  <a:schemeClr val="bg1"/>
                </a:solidFill>
              </a:rPr>
              <a:t> (</a:t>
            </a:r>
            <a:r>
              <a:rPr lang="ru-RU" sz="1600" dirty="0" err="1" smtClean="0">
                <a:solidFill>
                  <a:schemeClr val="bg1"/>
                </a:solidFill>
              </a:rPr>
              <a:t>розбій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підпал</a:t>
            </a:r>
            <a:r>
              <a:rPr lang="ru-RU" sz="1600" dirty="0" smtClean="0">
                <a:solidFill>
                  <a:schemeClr val="bg1"/>
                </a:solidFill>
              </a:rPr>
              <a:t> загороди, конокрадство) </a:t>
            </a:r>
            <a:r>
              <a:rPr lang="ru-RU" sz="1600" dirty="0" err="1" smtClean="0">
                <a:solidFill>
                  <a:schemeClr val="bg1"/>
                </a:solidFill>
              </a:rPr>
              <a:t>була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встановлена</a:t>
            </a:r>
            <a:r>
              <a:rPr lang="ru-RU" sz="1600" dirty="0" smtClean="0">
                <a:solidFill>
                  <a:schemeClr val="bg1"/>
                </a:solidFill>
              </a:rPr>
              <a:t> кара «поток </a:t>
            </a:r>
            <a:r>
              <a:rPr lang="ru-RU" sz="1600" dirty="0" err="1" smtClean="0">
                <a:solidFill>
                  <a:schemeClr val="bg1"/>
                </a:solidFill>
              </a:rPr>
              <a:t>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розграбленіє</a:t>
            </a:r>
            <a:r>
              <a:rPr lang="ru-RU" sz="1600" dirty="0" smtClean="0">
                <a:solidFill>
                  <a:schemeClr val="bg1"/>
                </a:solidFill>
              </a:rPr>
              <a:t>», яка </a:t>
            </a:r>
            <a:r>
              <a:rPr lang="ru-RU" sz="1600" dirty="0" err="1" smtClean="0">
                <a:solidFill>
                  <a:schemeClr val="bg1"/>
                </a:solidFill>
              </a:rPr>
              <a:t>торкалася</a:t>
            </a:r>
            <a:r>
              <a:rPr lang="ru-RU" sz="1600" dirty="0" smtClean="0">
                <a:solidFill>
                  <a:schemeClr val="bg1"/>
                </a:solidFill>
              </a:rPr>
              <a:t> не </a:t>
            </a:r>
            <a:r>
              <a:rPr lang="ru-RU" sz="1600" dirty="0" err="1" smtClean="0">
                <a:solidFill>
                  <a:schemeClr val="bg1"/>
                </a:solidFill>
              </a:rPr>
              <a:t>лише</a:t>
            </a:r>
            <a:r>
              <a:rPr lang="ru-RU" sz="1600" dirty="0" smtClean="0">
                <a:solidFill>
                  <a:schemeClr val="bg1"/>
                </a:solidFill>
              </a:rPr>
              <a:t> майна, </a:t>
            </a:r>
            <a:r>
              <a:rPr lang="ru-RU" sz="1600" dirty="0" err="1" smtClean="0">
                <a:solidFill>
                  <a:schemeClr val="bg1"/>
                </a:solidFill>
              </a:rPr>
              <a:t>але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дружини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дітей</a:t>
            </a:r>
            <a:r>
              <a:rPr lang="ru-RU" sz="1600" dirty="0" smtClean="0">
                <a:solidFill>
                  <a:schemeClr val="bg1"/>
                </a:solidFill>
              </a:rPr>
              <a:t> та самого </a:t>
            </a:r>
            <a:r>
              <a:rPr lang="ru-RU" sz="1600" dirty="0" err="1" smtClean="0">
                <a:solidFill>
                  <a:schemeClr val="bg1"/>
                </a:solidFill>
              </a:rPr>
              <a:t>злочинця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Руська</a:t>
            </a:r>
            <a:r>
              <a:rPr lang="ru-RU" sz="1600" dirty="0" smtClean="0">
                <a:solidFill>
                  <a:schemeClr val="bg1"/>
                </a:solidFill>
              </a:rPr>
              <a:t> Правда </a:t>
            </a:r>
            <a:r>
              <a:rPr lang="ru-RU" sz="1600" dirty="0" err="1" smtClean="0">
                <a:solidFill>
                  <a:schemeClr val="bg1"/>
                </a:solidFill>
              </a:rPr>
              <a:t>знає</a:t>
            </a:r>
            <a:r>
              <a:rPr lang="ru-RU" sz="1600" dirty="0" smtClean="0">
                <a:solidFill>
                  <a:schemeClr val="bg1"/>
                </a:solidFill>
              </a:rPr>
              <a:t> ряд </a:t>
            </a:r>
            <a:r>
              <a:rPr lang="ru-RU" sz="1600" dirty="0" err="1" smtClean="0">
                <a:solidFill>
                  <a:schemeClr val="bg1"/>
                </a:solidFill>
              </a:rPr>
              <a:t>чітких</a:t>
            </a:r>
            <a:r>
              <a:rPr lang="ru-RU" sz="1600" dirty="0" smtClean="0">
                <a:solidFill>
                  <a:schemeClr val="bg1"/>
                </a:solidFill>
              </a:rPr>
              <a:t> норм </a:t>
            </a:r>
            <a:r>
              <a:rPr lang="ru-RU" sz="1600" dirty="0" err="1" smtClean="0">
                <a:solidFill>
                  <a:schemeClr val="bg1"/>
                </a:solidFill>
              </a:rPr>
              <a:t>цивільного</a:t>
            </a:r>
            <a:r>
              <a:rPr lang="ru-RU" sz="1600" dirty="0" smtClean="0">
                <a:solidFill>
                  <a:schemeClr val="bg1"/>
                </a:solidFill>
              </a:rPr>
              <a:t> (</a:t>
            </a:r>
            <a:r>
              <a:rPr lang="ru-RU" sz="1600" dirty="0" err="1" smtClean="0">
                <a:solidFill>
                  <a:schemeClr val="bg1"/>
                </a:solidFill>
              </a:rPr>
              <a:t>позики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відсотки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ґрунтові</a:t>
            </a:r>
            <a:r>
              <a:rPr lang="ru-RU" sz="1600" dirty="0" smtClean="0">
                <a:solidFill>
                  <a:schemeClr val="bg1"/>
                </a:solidFill>
              </a:rPr>
              <a:t> спори, </a:t>
            </a:r>
            <a:r>
              <a:rPr lang="ru-RU" sz="1600" dirty="0" err="1" smtClean="0">
                <a:solidFill>
                  <a:schemeClr val="bg1"/>
                </a:solidFill>
              </a:rPr>
              <a:t>спадщинні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приписи</a:t>
            </a:r>
            <a:r>
              <a:rPr lang="ru-RU" sz="1600" dirty="0" smtClean="0">
                <a:solidFill>
                  <a:schemeClr val="bg1"/>
                </a:solidFill>
              </a:rPr>
              <a:t>) </a:t>
            </a:r>
            <a:r>
              <a:rPr lang="ru-RU" sz="1600" dirty="0" err="1" smtClean="0">
                <a:solidFill>
                  <a:schemeClr val="bg1"/>
                </a:solidFill>
              </a:rPr>
              <a:t>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процесуального</a:t>
            </a:r>
            <a:r>
              <a:rPr lang="ru-RU" sz="1600" dirty="0" smtClean="0">
                <a:solidFill>
                  <a:schemeClr val="bg1"/>
                </a:solidFill>
              </a:rPr>
              <a:t> права (</a:t>
            </a:r>
            <a:r>
              <a:rPr lang="ru-RU" sz="1600" dirty="0" err="1" smtClean="0">
                <a:solidFill>
                  <a:schemeClr val="bg1"/>
                </a:solidFill>
              </a:rPr>
              <a:t>свідки</a:t>
            </a:r>
            <a:r>
              <a:rPr lang="ru-RU" sz="1600" dirty="0" smtClean="0">
                <a:solidFill>
                  <a:schemeClr val="bg1"/>
                </a:solidFill>
              </a:rPr>
              <a:t>: </a:t>
            </a:r>
            <a:r>
              <a:rPr lang="ru-RU" sz="1600" dirty="0" err="1" smtClean="0">
                <a:solidFill>
                  <a:schemeClr val="bg1"/>
                </a:solidFill>
              </a:rPr>
              <a:t>видоки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і</a:t>
            </a:r>
            <a:r>
              <a:rPr lang="ru-RU" sz="1600" dirty="0" smtClean="0">
                <a:solidFill>
                  <a:schemeClr val="bg1"/>
                </a:solidFill>
              </a:rPr>
              <a:t> послухи, </a:t>
            </a:r>
            <a:r>
              <a:rPr lang="ru-RU" sz="1600" dirty="0" err="1" smtClean="0">
                <a:solidFill>
                  <a:schemeClr val="bg1"/>
                </a:solidFill>
              </a:rPr>
              <a:t>ордалії</a:t>
            </a:r>
            <a:r>
              <a:rPr lang="ru-RU" sz="1600" dirty="0" smtClean="0">
                <a:solidFill>
                  <a:schemeClr val="bg1"/>
                </a:solidFill>
              </a:rPr>
              <a:t>; проба </a:t>
            </a:r>
            <a:r>
              <a:rPr lang="ru-RU" sz="1600" dirty="0" err="1" smtClean="0">
                <a:solidFill>
                  <a:schemeClr val="bg1"/>
                </a:solidFill>
              </a:rPr>
              <a:t>заліза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і</a:t>
            </a:r>
            <a:r>
              <a:rPr lang="ru-RU" sz="1600" dirty="0" smtClean="0">
                <a:solidFill>
                  <a:schemeClr val="bg1"/>
                </a:solidFill>
              </a:rPr>
              <a:t> води, «свод», </a:t>
            </a:r>
            <a:r>
              <a:rPr lang="ru-RU" sz="1600" dirty="0" err="1" smtClean="0">
                <a:solidFill>
                  <a:schemeClr val="bg1"/>
                </a:solidFill>
              </a:rPr>
              <a:t>леґальна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самодопомога</a:t>
            </a:r>
            <a:r>
              <a:rPr lang="ru-RU" sz="1600" dirty="0" smtClean="0">
                <a:solidFill>
                  <a:schemeClr val="bg1"/>
                </a:solidFill>
              </a:rPr>
              <a:t>; </a:t>
            </a:r>
            <a:r>
              <a:rPr lang="ru-RU" sz="1600" dirty="0" err="1" smtClean="0">
                <a:solidFill>
                  <a:schemeClr val="bg1"/>
                </a:solidFill>
              </a:rPr>
              <a:t>злодія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зловленого</a:t>
            </a:r>
            <a:r>
              <a:rPr lang="ru-RU" sz="1600" dirty="0" smtClean="0">
                <a:solidFill>
                  <a:schemeClr val="bg1"/>
                </a:solidFill>
              </a:rPr>
              <a:t> на </a:t>
            </a:r>
            <a:r>
              <a:rPr lang="ru-RU" sz="1600" dirty="0" err="1" smtClean="0">
                <a:solidFill>
                  <a:schemeClr val="bg1"/>
                </a:solidFill>
              </a:rPr>
              <a:t>гарячому</a:t>
            </a:r>
            <a:r>
              <a:rPr lang="ru-RU" sz="1600" dirty="0" smtClean="0">
                <a:solidFill>
                  <a:schemeClr val="bg1"/>
                </a:solidFill>
              </a:rPr>
              <a:t>, «</a:t>
            </a:r>
            <a:r>
              <a:rPr lang="ru-RU" sz="1600" dirty="0" err="1" smtClean="0">
                <a:solidFill>
                  <a:schemeClr val="bg1"/>
                </a:solidFill>
              </a:rPr>
              <a:t>убиють</a:t>
            </a:r>
            <a:r>
              <a:rPr lang="ru-RU" sz="1600" dirty="0" smtClean="0">
                <a:solidFill>
                  <a:schemeClr val="bg1"/>
                </a:solidFill>
              </a:rPr>
              <a:t> во пса место»). </a:t>
            </a:r>
            <a:r>
              <a:rPr lang="ru-RU" sz="1600" dirty="0" err="1" smtClean="0">
                <a:solidFill>
                  <a:schemeClr val="bg1"/>
                </a:solidFill>
              </a:rPr>
              <a:t>Ці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й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інші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норми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Руської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Правди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дають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багатий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матеріал</a:t>
            </a:r>
            <a:r>
              <a:rPr lang="ru-RU" sz="1600" dirty="0" smtClean="0">
                <a:solidFill>
                  <a:schemeClr val="bg1"/>
                </a:solidFill>
              </a:rPr>
              <a:t> до </a:t>
            </a:r>
            <a:r>
              <a:rPr lang="ru-RU" sz="1600" dirty="0" err="1" smtClean="0">
                <a:solidFill>
                  <a:schemeClr val="bg1"/>
                </a:solidFill>
              </a:rPr>
              <a:t>всебічного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дослідження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соціально-економічних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побутових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відносин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середньовічної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України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Широка </a:t>
            </a:r>
            <a:r>
              <a:rPr lang="ru-RU" dirty="0" smtClean="0"/>
              <a:t>«</a:t>
            </a:r>
            <a:r>
              <a:rPr lang="ru-RU" dirty="0" err="1" smtClean="0"/>
              <a:t>Руська</a:t>
            </a:r>
            <a:r>
              <a:rPr lang="ru-RU" dirty="0" smtClean="0"/>
              <a:t> Правда»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   Головне </a:t>
            </a:r>
            <a:r>
              <a:rPr lang="ru-RU" dirty="0" err="1" smtClean="0"/>
              <a:t>завдання</a:t>
            </a:r>
            <a:r>
              <a:rPr lang="ru-RU" dirty="0" smtClean="0"/>
              <a:t> «</a:t>
            </a:r>
            <a:r>
              <a:rPr lang="ru-RU" dirty="0" err="1" smtClean="0"/>
              <a:t>Руської</a:t>
            </a:r>
            <a:r>
              <a:rPr lang="ru-RU" dirty="0" smtClean="0"/>
              <a:t> </a:t>
            </a:r>
            <a:r>
              <a:rPr lang="ru-RU" dirty="0" err="1" smtClean="0"/>
              <a:t>Правди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750210" y="-535790"/>
            <a:ext cx="5643579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348" y="2500306"/>
            <a:ext cx="64294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Давати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можливість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сторонам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боронити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свої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права на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життя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здоров'я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і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майно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, а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судові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—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підставу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до справедливого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вироку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. Характеристичною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прикметою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Руської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Правди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була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еволюція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в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бік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гуманності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(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наприклад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latin typeface="Monotype Corsiva" pitchFamily="66" charset="0"/>
              </a:rPr>
              <a:t>заміна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кари смерти грошовою карою).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                       Значення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64483" y="-664378"/>
            <a:ext cx="5815030" cy="91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00034" y="1643050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Руська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 Правда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важливим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історичним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джерелом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, яке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допомагає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дослідникам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відтворювати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діяльність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адміністративного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 княжого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апарату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виявляти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нюанси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суспільного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розшарування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досліджувати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вияви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фінансових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операцій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стежити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 за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технікою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управи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ріллі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господарським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знаряддям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 та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врожаєм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.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Руська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 Правда становить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важливе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джерело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 для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пізнання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найдавніших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 норм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українського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звичаєвого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 права, 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згодом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 княжого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законодавства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судових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вироків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, вона мала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безпосередній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вплив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 на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всі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пам'ятки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литовсько-руської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доби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</a:rPr>
              <a:t>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82</TotalTime>
  <Words>790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Бумажная</vt:lpstr>
      <vt:lpstr>1_Бумажная</vt:lpstr>
      <vt:lpstr>Руська Правда</vt:lpstr>
      <vt:lpstr>Слайд 2</vt:lpstr>
      <vt:lpstr>                          Історія</vt:lpstr>
      <vt:lpstr>Слайд 4</vt:lpstr>
      <vt:lpstr>         Коротка «Руська Правда»</vt:lpstr>
      <vt:lpstr>Слайд 6</vt:lpstr>
      <vt:lpstr>        Широка «Руська Правда»</vt:lpstr>
      <vt:lpstr>   Головне завдання «Руської Правди» </vt:lpstr>
      <vt:lpstr>                       Значення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Руська Правда</dc:title>
  <dc:creator>Master</dc:creator>
  <cp:lastModifiedBy>Master</cp:lastModifiedBy>
  <cp:revision>10</cp:revision>
  <dcterms:created xsi:type="dcterms:W3CDTF">2013-04-24T12:46:02Z</dcterms:created>
  <dcterms:modified xsi:type="dcterms:W3CDTF">2013-04-24T14:18:20Z</dcterms:modified>
</cp:coreProperties>
</file>