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2766-C90C-4212-A669-1E8B095B5B12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72766-C90C-4212-A669-1E8B095B5B12}" type="datetimeFigureOut">
              <a:rPr lang="uk-UA" smtClean="0"/>
              <a:t>22.02.2014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C593-450F-4614-8580-0630BD18E87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84784"/>
            <a:ext cx="6952544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Еміграція</a:t>
            </a:r>
            <a:r>
              <a:rPr lang="ru-RU" sz="5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українських</a:t>
            </a:r>
            <a:endParaRPr lang="ru-RU" sz="5400" b="1" spc="50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селян</a:t>
            </a:r>
            <a:r>
              <a:rPr lang="en-US" sz="5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</a:t>
            </a:r>
            <a:r>
              <a:rPr lang="ru-RU" sz="5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-20ст.</a:t>
            </a:r>
            <a:endParaRPr lang="uk-UA" sz="54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581128"/>
            <a:ext cx="4572000" cy="193899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>
            <a:spAutoFit/>
          </a:bodyPr>
          <a:lstStyle/>
          <a:p>
            <a:r>
              <a:rPr lang="ru-RU" sz="2400" dirty="0" err="1"/>
              <a:t>Стефаник</a:t>
            </a:r>
            <a:r>
              <a:rPr lang="ru-RU" sz="2400" dirty="0"/>
              <a:t> не раз </a:t>
            </a:r>
            <a:r>
              <a:rPr lang="ru-RU" sz="2400" dirty="0" err="1"/>
              <a:t>чув</a:t>
            </a:r>
            <a:r>
              <a:rPr lang="ru-RU" sz="2400" dirty="0"/>
              <a:t> </a:t>
            </a:r>
            <a:r>
              <a:rPr lang="ru-RU" sz="2400" dirty="0" err="1"/>
              <a:t>скарги</a:t>
            </a:r>
            <a:r>
              <a:rPr lang="ru-RU" sz="2400" dirty="0"/>
              <a:t> селян на те, </a:t>
            </a:r>
            <a:r>
              <a:rPr lang="ru-RU" sz="2400" dirty="0" err="1"/>
              <a:t>що</a:t>
            </a:r>
            <a:r>
              <a:rPr lang="ru-RU" sz="2400" dirty="0"/>
              <a:t> земля родить </a:t>
            </a:r>
            <a:r>
              <a:rPr lang="ru-RU" sz="2400" dirty="0" err="1"/>
              <a:t>лишень</a:t>
            </a:r>
            <a:r>
              <a:rPr lang="ru-RU" sz="2400" dirty="0"/>
              <a:t> три колоски: один </a:t>
            </a:r>
            <a:r>
              <a:rPr lang="ru-RU" sz="2400" dirty="0" err="1"/>
              <a:t>цареві</a:t>
            </a:r>
            <a:r>
              <a:rPr lang="ru-RU" sz="2400" dirty="0"/>
              <a:t>, </a:t>
            </a:r>
            <a:r>
              <a:rPr lang="ru-RU" sz="2400" dirty="0" err="1"/>
              <a:t>один</a:t>
            </a:r>
            <a:r>
              <a:rPr lang="ru-RU" sz="2400" dirty="0"/>
              <a:t> шинкарю, один </a:t>
            </a:r>
            <a:r>
              <a:rPr lang="ru-RU" sz="2400" dirty="0" err="1"/>
              <a:t>панові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попу, а четвертого для мужика не </a:t>
            </a:r>
            <a:r>
              <a:rPr lang="ru-RU" sz="2400" dirty="0" err="1"/>
              <a:t>було</a:t>
            </a:r>
            <a:r>
              <a:rPr lang="ru-RU" sz="2400" dirty="0"/>
              <a:t>.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61048"/>
            <a:ext cx="8424936" cy="267765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Русава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не раз </a:t>
            </a:r>
            <a:r>
              <a:rPr lang="ru-RU" sz="2400" dirty="0" err="1"/>
              <a:t>проводжав</a:t>
            </a:r>
            <a:r>
              <a:rPr lang="ru-RU" sz="2400" dirty="0"/>
              <a:t> </a:t>
            </a:r>
            <a:r>
              <a:rPr lang="ru-RU" sz="2400" dirty="0" err="1"/>
              <a:t>сусідів</a:t>
            </a:r>
            <a:r>
              <a:rPr lang="ru-RU" sz="2400" dirty="0"/>
              <a:t> за океан.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села, де </a:t>
            </a:r>
            <a:r>
              <a:rPr lang="ru-RU" sz="2400" dirty="0" err="1"/>
              <a:t>кращі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належали </a:t>
            </a:r>
            <a:r>
              <a:rPr lang="ru-RU" sz="2400" dirty="0" err="1"/>
              <a:t>поміщику</a:t>
            </a:r>
            <a:r>
              <a:rPr lang="ru-RU" sz="2400" dirty="0"/>
              <a:t> Теодоровичу, </a:t>
            </a:r>
            <a:r>
              <a:rPr lang="ru-RU" sz="2400" dirty="0" err="1"/>
              <a:t>виїхали</a:t>
            </a:r>
            <a:r>
              <a:rPr lang="ru-RU" sz="2400" dirty="0"/>
              <a:t> до </a:t>
            </a:r>
            <a:r>
              <a:rPr lang="ru-RU" sz="2400" dirty="0" err="1"/>
              <a:t>Канади</a:t>
            </a:r>
            <a:r>
              <a:rPr lang="ru-RU" sz="2400" dirty="0"/>
              <a:t> та США </a:t>
            </a:r>
            <a:r>
              <a:rPr lang="ru-RU" sz="2400" dirty="0" err="1"/>
              <a:t>сотні</a:t>
            </a:r>
            <a:r>
              <a:rPr lang="ru-RU" sz="2400" dirty="0"/>
              <a:t> родин. </a:t>
            </a:r>
            <a:r>
              <a:rPr lang="ru-RU" sz="2400" dirty="0" err="1"/>
              <a:t>Зубожіння</a:t>
            </a:r>
            <a:r>
              <a:rPr lang="ru-RU" sz="2400" dirty="0"/>
              <a:t> </a:t>
            </a:r>
            <a:r>
              <a:rPr lang="ru-RU" sz="2400" dirty="0" err="1"/>
              <a:t>західноукраїнських</a:t>
            </a:r>
            <a:r>
              <a:rPr lang="ru-RU" sz="2400" dirty="0"/>
              <a:t> селян, страх перед голодною </a:t>
            </a:r>
            <a:r>
              <a:rPr lang="ru-RU" sz="2400" dirty="0" err="1"/>
              <a:t>смертю</a:t>
            </a:r>
            <a:r>
              <a:rPr lang="ru-RU" sz="2400" dirty="0"/>
              <a:t> вели до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еміграції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року в </a:t>
            </a:r>
            <a:r>
              <a:rPr lang="ru-RU" sz="2400" dirty="0" err="1"/>
              <a:t>рік</a:t>
            </a:r>
            <a:r>
              <a:rPr lang="ru-RU" sz="2400" dirty="0"/>
              <a:t>. </a:t>
            </a:r>
            <a:r>
              <a:rPr lang="ru-RU" sz="2400" dirty="0" err="1"/>
              <a:t>Залізнична</a:t>
            </a:r>
            <a:r>
              <a:rPr lang="ru-RU" sz="2400" dirty="0"/>
              <a:t> </a:t>
            </a:r>
            <a:r>
              <a:rPr lang="ru-RU" sz="2400" dirty="0" err="1"/>
              <a:t>станція</a:t>
            </a:r>
            <a:r>
              <a:rPr lang="ru-RU" sz="2400" dirty="0"/>
              <a:t> </a:t>
            </a:r>
            <a:r>
              <a:rPr lang="ru-RU" sz="2400" dirty="0" err="1"/>
              <a:t>Краків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 шлюзом, через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втікачі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Галичини</a:t>
            </a:r>
            <a:r>
              <a:rPr lang="ru-RU" sz="2400" dirty="0"/>
              <a:t> </a:t>
            </a:r>
            <a:r>
              <a:rPr lang="ru-RU" sz="2400" dirty="0" err="1"/>
              <a:t>проривались</a:t>
            </a:r>
            <a:r>
              <a:rPr lang="ru-RU" sz="2400" dirty="0"/>
              <a:t> на </a:t>
            </a:r>
            <a:r>
              <a:rPr lang="ru-RU" sz="2400" dirty="0" err="1"/>
              <a:t>Захід</a:t>
            </a:r>
            <a:r>
              <a:rPr lang="ru-RU" sz="2400" dirty="0"/>
              <a:t>, до океану. На </a:t>
            </a:r>
            <a:r>
              <a:rPr lang="ru-RU" sz="2400" dirty="0" err="1"/>
              <a:t>вокзалі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повно</a:t>
            </a:r>
            <a:r>
              <a:rPr lang="ru-RU" sz="2400" dirty="0"/>
              <a:t> </a:t>
            </a:r>
            <a:r>
              <a:rPr lang="ru-RU" sz="2400" dirty="0" err="1"/>
              <a:t>емігрантів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3061"/>
          <a:stretch>
            <a:fillRect/>
          </a:stretch>
        </p:blipFill>
        <p:spPr bwMode="auto">
          <a:xfrm>
            <a:off x="1691680" y="332656"/>
            <a:ext cx="54768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76864" cy="230832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err="1"/>
              <a:t>Стефаник</a:t>
            </a:r>
            <a:r>
              <a:rPr lang="ru-RU" sz="2400" dirty="0"/>
              <a:t>, </a:t>
            </a:r>
            <a:r>
              <a:rPr lang="ru-RU" sz="2400" dirty="0" err="1"/>
              <a:t>котрий</a:t>
            </a:r>
            <a:r>
              <a:rPr lang="ru-RU" sz="2400" dirty="0"/>
              <a:t> </a:t>
            </a:r>
            <a:r>
              <a:rPr lang="ru-RU" sz="2400" dirty="0" err="1"/>
              <a:t>тоді</a:t>
            </a:r>
            <a:r>
              <a:rPr lang="ru-RU" sz="2400" dirty="0"/>
              <a:t> </a:t>
            </a:r>
            <a:r>
              <a:rPr lang="ru-RU" sz="2400" dirty="0" err="1"/>
              <a:t>навчався</a:t>
            </a:r>
            <a:r>
              <a:rPr lang="ru-RU" sz="2400" dirty="0"/>
              <a:t> у </a:t>
            </a:r>
            <a:r>
              <a:rPr lang="ru-RU" sz="2400" dirty="0" err="1"/>
              <a:t>Краківському</a:t>
            </a:r>
            <a:r>
              <a:rPr lang="ru-RU" sz="2400" dirty="0"/>
              <a:t> </a:t>
            </a:r>
            <a:r>
              <a:rPr lang="ru-RU" sz="2400" dirty="0" err="1"/>
              <a:t>університеті</a:t>
            </a:r>
            <a:r>
              <a:rPr lang="ru-RU" sz="2400" dirty="0"/>
              <a:t>, часто ходив на вокзал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бачив</a:t>
            </a:r>
            <a:r>
              <a:rPr lang="ru-RU" sz="2400" dirty="0"/>
              <a:t> </a:t>
            </a:r>
            <a:r>
              <a:rPr lang="ru-RU" sz="2400" dirty="0" err="1"/>
              <a:t>поневіряння</a:t>
            </a:r>
            <a:r>
              <a:rPr lang="ru-RU" sz="2400" dirty="0"/>
              <a:t>,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починалися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</a:t>
            </a:r>
            <a:r>
              <a:rPr lang="ru-RU" sz="2400" dirty="0" err="1"/>
              <a:t>мандри</a:t>
            </a:r>
            <a:r>
              <a:rPr lang="ru-RU" sz="2400" dirty="0"/>
              <a:t> </a:t>
            </a:r>
            <a:r>
              <a:rPr lang="ru-RU" sz="2400" dirty="0" err="1"/>
              <a:t>земляків</a:t>
            </a:r>
            <a:r>
              <a:rPr lang="ru-RU" sz="2400" dirty="0"/>
              <a:t> до </a:t>
            </a:r>
            <a:r>
              <a:rPr lang="ru-RU" sz="2400" dirty="0" err="1"/>
              <a:t>далекої</a:t>
            </a:r>
            <a:r>
              <a:rPr lang="ru-RU" sz="2400" dirty="0"/>
              <a:t> Америки. </a:t>
            </a:r>
            <a:r>
              <a:rPr lang="ru-RU" sz="2400" dirty="0" err="1"/>
              <a:t>Біль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пронизував</a:t>
            </a:r>
            <a:r>
              <a:rPr lang="ru-RU" sz="2400" dirty="0"/>
              <a:t> </a:t>
            </a:r>
            <a:r>
              <a:rPr lang="ru-RU" sz="2400" dirty="0" err="1"/>
              <a:t>душі</a:t>
            </a:r>
            <a:r>
              <a:rPr lang="ru-RU" sz="2400" dirty="0"/>
              <a:t> </a:t>
            </a:r>
            <a:r>
              <a:rPr lang="ru-RU" sz="2400" dirty="0" err="1"/>
              <a:t>емігрантів</a:t>
            </a:r>
            <a:r>
              <a:rPr lang="ru-RU" sz="2400" dirty="0"/>
              <a:t> при </a:t>
            </a:r>
            <a:r>
              <a:rPr lang="ru-RU" sz="2400" dirty="0" err="1"/>
              <a:t>виїзді</a:t>
            </a:r>
            <a:r>
              <a:rPr lang="ru-RU" sz="2400" dirty="0"/>
              <a:t> на </a:t>
            </a:r>
            <a:r>
              <a:rPr lang="ru-RU" sz="2400" dirty="0" err="1"/>
              <a:t>чужину</a:t>
            </a:r>
            <a:r>
              <a:rPr lang="ru-RU" sz="2400" dirty="0"/>
              <a:t>, </a:t>
            </a:r>
            <a:r>
              <a:rPr lang="ru-RU" sz="2400" dirty="0" err="1"/>
              <a:t>знайшов</a:t>
            </a:r>
            <a:r>
              <a:rPr lang="ru-RU" sz="2400" dirty="0"/>
              <a:t> </a:t>
            </a:r>
            <a:r>
              <a:rPr lang="ru-RU" sz="2400" dirty="0" err="1"/>
              <a:t>могутній</a:t>
            </a:r>
            <a:r>
              <a:rPr lang="ru-RU" sz="2400" dirty="0"/>
              <a:t> </a:t>
            </a:r>
            <a:r>
              <a:rPr lang="ru-RU" sz="2400" dirty="0" err="1"/>
              <a:t>відгомін</a:t>
            </a:r>
            <a:r>
              <a:rPr lang="ru-RU" sz="2400" dirty="0"/>
              <a:t> у </a:t>
            </a:r>
            <a:r>
              <a:rPr lang="ru-RU" sz="2400" dirty="0" err="1"/>
              <a:t>чутливій</a:t>
            </a:r>
            <a:r>
              <a:rPr lang="ru-RU" sz="2400" dirty="0"/>
              <a:t> до народного горя </a:t>
            </a:r>
            <a:r>
              <a:rPr lang="ru-RU" sz="2400" dirty="0" err="1"/>
              <a:t>душі</a:t>
            </a:r>
            <a:r>
              <a:rPr lang="ru-RU" sz="2400" dirty="0"/>
              <a:t> </a:t>
            </a:r>
            <a:r>
              <a:rPr lang="ru-RU" sz="2400" dirty="0" err="1"/>
              <a:t>письменника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7200800" cy="402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268760"/>
            <a:ext cx="4839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/>
              <a:t>Дякуємо</a:t>
            </a:r>
            <a:r>
              <a:rPr lang="ru-RU" sz="4800" dirty="0" smtClean="0"/>
              <a:t> за </a:t>
            </a:r>
            <a:r>
              <a:rPr lang="ru-RU" sz="4800" dirty="0" err="1" smtClean="0"/>
              <a:t>увагу</a:t>
            </a:r>
            <a:r>
              <a:rPr lang="ru-RU" sz="4800" dirty="0" smtClean="0"/>
              <a:t>!</a:t>
            </a:r>
            <a:endParaRPr lang="uk-UA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229200"/>
            <a:ext cx="3545266" cy="12003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/>
              <a:t>Презентацію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підготували</a:t>
            </a:r>
            <a:r>
              <a:rPr lang="ru-RU" sz="2400" dirty="0" smtClean="0"/>
              <a:t> </a:t>
            </a:r>
            <a:endParaRPr lang="uk-UA" sz="2400" dirty="0" smtClean="0"/>
          </a:p>
          <a:p>
            <a:pPr algn="ctr"/>
            <a:r>
              <a:rPr lang="uk-UA" sz="2400" dirty="0" smtClean="0"/>
              <a:t>учні 10-Б класу</a:t>
            </a:r>
          </a:p>
          <a:p>
            <a:pPr algn="ctr"/>
            <a:r>
              <a:rPr lang="uk-UA" sz="2400" dirty="0" smtClean="0"/>
              <a:t>Чубар Д. та </a:t>
            </a:r>
            <a:r>
              <a:rPr lang="uk-UA" sz="2400" dirty="0" err="1" smtClean="0"/>
              <a:t>Калініченко</a:t>
            </a:r>
            <a:r>
              <a:rPr lang="uk-UA" sz="2400" dirty="0" smtClean="0"/>
              <a:t> Д</a:t>
            </a:r>
            <a:endParaRPr lang="ru-RU" sz="2400" dirty="0" smtClean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2677656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На початку 20 ст. </a:t>
            </a:r>
            <a:r>
              <a:rPr lang="ru-RU" sz="2400" dirty="0" err="1"/>
              <a:t>принципових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у </a:t>
            </a:r>
            <a:r>
              <a:rPr lang="ru-RU" sz="2400" dirty="0" err="1"/>
              <a:t>соціально-економічному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західноукраїнських</a:t>
            </a:r>
            <a:r>
              <a:rPr lang="ru-RU" sz="2400" dirty="0"/>
              <a:t> земель не </a:t>
            </a:r>
            <a:r>
              <a:rPr lang="ru-RU" sz="2400" dirty="0" err="1"/>
              <a:t>відбулося</a:t>
            </a:r>
            <a:r>
              <a:rPr lang="ru-RU" sz="2400" dirty="0"/>
              <a:t>. Вони, як </a:t>
            </a:r>
            <a:r>
              <a:rPr lang="ru-RU" sz="2400" dirty="0" err="1"/>
              <a:t>і</a:t>
            </a:r>
            <a:r>
              <a:rPr lang="ru-RU" sz="2400" dirty="0"/>
              <a:t> у 19 ст., </a:t>
            </a:r>
            <a:r>
              <a:rPr lang="ru-RU" sz="2400" dirty="0" err="1"/>
              <a:t>залишалися</a:t>
            </a:r>
            <a:r>
              <a:rPr lang="ru-RU" sz="2400" dirty="0"/>
              <a:t> </a:t>
            </a:r>
            <a:r>
              <a:rPr lang="ru-RU" sz="2400" dirty="0" err="1"/>
              <a:t>внутрішньою</a:t>
            </a:r>
            <a:r>
              <a:rPr lang="ru-RU" sz="2400" dirty="0"/>
              <a:t> </a:t>
            </a:r>
            <a:r>
              <a:rPr lang="ru-RU" sz="2400" dirty="0" err="1"/>
              <a:t>колонією</a:t>
            </a:r>
            <a:r>
              <a:rPr lang="ru-RU" sz="2400" dirty="0"/>
              <a:t> </a:t>
            </a:r>
            <a:r>
              <a:rPr lang="ru-RU" sz="2400" dirty="0" err="1"/>
              <a:t>Австро-Угорщини</a:t>
            </a:r>
            <a:r>
              <a:rPr lang="ru-RU" sz="2400" dirty="0"/>
              <a:t>. </a:t>
            </a:r>
            <a:r>
              <a:rPr lang="ru-RU" sz="2400" dirty="0" err="1"/>
              <a:t>Західна</a:t>
            </a:r>
            <a:r>
              <a:rPr lang="ru-RU" sz="2400" dirty="0"/>
              <a:t> </a:t>
            </a:r>
            <a:r>
              <a:rPr lang="ru-RU" sz="2400" dirty="0" err="1"/>
              <a:t>Україна</a:t>
            </a:r>
            <a:r>
              <a:rPr lang="ru-RU" sz="2400" dirty="0"/>
              <a:t> </a:t>
            </a:r>
            <a:r>
              <a:rPr lang="ru-RU" sz="2400" dirty="0" err="1"/>
              <a:t>розглядалася</a:t>
            </a:r>
            <a:r>
              <a:rPr lang="ru-RU" sz="2400" dirty="0"/>
              <a:t> </a:t>
            </a:r>
            <a:r>
              <a:rPr lang="ru-RU" sz="2400" dirty="0" err="1"/>
              <a:t>Австрією</a:t>
            </a:r>
            <a:r>
              <a:rPr lang="ru-RU" sz="2400" dirty="0"/>
              <a:t> (</a:t>
            </a:r>
            <a:r>
              <a:rPr lang="ru-RU" sz="2400" dirty="0" err="1"/>
              <a:t>Закарпаття</a:t>
            </a:r>
            <a:r>
              <a:rPr lang="ru-RU" sz="2400" dirty="0"/>
              <a:t> — </a:t>
            </a:r>
            <a:r>
              <a:rPr lang="ru-RU" sz="2400" dirty="0" err="1"/>
              <a:t>Угорщиною</a:t>
            </a:r>
            <a:r>
              <a:rPr lang="ru-RU" sz="2400" dirty="0"/>
              <a:t>) як </a:t>
            </a:r>
            <a:r>
              <a:rPr lang="ru-RU" sz="2400" dirty="0" err="1"/>
              <a:t>хліборобський</a:t>
            </a:r>
            <a:r>
              <a:rPr lang="ru-RU" sz="2400" dirty="0"/>
              <a:t> край,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постачав</a:t>
            </a:r>
            <a:r>
              <a:rPr lang="ru-RU" sz="2400" dirty="0"/>
              <a:t> </a:t>
            </a:r>
            <a:r>
              <a:rPr lang="ru-RU" sz="2400" dirty="0" err="1"/>
              <a:t>австрійським</a:t>
            </a:r>
            <a:r>
              <a:rPr lang="ru-RU" sz="2400" dirty="0"/>
              <a:t> землям </a:t>
            </a:r>
            <a:r>
              <a:rPr lang="ru-RU" sz="2400" dirty="0" err="1"/>
              <a:t>дешеві</a:t>
            </a:r>
            <a:r>
              <a:rPr lang="ru-RU" sz="2400" dirty="0"/>
              <a:t> </a:t>
            </a:r>
            <a:r>
              <a:rPr lang="ru-RU" sz="2400" dirty="0" err="1"/>
              <a:t>харчові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деревину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місцем</a:t>
            </a:r>
            <a:r>
              <a:rPr lang="ru-RU" sz="2400" dirty="0"/>
              <a:t> </a:t>
            </a:r>
            <a:r>
              <a:rPr lang="ru-RU" sz="2400" dirty="0" err="1"/>
              <a:t>збуту</a:t>
            </a:r>
            <a:r>
              <a:rPr lang="ru-RU" sz="2400" dirty="0"/>
              <a:t> для </a:t>
            </a:r>
            <a:r>
              <a:rPr lang="ru-RU" sz="2400" dirty="0" err="1"/>
              <a:t>промисловості</a:t>
            </a:r>
            <a:r>
              <a:rPr lang="ru-RU" sz="2400" dirty="0"/>
              <a:t>.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941168"/>
            <a:ext cx="8280920" cy="156966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Певне</a:t>
            </a:r>
            <a:r>
              <a:rPr lang="ru-RU" sz="2400" dirty="0" smtClean="0"/>
              <a:t> </a:t>
            </a:r>
            <a:r>
              <a:rPr lang="ru-RU" sz="2400" dirty="0" err="1"/>
              <a:t>пожвавлення</a:t>
            </a:r>
            <a:r>
              <a:rPr lang="ru-RU" sz="2400" dirty="0"/>
              <a:t> в </a:t>
            </a:r>
            <a:r>
              <a:rPr lang="ru-RU" sz="2400" dirty="0" err="1"/>
              <a:t>промисловості</a:t>
            </a:r>
            <a:r>
              <a:rPr lang="ru-RU" sz="2400" dirty="0"/>
              <a:t> </a:t>
            </a:r>
            <a:r>
              <a:rPr lang="ru-RU" sz="2400" dirty="0" err="1"/>
              <a:t>викликав</a:t>
            </a:r>
            <a:r>
              <a:rPr lang="ru-RU" sz="2400" dirty="0"/>
              <a:t> </a:t>
            </a:r>
            <a:r>
              <a:rPr lang="ru-RU" sz="2400" dirty="0" err="1"/>
              <a:t>приплив</a:t>
            </a:r>
            <a:r>
              <a:rPr lang="ru-RU" sz="2400" dirty="0"/>
              <a:t> </a:t>
            </a:r>
            <a:r>
              <a:rPr lang="ru-RU" sz="2400" dirty="0" err="1"/>
              <a:t>іноземного</a:t>
            </a:r>
            <a:r>
              <a:rPr lang="ru-RU" sz="2400" dirty="0"/>
              <a:t> </a:t>
            </a:r>
            <a:r>
              <a:rPr lang="ru-RU" sz="2400" dirty="0" err="1"/>
              <a:t>капіталу</a:t>
            </a:r>
            <a:r>
              <a:rPr lang="ru-RU" sz="2400" dirty="0"/>
              <a:t>,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приваблювали</a:t>
            </a:r>
            <a:r>
              <a:rPr lang="ru-RU" sz="2400" dirty="0"/>
              <a:t> </a:t>
            </a:r>
            <a:r>
              <a:rPr lang="ru-RU" sz="2400" dirty="0" err="1"/>
              <a:t>багата</a:t>
            </a:r>
            <a:r>
              <a:rPr lang="ru-RU" sz="2400" dirty="0"/>
              <a:t> </a:t>
            </a:r>
            <a:r>
              <a:rPr lang="ru-RU" sz="2400" dirty="0" err="1"/>
              <a:t>сировина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дешеві</a:t>
            </a:r>
            <a:r>
              <a:rPr lang="ru-RU" sz="2400" dirty="0"/>
              <a:t> </a:t>
            </a:r>
            <a:r>
              <a:rPr lang="ru-RU" sz="2400" dirty="0" err="1"/>
              <a:t>робочі</a:t>
            </a:r>
            <a:r>
              <a:rPr lang="ru-RU" sz="2400" dirty="0"/>
              <a:t> руки в </a:t>
            </a:r>
            <a:r>
              <a:rPr lang="ru-RU" sz="2400" dirty="0" err="1"/>
              <a:t>краї</a:t>
            </a:r>
            <a:r>
              <a:rPr lang="ru-RU" sz="2400" dirty="0"/>
              <a:t>. Але </a:t>
            </a:r>
            <a:r>
              <a:rPr lang="ru-RU" sz="2400" dirty="0" err="1"/>
              <a:t>розвивалися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, </a:t>
            </a:r>
            <a:r>
              <a:rPr lang="ru-RU" sz="2400" dirty="0" err="1"/>
              <a:t>головним</a:t>
            </a:r>
            <a:r>
              <a:rPr lang="ru-RU" sz="2400" dirty="0"/>
              <a:t> чином </a:t>
            </a:r>
            <a:r>
              <a:rPr lang="ru-RU" sz="2400" dirty="0" err="1"/>
              <a:t>нафтова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деревообробна</a:t>
            </a:r>
            <a:r>
              <a:rPr lang="ru-RU" sz="2400" dirty="0"/>
              <a:t>. 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140968"/>
            <a:ext cx="7920880" cy="267765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стані</a:t>
            </a:r>
            <a:r>
              <a:rPr lang="ru-RU" sz="2400" dirty="0"/>
              <a:t> справ у </a:t>
            </a:r>
            <a:r>
              <a:rPr lang="ru-RU" sz="2400" dirty="0" err="1"/>
              <a:t>сільському</a:t>
            </a:r>
            <a:r>
              <a:rPr lang="ru-RU" sz="2400" dirty="0"/>
              <a:t> </a:t>
            </a:r>
            <a:r>
              <a:rPr lang="ru-RU" sz="2400" dirty="0" err="1"/>
              <a:t>господарстві</a:t>
            </a:r>
            <a:r>
              <a:rPr lang="ru-RU" sz="2400" dirty="0"/>
              <a:t> </a:t>
            </a:r>
            <a:r>
              <a:rPr lang="ru-RU" sz="2400" dirty="0" err="1"/>
              <a:t>позначалося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, як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, велика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власністю</a:t>
            </a:r>
            <a:r>
              <a:rPr lang="ru-RU" sz="2400" dirty="0"/>
              <a:t> </a:t>
            </a:r>
            <a:r>
              <a:rPr lang="ru-RU" sz="2400" dirty="0" err="1"/>
              <a:t>поміщиків</a:t>
            </a:r>
            <a:r>
              <a:rPr lang="ru-RU" sz="2400" dirty="0"/>
              <a:t>. </a:t>
            </a:r>
            <a:r>
              <a:rPr lang="ru-RU" sz="2400" dirty="0" err="1"/>
              <a:t>Примітивне</a:t>
            </a:r>
            <a:r>
              <a:rPr lang="ru-RU" sz="2400" dirty="0"/>
              <a:t> </a:t>
            </a:r>
            <a:r>
              <a:rPr lang="ru-RU" sz="2400" dirty="0" err="1"/>
              <a:t>селянське</a:t>
            </a:r>
            <a:r>
              <a:rPr lang="ru-RU" sz="2400" dirty="0"/>
              <a:t> </a:t>
            </a:r>
            <a:r>
              <a:rPr lang="ru-RU" sz="2400" dirty="0" err="1"/>
              <a:t>господарство</a:t>
            </a:r>
            <a:r>
              <a:rPr lang="ru-RU" sz="2400" dirty="0"/>
              <a:t>, яке </a:t>
            </a:r>
            <a:r>
              <a:rPr lang="ru-RU" sz="2400" dirty="0" err="1"/>
              <a:t>існувало</a:t>
            </a:r>
            <a:r>
              <a:rPr lang="ru-RU" sz="2400" dirty="0"/>
              <a:t> </a:t>
            </a:r>
            <a:r>
              <a:rPr lang="ru-RU" sz="2400" dirty="0" err="1"/>
              <a:t>поряд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благополучними</a:t>
            </a:r>
            <a:r>
              <a:rPr lang="ru-RU" sz="2400" dirty="0"/>
              <a:t> великими </a:t>
            </a:r>
            <a:r>
              <a:rPr lang="ru-RU" sz="2400" dirty="0" err="1"/>
              <a:t>економіями</a:t>
            </a:r>
            <a:r>
              <a:rPr lang="ru-RU" sz="2400" dirty="0"/>
              <a:t>, переживало </a:t>
            </a:r>
            <a:r>
              <a:rPr lang="ru-RU" sz="2400" dirty="0" err="1"/>
              <a:t>гостру</a:t>
            </a:r>
            <a:r>
              <a:rPr lang="ru-RU" sz="2400" dirty="0"/>
              <a:t> кризу. </a:t>
            </a:r>
            <a:r>
              <a:rPr lang="ru-RU" sz="2400" dirty="0" err="1"/>
              <a:t>Малоземелля</a:t>
            </a:r>
            <a:r>
              <a:rPr lang="ru-RU" sz="2400" dirty="0"/>
              <a:t>, </a:t>
            </a:r>
            <a:r>
              <a:rPr lang="ru-RU" sz="2400" dirty="0" err="1"/>
              <a:t>зростаючі</a:t>
            </a:r>
            <a:r>
              <a:rPr lang="ru-RU" sz="2400" dirty="0"/>
              <a:t> </a:t>
            </a:r>
            <a:r>
              <a:rPr lang="ru-RU" sz="2400" dirty="0" err="1"/>
              <a:t>податки</a:t>
            </a:r>
            <a:r>
              <a:rPr lang="ru-RU" sz="2400" dirty="0"/>
              <a:t> </a:t>
            </a:r>
            <a:r>
              <a:rPr lang="ru-RU" sz="2400" dirty="0" err="1"/>
              <a:t>призвели</a:t>
            </a:r>
            <a:r>
              <a:rPr lang="ru-RU" sz="2400" dirty="0"/>
              <a:t> до </a:t>
            </a:r>
            <a:r>
              <a:rPr lang="ru-RU" sz="2400" dirty="0" err="1"/>
              <a:t>зубожіння</a:t>
            </a:r>
            <a:r>
              <a:rPr lang="ru-RU" sz="2400" dirty="0"/>
              <a:t> селян. Але </a:t>
            </a:r>
            <a:r>
              <a:rPr lang="ru-RU" sz="2400" dirty="0" err="1"/>
              <a:t>частина</a:t>
            </a:r>
            <a:r>
              <a:rPr lang="ru-RU" sz="2400" dirty="0"/>
              <a:t> селянства все ж </a:t>
            </a:r>
            <a:r>
              <a:rPr lang="ru-RU" sz="2400" dirty="0" err="1"/>
              <a:t>зуміла</a:t>
            </a:r>
            <a:r>
              <a:rPr lang="ru-RU" sz="2400" dirty="0"/>
              <a:t> </a:t>
            </a:r>
            <a:r>
              <a:rPr lang="ru-RU" sz="2400" dirty="0" err="1"/>
              <a:t>успішно</a:t>
            </a:r>
            <a:r>
              <a:rPr lang="ru-RU" sz="2400" dirty="0"/>
              <a:t> </a:t>
            </a:r>
            <a:r>
              <a:rPr lang="ru-RU" sz="2400" dirty="0" err="1"/>
              <a:t>пристосуватися</a:t>
            </a:r>
            <a:r>
              <a:rPr lang="ru-RU" sz="2400" dirty="0"/>
              <a:t> до </a:t>
            </a:r>
            <a:r>
              <a:rPr lang="ru-RU" sz="2400" dirty="0" err="1"/>
              <a:t>ринкової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.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48680"/>
            <a:ext cx="4572000" cy="563231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>
            <a:spAutoFit/>
          </a:bodyPr>
          <a:lstStyle/>
          <a:p>
            <a:r>
              <a:rPr lang="ru-RU" sz="2400" dirty="0" err="1"/>
              <a:t>Суспільно-політичне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галицьких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 </a:t>
            </a:r>
            <a:r>
              <a:rPr lang="ru-RU" sz="2400" dirty="0" err="1"/>
              <a:t>наприкінці</a:t>
            </a:r>
            <a:r>
              <a:rPr lang="ru-RU" sz="2400" dirty="0"/>
              <a:t> 19 ст.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ознаменоване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цілковито</a:t>
            </a:r>
            <a:r>
              <a:rPr lang="ru-RU" sz="2400" dirty="0"/>
              <a:t> новою </a:t>
            </a:r>
            <a:r>
              <a:rPr lang="ru-RU" sz="2400" dirty="0" err="1"/>
              <a:t>подією</a:t>
            </a:r>
            <a:r>
              <a:rPr lang="ru-RU" sz="2400" dirty="0"/>
              <a:t>, яка мала </a:t>
            </a:r>
            <a:r>
              <a:rPr lang="ru-RU" sz="2400" dirty="0" err="1"/>
              <a:t>важливий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національний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. </a:t>
            </a:r>
            <a:r>
              <a:rPr lang="ru-RU" sz="2400" dirty="0" err="1"/>
              <a:t>Ідеться</a:t>
            </a:r>
            <a:r>
              <a:rPr lang="ru-RU" sz="2400" dirty="0"/>
              <a:t> про початок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еміграції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селян до Америки, </a:t>
            </a:r>
            <a:r>
              <a:rPr lang="ru-RU" sz="2400" dirty="0" err="1"/>
              <a:t>здебільшого</a:t>
            </a:r>
            <a:r>
              <a:rPr lang="ru-RU" sz="2400" dirty="0"/>
              <a:t> до </a:t>
            </a:r>
            <a:r>
              <a:rPr lang="ru-RU" sz="2400" dirty="0" err="1"/>
              <a:t>Канади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США, </a:t>
            </a:r>
            <a:r>
              <a:rPr lang="ru-RU" sz="2400" dirty="0" err="1"/>
              <a:t>менше</a:t>
            </a:r>
            <a:r>
              <a:rPr lang="ru-RU" sz="2400" dirty="0"/>
              <a:t> — до </a:t>
            </a:r>
            <a:r>
              <a:rPr lang="ru-RU" sz="2400" dirty="0" err="1"/>
              <a:t>Бразилії</a:t>
            </a:r>
            <a:r>
              <a:rPr lang="ru-RU" sz="2400" dirty="0"/>
              <a:t> та </a:t>
            </a:r>
            <a:r>
              <a:rPr lang="ru-RU" sz="2400" dirty="0" err="1"/>
              <a:t>Аргентини</a:t>
            </a:r>
            <a:r>
              <a:rPr lang="ru-RU" sz="2400" dirty="0"/>
              <a:t>. </a:t>
            </a:r>
            <a:r>
              <a:rPr lang="ru-RU" sz="2400" dirty="0" err="1"/>
              <a:t>Окрім</a:t>
            </a:r>
            <a:r>
              <a:rPr lang="ru-RU" sz="2400" dirty="0"/>
              <a:t> того, селянство </a:t>
            </a:r>
            <a:r>
              <a:rPr lang="ru-RU" sz="2400" dirty="0" err="1"/>
              <a:t>виїжджало</a:t>
            </a:r>
            <a:r>
              <a:rPr lang="ru-RU" sz="2400" dirty="0"/>
              <a:t> на </a:t>
            </a:r>
            <a:r>
              <a:rPr lang="ru-RU" sz="2400" dirty="0" err="1"/>
              <a:t>сезонні</a:t>
            </a:r>
            <a:r>
              <a:rPr lang="ru-RU" sz="2400" dirty="0"/>
              <a:t> </a:t>
            </a:r>
            <a:r>
              <a:rPr lang="ru-RU" sz="2400" dirty="0" err="1"/>
              <a:t>заробітки</a:t>
            </a:r>
            <a:r>
              <a:rPr lang="ru-RU" sz="2400" dirty="0"/>
              <a:t> до </a:t>
            </a:r>
            <a:r>
              <a:rPr lang="ru-RU" sz="2400" dirty="0" err="1"/>
              <a:t>Німеччини</a:t>
            </a:r>
            <a:r>
              <a:rPr lang="ru-RU" sz="2400" dirty="0"/>
              <a:t>, </a:t>
            </a:r>
            <a:r>
              <a:rPr lang="ru-RU" sz="2400" dirty="0" err="1"/>
              <a:t>Чехії</a:t>
            </a:r>
            <a:r>
              <a:rPr lang="ru-RU" sz="2400" dirty="0"/>
              <a:t>, </a:t>
            </a:r>
            <a:r>
              <a:rPr lang="ru-RU" sz="2400" dirty="0" err="1"/>
              <a:t>Румунії</a:t>
            </a:r>
            <a:r>
              <a:rPr lang="ru-RU" sz="2400" dirty="0"/>
              <a:t>, </a:t>
            </a:r>
            <a:r>
              <a:rPr lang="ru-RU" sz="2400" dirty="0" err="1"/>
              <a:t>Данії</a:t>
            </a:r>
            <a:r>
              <a:rPr lang="ru-RU" sz="2400" dirty="0"/>
              <a:t>, </a:t>
            </a:r>
            <a:r>
              <a:rPr lang="ru-RU" sz="2400" dirty="0" err="1"/>
              <a:t>Франції</a:t>
            </a:r>
            <a:r>
              <a:rPr lang="ru-RU" sz="2400" dirty="0"/>
              <a:t>, </a:t>
            </a:r>
            <a:r>
              <a:rPr lang="ru-RU" sz="2400" dirty="0" err="1"/>
              <a:t>Бельгії</a:t>
            </a:r>
            <a:r>
              <a:rPr lang="ru-RU" sz="2400" dirty="0"/>
              <a:t> та у </a:t>
            </a:r>
            <a:r>
              <a:rPr lang="ru-RU" sz="2400" dirty="0" err="1"/>
              <a:t>прикордонні</a:t>
            </a:r>
            <a:r>
              <a:rPr lang="ru-RU" sz="2400" dirty="0"/>
              <a:t> </a:t>
            </a:r>
            <a:r>
              <a:rPr lang="ru-RU" sz="2400" dirty="0" err="1"/>
              <a:t>російські</a:t>
            </a:r>
            <a:r>
              <a:rPr lang="ru-RU" sz="2400" dirty="0"/>
              <a:t> </a:t>
            </a:r>
            <a:r>
              <a:rPr lang="ru-RU" sz="2400" dirty="0" err="1"/>
              <a:t>губернії</a:t>
            </a:r>
            <a:r>
              <a:rPr lang="ru-RU" sz="2400" dirty="0"/>
              <a:t>.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33056"/>
            <a:ext cx="7830616" cy="267765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Але для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найбільше</a:t>
            </a:r>
            <a:r>
              <a:rPr lang="ru-RU" sz="2400" dirty="0"/>
              <a:t> значила </a:t>
            </a:r>
            <a:r>
              <a:rPr lang="ru-RU" sz="2400" dirty="0" err="1"/>
              <a:t>постійна</a:t>
            </a:r>
            <a:r>
              <a:rPr lang="ru-RU" sz="2400" dirty="0"/>
              <a:t> </a:t>
            </a:r>
            <a:r>
              <a:rPr lang="ru-RU" sz="2400" dirty="0" err="1"/>
              <a:t>еміграція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масштаби</a:t>
            </a:r>
            <a:r>
              <a:rPr lang="ru-RU" sz="2400" dirty="0"/>
              <a:t> сильно </a:t>
            </a:r>
            <a:r>
              <a:rPr lang="ru-RU" sz="2400" dirty="0" err="1"/>
              <a:t>зросли</a:t>
            </a:r>
            <a:r>
              <a:rPr lang="ru-RU" sz="2400" dirty="0"/>
              <a:t> на початку 20 ст. </a:t>
            </a:r>
            <a:r>
              <a:rPr lang="ru-RU" sz="2400" dirty="0" err="1"/>
              <a:t>Якщо</a:t>
            </a:r>
            <a:r>
              <a:rPr lang="ru-RU" sz="2400" dirty="0"/>
              <a:t> в 1890—1900 </a:t>
            </a:r>
            <a:r>
              <a:rPr lang="en-US" sz="2400" dirty="0"/>
              <a:t>pp</a:t>
            </a:r>
            <a:r>
              <a:rPr lang="ru-RU" sz="2400" dirty="0"/>
              <a:t>.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Галичини</a:t>
            </a:r>
            <a:r>
              <a:rPr lang="ru-RU" sz="2400" dirty="0"/>
              <a:t> </a:t>
            </a:r>
            <a:r>
              <a:rPr lang="ru-RU" sz="2400" dirty="0" err="1"/>
              <a:t>емігрувало</a:t>
            </a:r>
            <a:r>
              <a:rPr lang="ru-RU" sz="2400" dirty="0"/>
              <a:t> 78000 </a:t>
            </a:r>
            <a:r>
              <a:rPr lang="ru-RU" sz="2400" dirty="0" err="1"/>
              <a:t>чоловік</a:t>
            </a:r>
            <a:r>
              <a:rPr lang="ru-RU" sz="2400" dirty="0"/>
              <a:t>, то </a:t>
            </a:r>
            <a:r>
              <a:rPr lang="ru-RU" sz="2400" dirty="0" err="1"/>
              <a:t>впродовж</a:t>
            </a:r>
            <a:r>
              <a:rPr lang="ru-RU" sz="2400" dirty="0"/>
              <a:t>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десятиріччя</a:t>
            </a:r>
            <a:r>
              <a:rPr lang="ru-RU" sz="2400" dirty="0"/>
              <a:t> 20 ст. </a:t>
            </a:r>
            <a:r>
              <a:rPr lang="ru-RU" sz="2400" dirty="0" err="1"/>
              <a:t>виїхало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224000 </a:t>
            </a:r>
            <a:r>
              <a:rPr lang="ru-RU" sz="2400" dirty="0" err="1"/>
              <a:t>осіб</a:t>
            </a:r>
            <a:r>
              <a:rPr lang="ru-RU" sz="2400" dirty="0"/>
              <a:t>. </a:t>
            </a:r>
            <a:r>
              <a:rPr lang="ru-RU" sz="2400" dirty="0" err="1"/>
              <a:t>Еміграція</a:t>
            </a:r>
            <a:r>
              <a:rPr lang="ru-RU" sz="2400" dirty="0"/>
              <a:t> </a:t>
            </a:r>
            <a:r>
              <a:rPr lang="ru-RU" sz="2400" dirty="0" err="1"/>
              <a:t>полегшила</a:t>
            </a:r>
            <a:r>
              <a:rPr lang="ru-RU" sz="2400" dirty="0"/>
              <a:t> становище селян, </a:t>
            </a:r>
            <a:r>
              <a:rPr lang="ru-RU" sz="2400" dirty="0" err="1"/>
              <a:t>оскільки</a:t>
            </a:r>
            <a:r>
              <a:rPr lang="ru-RU" sz="2400" dirty="0"/>
              <a:t> вона </a:t>
            </a:r>
            <a:r>
              <a:rPr lang="ru-RU" sz="2400" dirty="0" err="1"/>
              <a:t>дещо</a:t>
            </a:r>
            <a:r>
              <a:rPr lang="ru-RU" sz="2400" dirty="0"/>
              <a:t> </a:t>
            </a:r>
            <a:r>
              <a:rPr lang="ru-RU" sz="2400" dirty="0" err="1"/>
              <a:t>пом'якшила</a:t>
            </a:r>
            <a:r>
              <a:rPr lang="ru-RU" sz="2400" dirty="0"/>
              <a:t> проблему аграрного </a:t>
            </a:r>
            <a:r>
              <a:rPr lang="ru-RU" sz="2400" dirty="0" err="1"/>
              <a:t>перенаселення</a:t>
            </a:r>
            <a:r>
              <a:rPr lang="ru-RU" sz="2400" dirty="0"/>
              <a:t>.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347787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Підраховано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1890 по 1913 р. число </a:t>
            </a:r>
            <a:r>
              <a:rPr lang="ru-RU" sz="2000" dirty="0" err="1"/>
              <a:t>емігрантів</a:t>
            </a:r>
            <a:r>
              <a:rPr lang="ru-RU" sz="2000" dirty="0"/>
              <a:t> </a:t>
            </a:r>
            <a:r>
              <a:rPr lang="ru-RU" sz="2000" dirty="0" err="1"/>
              <a:t>дорівнювало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третині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приросту </a:t>
            </a:r>
            <a:r>
              <a:rPr lang="ru-RU" sz="2000" dirty="0" err="1"/>
              <a:t>населення</a:t>
            </a:r>
            <a:r>
              <a:rPr lang="ru-RU" sz="2000" dirty="0"/>
              <a:t> за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Гнані</a:t>
            </a:r>
            <a:r>
              <a:rPr lang="ru-RU" sz="2000" dirty="0"/>
              <a:t> голодом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безземеллям</a:t>
            </a:r>
            <a:r>
              <a:rPr lang="ru-RU" sz="2000" dirty="0"/>
              <a:t>, </a:t>
            </a:r>
            <a:r>
              <a:rPr lang="ru-RU" sz="2000" dirty="0" err="1"/>
              <a:t>галицькі</a:t>
            </a:r>
            <a:r>
              <a:rPr lang="ru-RU" sz="2000" dirty="0"/>
              <a:t> </a:t>
            </a:r>
            <a:r>
              <a:rPr lang="ru-RU" sz="2000" dirty="0" err="1"/>
              <a:t>селяни</a:t>
            </a:r>
            <a:r>
              <a:rPr lang="ru-RU" sz="2000" dirty="0"/>
              <a:t> </a:t>
            </a:r>
            <a:r>
              <a:rPr lang="ru-RU" sz="2000" dirty="0" err="1"/>
              <a:t>поселялися</a:t>
            </a:r>
            <a:r>
              <a:rPr lang="ru-RU" sz="2000" dirty="0"/>
              <a:t> на чужих землях, де </a:t>
            </a:r>
            <a:r>
              <a:rPr lang="ru-RU" sz="2000" dirty="0" err="1"/>
              <a:t>виникали</a:t>
            </a:r>
            <a:r>
              <a:rPr lang="ru-RU" sz="2000" dirty="0"/>
              <a:t> </a:t>
            </a:r>
            <a:r>
              <a:rPr lang="ru-RU" sz="2000" dirty="0" err="1"/>
              <a:t>цілі</a:t>
            </a:r>
            <a:r>
              <a:rPr lang="ru-RU" sz="2000" dirty="0"/>
              <a:t> </a:t>
            </a:r>
            <a:r>
              <a:rPr lang="ru-RU" sz="2000" dirty="0" err="1"/>
              <a:t>краї</a:t>
            </a:r>
            <a:r>
              <a:rPr lang="ru-RU" sz="2000" dirty="0"/>
              <a:t>, </a:t>
            </a:r>
            <a:r>
              <a:rPr lang="ru-RU" sz="2000" dirty="0" err="1"/>
              <a:t>заселені</a:t>
            </a:r>
            <a:r>
              <a:rPr lang="ru-RU" sz="2000" dirty="0"/>
              <a:t> </a:t>
            </a:r>
            <a:r>
              <a:rPr lang="ru-RU" sz="2000" dirty="0" err="1"/>
              <a:t>українцями</a:t>
            </a:r>
            <a:r>
              <a:rPr lang="ru-RU" sz="2000" dirty="0"/>
              <a:t>.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еміграція</a:t>
            </a:r>
            <a:r>
              <a:rPr lang="ru-RU" sz="2000" dirty="0"/>
              <a:t> </a:t>
            </a:r>
            <a:r>
              <a:rPr lang="ru-RU" sz="2000" dirty="0" err="1"/>
              <a:t>викликала</a:t>
            </a:r>
            <a:r>
              <a:rPr lang="ru-RU" sz="2000" dirty="0"/>
              <a:t> </a:t>
            </a:r>
            <a:r>
              <a:rPr lang="ru-RU" sz="2000" dirty="0" err="1"/>
              <a:t>почуття</a:t>
            </a:r>
            <a:r>
              <a:rPr lang="ru-RU" sz="2000" dirty="0"/>
              <a:t> страху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галицько-українських</a:t>
            </a:r>
            <a:r>
              <a:rPr lang="ru-RU" sz="2000" dirty="0"/>
              <a:t> </a:t>
            </a:r>
            <a:r>
              <a:rPr lang="ru-RU" sz="2000" dirty="0" err="1"/>
              <a:t>політиків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масовість</a:t>
            </a:r>
            <a:r>
              <a:rPr lang="ru-RU" sz="2000" dirty="0"/>
              <a:t> </a:t>
            </a:r>
            <a:r>
              <a:rPr lang="ru-RU" sz="2000" dirty="0" err="1"/>
              <a:t>створювала</a:t>
            </a:r>
            <a:r>
              <a:rPr lang="ru-RU" sz="2000" dirty="0"/>
              <a:t> </a:t>
            </a:r>
            <a:r>
              <a:rPr lang="ru-RU" sz="2000" dirty="0" err="1"/>
              <a:t>враження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зникає</a:t>
            </a:r>
            <a:r>
              <a:rPr lang="ru-RU" sz="2000" dirty="0"/>
              <a:t> </a:t>
            </a:r>
            <a:r>
              <a:rPr lang="ru-RU" sz="2000" dirty="0" err="1"/>
              <a:t>головна</a:t>
            </a:r>
            <a:r>
              <a:rPr lang="ru-RU" sz="2000" dirty="0"/>
              <a:t> опора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— </a:t>
            </a:r>
            <a:r>
              <a:rPr lang="ru-RU" sz="2000" dirty="0" err="1"/>
              <a:t>українське</a:t>
            </a:r>
            <a:r>
              <a:rPr lang="ru-RU" sz="2000" dirty="0"/>
              <a:t> селянство. Але вона </a:t>
            </a:r>
            <a:r>
              <a:rPr lang="ru-RU" sz="2000" dirty="0" err="1"/>
              <a:t>несподівано</a:t>
            </a:r>
            <a:r>
              <a:rPr lang="ru-RU" sz="2000" dirty="0"/>
              <a:t> </a:t>
            </a:r>
            <a:r>
              <a:rPr lang="ru-RU" sz="2000" dirty="0" err="1"/>
              <a:t>обернулася</a:t>
            </a:r>
            <a:r>
              <a:rPr lang="ru-RU" sz="2000" dirty="0"/>
              <a:t> доброю стороною: </a:t>
            </a:r>
            <a:r>
              <a:rPr lang="ru-RU" sz="2000" dirty="0" err="1"/>
              <a:t>американські</a:t>
            </a:r>
            <a:r>
              <a:rPr lang="ru-RU" sz="2000" dirty="0"/>
              <a:t> </a:t>
            </a:r>
            <a:r>
              <a:rPr lang="ru-RU" sz="2000" dirty="0" err="1"/>
              <a:t>емігранти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європейські</a:t>
            </a:r>
            <a:r>
              <a:rPr lang="ru-RU" sz="2000" dirty="0"/>
              <a:t> </a:t>
            </a:r>
            <a:r>
              <a:rPr lang="ru-RU" sz="2000" dirty="0" err="1"/>
              <a:t>сезонні</a:t>
            </a:r>
            <a:r>
              <a:rPr lang="ru-RU" sz="2000" dirty="0"/>
              <a:t> </a:t>
            </a:r>
            <a:r>
              <a:rPr lang="ru-RU" sz="2000" dirty="0" err="1"/>
              <a:t>робітники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заощадженого</a:t>
            </a:r>
            <a:r>
              <a:rPr lang="ru-RU" sz="2000" dirty="0"/>
              <a:t> </a:t>
            </a:r>
            <a:r>
              <a:rPr lang="ru-RU" sz="2000" dirty="0" err="1"/>
              <a:t>заробітку</a:t>
            </a:r>
            <a:r>
              <a:rPr lang="ru-RU" sz="2000" dirty="0"/>
              <a:t> </a:t>
            </a:r>
            <a:r>
              <a:rPr lang="ru-RU" sz="2000" dirty="0" err="1"/>
              <a:t>переказували</a:t>
            </a:r>
            <a:r>
              <a:rPr lang="ru-RU" sz="2000" dirty="0"/>
              <a:t> </a:t>
            </a:r>
            <a:r>
              <a:rPr lang="ru-RU" sz="2000" dirty="0" err="1"/>
              <a:t>додому</a:t>
            </a:r>
            <a:r>
              <a:rPr lang="ru-RU" sz="2000" dirty="0"/>
              <a:t>.</a:t>
            </a:r>
            <a:endParaRPr lang="uk-UA" sz="2000" dirty="0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61048"/>
            <a:ext cx="8496944" cy="267765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результаті</a:t>
            </a:r>
            <a:r>
              <a:rPr lang="ru-RU" sz="2400" dirty="0"/>
              <a:t> — </a:t>
            </a:r>
            <a:r>
              <a:rPr lang="ru-RU" sz="2400" dirty="0" err="1"/>
              <a:t>вперше</a:t>
            </a:r>
            <a:r>
              <a:rPr lang="ru-RU" sz="2400" dirty="0"/>
              <a:t> у </a:t>
            </a:r>
            <a:r>
              <a:rPr lang="ru-RU" sz="2400" dirty="0" err="1"/>
              <a:t>галицьких</a:t>
            </a:r>
            <a:r>
              <a:rPr lang="ru-RU" sz="2400" dirty="0"/>
              <a:t> селян </a:t>
            </a:r>
            <a:r>
              <a:rPr lang="ru-RU" sz="2400" dirty="0" err="1"/>
              <a:t>з'явилися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, на </a:t>
            </a:r>
            <a:r>
              <a:rPr lang="ru-RU" sz="2400" dirty="0" err="1"/>
              <a:t>які</a:t>
            </a:r>
            <a:r>
              <a:rPr lang="ru-RU" sz="2400" dirty="0"/>
              <a:t> вони почали </a:t>
            </a:r>
            <a:r>
              <a:rPr lang="ru-RU" sz="2400" dirty="0" err="1"/>
              <a:t>скуповувати</a:t>
            </a:r>
            <a:r>
              <a:rPr lang="ru-RU" sz="2400" dirty="0"/>
              <a:t> головне </a:t>
            </a:r>
            <a:r>
              <a:rPr lang="ru-RU" sz="2400" dirty="0" err="1"/>
              <a:t>багатство</a:t>
            </a:r>
            <a:r>
              <a:rPr lang="ru-RU" sz="2400" dirty="0"/>
              <a:t> — землю. Як правило,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земля </a:t>
            </a:r>
            <a:r>
              <a:rPr lang="ru-RU" sz="2400" dirty="0" err="1"/>
              <a:t>польських</a:t>
            </a:r>
            <a:r>
              <a:rPr lang="ru-RU" sz="2400" dirty="0"/>
              <a:t> </a:t>
            </a:r>
            <a:r>
              <a:rPr lang="ru-RU" sz="2400" dirty="0" err="1"/>
              <a:t>поміщиків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ліквідації</a:t>
            </a:r>
            <a:r>
              <a:rPr lang="ru-RU" sz="2400" dirty="0"/>
              <a:t> </a:t>
            </a:r>
            <a:r>
              <a:rPr lang="ru-RU" sz="2400" dirty="0" err="1"/>
              <a:t>панщини</a:t>
            </a:r>
            <a:r>
              <a:rPr lang="ru-RU" sz="2400" dirty="0"/>
              <a:t> не могли </a:t>
            </a:r>
            <a:r>
              <a:rPr lang="ru-RU" sz="2400" dirty="0" err="1"/>
              <a:t>пристосуватися</a:t>
            </a:r>
            <a:r>
              <a:rPr lang="ru-RU" sz="2400" dirty="0"/>
              <a:t> до </a:t>
            </a:r>
            <a:r>
              <a:rPr lang="ru-RU" sz="2400" dirty="0" err="1"/>
              <a:t>нових</a:t>
            </a:r>
            <a:r>
              <a:rPr lang="ru-RU" sz="2400" dirty="0"/>
              <a:t> умов </a:t>
            </a:r>
            <a:r>
              <a:rPr lang="ru-RU" sz="2400" dirty="0" err="1"/>
              <a:t>господарювання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, </a:t>
            </a:r>
            <a:r>
              <a:rPr lang="ru-RU" sz="2400" dirty="0" err="1"/>
              <a:t>потрапивши</a:t>
            </a:r>
            <a:r>
              <a:rPr lang="ru-RU" sz="2400" dirty="0"/>
              <a:t> у борги, </a:t>
            </a:r>
            <a:r>
              <a:rPr lang="ru-RU" sz="2400" dirty="0" err="1"/>
              <a:t>змушені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розпродавати</a:t>
            </a:r>
            <a:r>
              <a:rPr lang="ru-RU" sz="2400" dirty="0"/>
              <a:t> невеликими </a:t>
            </a:r>
            <a:r>
              <a:rPr lang="ru-RU" sz="2400" dirty="0" err="1"/>
              <a:t>ділянками</a:t>
            </a:r>
            <a:r>
              <a:rPr lang="ru-RU" sz="2400" dirty="0"/>
              <a:t> («</a:t>
            </a:r>
            <a:r>
              <a:rPr lang="ru-RU" sz="2400" dirty="0" err="1"/>
              <a:t>парцелювати</a:t>
            </a:r>
            <a:r>
              <a:rPr lang="ru-RU" sz="2400" dirty="0"/>
              <a:t>»)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латифундії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400600" cy="33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6992"/>
            <a:ext cx="8208912" cy="304698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кінець</a:t>
            </a:r>
            <a:r>
              <a:rPr lang="ru-RU" sz="2400" dirty="0"/>
              <a:t> 19 — початок 20 </a:t>
            </a:r>
            <a:r>
              <a:rPr lang="ru-RU" sz="2400" dirty="0" err="1"/>
              <a:t>століття</a:t>
            </a:r>
            <a:r>
              <a:rPr lang="ru-RU" sz="2400" dirty="0"/>
              <a:t> </a:t>
            </a:r>
            <a:r>
              <a:rPr lang="ru-RU" sz="2400" dirty="0" err="1"/>
              <a:t>ознаменувався</a:t>
            </a:r>
            <a:r>
              <a:rPr lang="ru-RU" sz="2400" dirty="0"/>
              <a:t> для </a:t>
            </a:r>
            <a:r>
              <a:rPr lang="ru-RU" sz="2400" dirty="0" err="1"/>
              <a:t>Галичини</a:t>
            </a:r>
            <a:r>
              <a:rPr lang="ru-RU" sz="2400" dirty="0"/>
              <a:t> </a:t>
            </a:r>
            <a:r>
              <a:rPr lang="ru-RU" sz="2400" dirty="0" err="1"/>
              <a:t>посиленням</a:t>
            </a:r>
            <a:r>
              <a:rPr lang="ru-RU" sz="2400" dirty="0"/>
              <a:t> </a:t>
            </a:r>
            <a:r>
              <a:rPr lang="ru-RU" sz="2400" dirty="0" err="1"/>
              <a:t>еміграції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мізерної</a:t>
            </a:r>
            <a:r>
              <a:rPr lang="ru-RU" sz="2400" dirty="0"/>
              <a:t> </a:t>
            </a:r>
            <a:r>
              <a:rPr lang="ru-RU" sz="2400" dirty="0" err="1"/>
              <a:t>платні</a:t>
            </a:r>
            <a:r>
              <a:rPr lang="ru-RU" sz="2400" dirty="0"/>
              <a:t> за 17-18-годинний день </a:t>
            </a:r>
            <a:r>
              <a:rPr lang="ru-RU" sz="2400" dirty="0" err="1"/>
              <a:t>влітку</a:t>
            </a:r>
            <a:r>
              <a:rPr lang="ru-RU" sz="2400" dirty="0"/>
              <a:t>, роботу «за </a:t>
            </a:r>
            <a:r>
              <a:rPr lang="ru-RU" sz="2400" dirty="0" err="1"/>
              <a:t>сніп</a:t>
            </a:r>
            <a:r>
              <a:rPr lang="ru-RU" sz="2400" dirty="0"/>
              <a:t>»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кабальні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визиску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безправ'я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безпритульність</a:t>
            </a:r>
            <a:r>
              <a:rPr lang="ru-RU" sz="2400" dirty="0"/>
              <a:t> на </a:t>
            </a:r>
            <a:r>
              <a:rPr lang="ru-RU" sz="2400" dirty="0" err="1"/>
              <a:t>чужині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найважча</a:t>
            </a:r>
            <a:r>
              <a:rPr lang="ru-RU" sz="2400" dirty="0"/>
              <a:t> робота за </a:t>
            </a:r>
            <a:r>
              <a:rPr lang="ru-RU" sz="2400" dirty="0" err="1"/>
              <a:t>низьку</a:t>
            </a:r>
            <a:r>
              <a:rPr lang="ru-RU" sz="2400" dirty="0"/>
              <a:t> </a:t>
            </a:r>
            <a:r>
              <a:rPr lang="ru-RU" sz="2400" dirty="0" err="1"/>
              <a:t>платню</a:t>
            </a:r>
            <a:r>
              <a:rPr lang="ru-RU" sz="2400" dirty="0"/>
              <a:t> </a:t>
            </a:r>
            <a:r>
              <a:rPr lang="ru-RU" sz="2400" dirty="0" err="1"/>
              <a:t>стримували</a:t>
            </a:r>
            <a:r>
              <a:rPr lang="ru-RU" sz="2400" dirty="0"/>
              <a:t> </a:t>
            </a:r>
            <a:r>
              <a:rPr lang="ru-RU" sz="2400" dirty="0" err="1"/>
              <a:t>еміграцію</a:t>
            </a:r>
            <a:r>
              <a:rPr lang="ru-RU" sz="2400" dirty="0"/>
              <a:t>. Перед </a:t>
            </a:r>
            <a:r>
              <a:rPr lang="ru-RU" sz="2400" dirty="0" err="1"/>
              <a:t>Першою</a:t>
            </a:r>
            <a:r>
              <a:rPr lang="ru-RU" sz="2400" dirty="0"/>
              <a:t> </a:t>
            </a:r>
            <a:r>
              <a:rPr lang="ru-RU" sz="2400" dirty="0" err="1"/>
              <a:t>світовою</a:t>
            </a:r>
            <a:r>
              <a:rPr lang="ru-RU" sz="2400" dirty="0"/>
              <a:t> </a:t>
            </a:r>
            <a:r>
              <a:rPr lang="ru-RU" sz="2400" dirty="0" err="1"/>
              <a:t>війною</a:t>
            </a:r>
            <a:r>
              <a:rPr lang="ru-RU" sz="2400" dirty="0"/>
              <a:t> </a:t>
            </a:r>
            <a:r>
              <a:rPr lang="ru-RU" sz="2400" dirty="0" err="1"/>
              <a:t>еміграційна</a:t>
            </a:r>
            <a:r>
              <a:rPr lang="ru-RU" sz="2400" dirty="0"/>
              <a:t> </a:t>
            </a:r>
            <a:r>
              <a:rPr lang="ru-RU" sz="2400" dirty="0" err="1"/>
              <a:t>хвиля</a:t>
            </a:r>
            <a:r>
              <a:rPr lang="ru-RU" sz="2400" dirty="0"/>
              <a:t> почала </a:t>
            </a:r>
            <a:r>
              <a:rPr lang="ru-RU" sz="2400" dirty="0" err="1"/>
              <a:t>спадати</a:t>
            </a:r>
            <a:r>
              <a:rPr lang="ru-RU" sz="2400" dirty="0"/>
              <a:t>, а невелика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емігрантів</a:t>
            </a:r>
            <a:r>
              <a:rPr lang="ru-RU" sz="2400" dirty="0"/>
              <a:t> </a:t>
            </a:r>
            <a:r>
              <a:rPr lang="ru-RU" sz="2400" dirty="0" err="1"/>
              <a:t>повернулася</a:t>
            </a:r>
            <a:r>
              <a:rPr lang="ru-RU" sz="2400" dirty="0"/>
              <a:t> на </a:t>
            </a:r>
            <a:r>
              <a:rPr lang="ru-RU" sz="2400" dirty="0" err="1"/>
              <a:t>батьківщину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2014-02-22T21:57:34Z</dcterms:created>
  <dcterms:modified xsi:type="dcterms:W3CDTF">2014-02-22T22:33:23Z</dcterms:modified>
</cp:coreProperties>
</file>