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4" r:id="rId4"/>
    <p:sldId id="265" r:id="rId5"/>
    <p:sldId id="262" r:id="rId6"/>
    <p:sldId id="263" r:id="rId7"/>
    <p:sldId id="257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7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1" r:id="rId38"/>
    <p:sldId id="27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660"/>
  </p:normalViewPr>
  <p:slideViewPr>
    <p:cSldViewPr>
      <p:cViewPr varScale="1">
        <p:scale>
          <a:sx n="87" d="100"/>
          <a:sy n="87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8E0373E-C889-4EF2-86B5-407B6EBD8382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6C027A4-4678-49C5-8EC5-089649396D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2%D0%BE%D0%B4%D0%B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7%EE%F0%ED%EE%E1%E8%EB%FC%F1%FC%EA%E0_%EA%E0%F2%E0%F1%F2%F0%EE%F4%E0#cite_note-1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2%D1%80%D0%BE%D0%B4%D0%B6%D0%B5%D0%BD%D0%B0_%D0%BF%D0%B0%D1%82%D0%B0%D0%BB%D0%BE%D0%B3%D1%96%D1%8F&amp;action=edit&amp;redlink=1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772816"/>
            <a:ext cx="79928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Чорно́бильсь</a:t>
            </a:r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vi-VN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</a:t>
            </a:r>
            <a:endParaRPr lang="uk-UA" sz="6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vi-VN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катастро́фа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42910" y="5358384"/>
            <a:ext cx="7858180" cy="135676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8800" dirty="0" smtClean="0">
                <a:solidFill>
                  <a:schemeClr val="bg1"/>
                </a:solidFill>
                <a:latin typeface="Impact" pitchFamily="34" charset="0"/>
              </a:rPr>
              <a:t>26.04.1986</a:t>
            </a:r>
            <a:endParaRPr lang="ru-RU" sz="8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78709"/>
              </p:ext>
            </p:extLst>
          </p:nvPr>
        </p:nvGraphicFramePr>
        <p:xfrm>
          <a:off x="539552" y="2132856"/>
          <a:ext cx="8157592" cy="4206240"/>
        </p:xfrm>
        <a:graphic>
          <a:graphicData uri="http://schemas.openxmlformats.org/drawingml/2006/table">
            <a:tbl>
              <a:tblPr/>
              <a:tblGrid>
                <a:gridCol w="2039398"/>
                <a:gridCol w="2039398"/>
                <a:gridCol w="2039398"/>
                <a:gridCol w="2039398"/>
              </a:tblGrid>
              <a:tr h="149736">
                <a:tc>
                  <a:txBody>
                    <a:bodyPr/>
                    <a:lstStyle/>
                    <a:p>
                      <a:r>
                        <a:rPr lang="ru-RU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5014">
                <a:tc>
                  <a:txBody>
                    <a:bodyPr/>
                    <a:lstStyle/>
                    <a:p>
                      <a:r>
                        <a:rPr lang="en-US"/>
                        <a:t>Ru-103</a:t>
                      </a:r>
                    </a:p>
                    <a:p>
                      <a:r>
                        <a:rPr lang="en-US"/>
                        <a:t>Ru-106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3,12  10-5</a:t>
                      </a:r>
                    </a:p>
                    <a:p>
                      <a:r>
                        <a:rPr lang="ru-RU"/>
                        <a:t>3,10  10-4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3,3</a:t>
                      </a:r>
                    </a:p>
                    <a:p>
                      <a:r>
                        <a:rPr lang="ru-RU"/>
                        <a:t>1,6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99,8</a:t>
                      </a:r>
                    </a:p>
                    <a:p>
                      <a:r>
                        <a:rPr lang="ru-RU"/>
                        <a:t>496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94">
                <a:tc>
                  <a:txBody>
                    <a:bodyPr/>
                    <a:lstStyle/>
                    <a:p>
                      <a:r>
                        <a:rPr lang="en-US"/>
                        <a:t>I-131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8,08  10-6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7,3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5014">
                <a:tc>
                  <a:txBody>
                    <a:bodyPr/>
                    <a:lstStyle/>
                    <a:p>
                      <a:r>
                        <a:rPr lang="en-US"/>
                        <a:t>Cs-134</a:t>
                      </a:r>
                    </a:p>
                    <a:p>
                      <a:r>
                        <a:rPr lang="en-US"/>
                        <a:t>Cs-137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8,24  10-4</a:t>
                      </a:r>
                    </a:p>
                    <a:p>
                      <a:r>
                        <a:rPr lang="ru-RU"/>
                        <a:t>1,19  10-4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0,5</a:t>
                      </a:r>
                    </a:p>
                    <a:p>
                      <a:r>
                        <a:rPr lang="ru-RU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412</a:t>
                      </a:r>
                    </a:p>
                    <a:p>
                      <a:r>
                        <a:rPr lang="ru-RU"/>
                        <a:t>11800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5014">
                <a:tc>
                  <a:txBody>
                    <a:bodyPr/>
                    <a:lstStyle/>
                    <a:p>
                      <a:r>
                        <a:rPr lang="en-US"/>
                        <a:t>Ce-141</a:t>
                      </a:r>
                    </a:p>
                    <a:p>
                      <a:r>
                        <a:rPr lang="en-US"/>
                        <a:t>Ce-144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3,52  10-5</a:t>
                      </a:r>
                    </a:p>
                    <a:p>
                      <a:r>
                        <a:rPr lang="ru-RU"/>
                        <a:t>3,16  10-4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2,8</a:t>
                      </a:r>
                    </a:p>
                    <a:p>
                      <a:r>
                        <a:rPr lang="ru-RU"/>
                        <a:t>2,4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98,5</a:t>
                      </a:r>
                    </a:p>
                    <a:p>
                      <a:r>
                        <a:rPr lang="ru-RU"/>
                        <a:t>858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6454">
                <a:tc>
                  <a:txBody>
                    <a:bodyPr/>
                    <a:lstStyle/>
                    <a:p>
                      <a:r>
                        <a:rPr lang="en-US"/>
                        <a:t>Pu-238</a:t>
                      </a:r>
                    </a:p>
                    <a:p>
                      <a:r>
                        <a:rPr lang="ru-RU"/>
                        <a:t>Р</a:t>
                      </a:r>
                      <a:r>
                        <a:rPr lang="en-US"/>
                        <a:t>u-239</a:t>
                      </a:r>
                    </a:p>
                    <a:p>
                      <a:r>
                        <a:rPr lang="ru-RU"/>
                        <a:t>Р</a:t>
                      </a:r>
                      <a:r>
                        <a:rPr lang="en-US"/>
                        <a:t>u-240</a:t>
                      </a:r>
                    </a:p>
                    <a:p>
                      <a:r>
                        <a:rPr lang="ru-RU"/>
                        <a:t>Р</a:t>
                      </a:r>
                      <a:r>
                        <a:rPr lang="en-US"/>
                        <a:t>u-241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5,84  10-2</a:t>
                      </a:r>
                    </a:p>
                    <a:p>
                      <a:r>
                        <a:rPr lang="ru-RU"/>
                        <a:t>16,3</a:t>
                      </a:r>
                    </a:p>
                    <a:p>
                      <a:r>
                        <a:rPr lang="ru-RU"/>
                        <a:t>4,39</a:t>
                      </a:r>
                    </a:p>
                    <a:p>
                      <a:r>
                        <a:rPr lang="ru-RU"/>
                        <a:t>1,48  10-2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0,8  10-3</a:t>
                      </a:r>
                    </a:p>
                    <a:p>
                      <a:r>
                        <a:rPr lang="ru-RU"/>
                        <a:t>0,7  10-3</a:t>
                      </a:r>
                    </a:p>
                    <a:p>
                      <a:r>
                        <a:rPr lang="ru-RU"/>
                        <a:t>1  10-3</a:t>
                      </a:r>
                    </a:p>
                    <a:p>
                      <a:r>
                        <a:rPr lang="ru-RU"/>
                        <a:t>0,14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46,7</a:t>
                      </a:r>
                    </a:p>
                    <a:p>
                      <a:r>
                        <a:rPr lang="ru-RU"/>
                        <a:t>11410</a:t>
                      </a:r>
                    </a:p>
                    <a:p>
                      <a:r>
                        <a:rPr lang="ru-RU"/>
                        <a:t>4390</a:t>
                      </a:r>
                    </a:p>
                    <a:p>
                      <a:r>
                        <a:rPr lang="ru-RU"/>
                        <a:t>2072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94">
                <a:tc>
                  <a:txBody>
                    <a:bodyPr/>
                    <a:lstStyle/>
                    <a:p>
                      <a:r>
                        <a:rPr lang="ru-RU"/>
                        <a:t>С</a:t>
                      </a:r>
                      <a:r>
                        <a:rPr lang="en-US"/>
                        <a:t>m -242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1,86  10-6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1,86  10-6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3,72  10-6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Маса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радіонуклідів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були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викинуті</a:t>
            </a:r>
            <a:r>
              <a:rPr lang="ru-RU" sz="3200" b="1" dirty="0" smtClean="0"/>
              <a:t> з реактору </a:t>
            </a:r>
            <a:r>
              <a:rPr lang="ru-RU" sz="3200" b="1" dirty="0" err="1" smtClean="0"/>
              <a:t>аварійної</a:t>
            </a:r>
            <a:r>
              <a:rPr lang="ru-RU" sz="3200" b="1" dirty="0" smtClean="0"/>
              <a:t> ЧАЕС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579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ru-RU" sz="4000" b="1" dirty="0"/>
              <a:t>Причини </a:t>
            </a:r>
            <a:r>
              <a:rPr lang="ru-RU" sz="4000" b="1" dirty="0" err="1" smtClean="0"/>
              <a:t>аварії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41" y="1484784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І</a:t>
            </a:r>
            <a:r>
              <a:rPr lang="ru-RU" sz="2000" dirty="0" err="1" smtClean="0"/>
              <a:t>снує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принаймні</a:t>
            </a:r>
            <a:r>
              <a:rPr lang="ru-RU" sz="2000" dirty="0" smtClean="0"/>
              <a:t> два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підходи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пояснення</a:t>
            </a:r>
            <a:r>
              <a:rPr lang="ru-RU" sz="2000" dirty="0" smtClean="0"/>
              <a:t> причини </a:t>
            </a:r>
            <a:r>
              <a:rPr lang="ru-RU" sz="2000" dirty="0" err="1" smtClean="0"/>
              <a:t>чорнобильської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офіційними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альтернативних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версій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міри</a:t>
            </a:r>
            <a:r>
              <a:rPr lang="ru-RU" sz="2000" dirty="0" smtClean="0"/>
              <a:t> </a:t>
            </a:r>
            <a:r>
              <a:rPr lang="ru-RU" sz="2000" dirty="0" err="1" smtClean="0"/>
              <a:t>вірогідності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Спочатку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провину</a:t>
            </a:r>
            <a:r>
              <a:rPr lang="ru-RU" sz="2000" dirty="0" smtClean="0"/>
              <a:t> за катастрофу </a:t>
            </a:r>
            <a:r>
              <a:rPr lang="ru-RU" sz="2000" dirty="0" err="1" smtClean="0"/>
              <a:t>покладали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виключно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виключно</a:t>
            </a:r>
            <a:r>
              <a:rPr lang="ru-RU" sz="2000" dirty="0" smtClean="0"/>
              <a:t>, на персонал. </a:t>
            </a:r>
            <a:r>
              <a:rPr lang="ru-RU" sz="2000" dirty="0" err="1" smtClean="0"/>
              <a:t>Таку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зайняли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комісія</a:t>
            </a:r>
            <a:r>
              <a:rPr lang="ru-RU" sz="2000" dirty="0" smtClean="0"/>
              <a:t>, сформована в СРСР для </a:t>
            </a:r>
            <a:r>
              <a:rPr lang="ru-RU" sz="2000" dirty="0" err="1" smtClean="0"/>
              <a:t>розслідування</a:t>
            </a:r>
            <a:r>
              <a:rPr lang="ru-RU" sz="2000" dirty="0" smtClean="0"/>
              <a:t> причин </a:t>
            </a:r>
            <a:r>
              <a:rPr lang="ru-RU" sz="2000" dirty="0" err="1" smtClean="0"/>
              <a:t>катастрофи</a:t>
            </a:r>
            <a:r>
              <a:rPr lang="ru-RU" sz="2000" dirty="0" smtClean="0"/>
              <a:t>, суд,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КДБ СРСР,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проводив </a:t>
            </a:r>
            <a:r>
              <a:rPr lang="ru-RU" sz="2000" dirty="0" err="1" smtClean="0"/>
              <a:t>власне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розслідування</a:t>
            </a:r>
            <a:r>
              <a:rPr lang="ru-RU" sz="2000" dirty="0" smtClean="0"/>
              <a:t>. МАГАТЕ у </a:t>
            </a:r>
            <a:r>
              <a:rPr lang="ru-RU" sz="2000" dirty="0" err="1" smtClean="0"/>
              <a:t>власному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звіті</a:t>
            </a:r>
            <a:r>
              <a:rPr lang="ru-RU" sz="2000" dirty="0" smtClean="0"/>
              <a:t> 1986 року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підтримало</a:t>
            </a:r>
            <a:r>
              <a:rPr lang="ru-RU" sz="2000" dirty="0" smtClean="0"/>
              <a:t> </a:t>
            </a:r>
            <a:r>
              <a:rPr lang="ru-RU" sz="2000" dirty="0" err="1" smtClean="0"/>
              <a:t>цю</a:t>
            </a:r>
            <a:r>
              <a:rPr lang="ru-RU" sz="2000" dirty="0" smtClean="0"/>
              <a:t> точку </a:t>
            </a:r>
            <a:r>
              <a:rPr lang="ru-RU" sz="2000" dirty="0" err="1" smtClean="0"/>
              <a:t>зору</a:t>
            </a:r>
            <a:r>
              <a:rPr lang="ru-RU" sz="2000" baseline="30000" dirty="0" smtClean="0"/>
              <a:t>]</a:t>
            </a:r>
            <a:r>
              <a:rPr lang="ru-RU" sz="2000" dirty="0" smtClean="0"/>
              <a:t>. </a:t>
            </a:r>
            <a:r>
              <a:rPr lang="ru-RU" sz="2000" dirty="0" err="1" smtClean="0"/>
              <a:t>Значна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публікацій</a:t>
            </a:r>
            <a:r>
              <a:rPr lang="ru-RU" sz="2000" dirty="0" smtClean="0"/>
              <a:t> у ЗМІ, у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і </a:t>
            </a:r>
            <a:r>
              <a:rPr lang="ru-RU" sz="2000" dirty="0" err="1" smtClean="0"/>
              <a:t>недавніх</a:t>
            </a:r>
            <a:r>
              <a:rPr lang="ru-RU" sz="2000" dirty="0" smtClean="0"/>
              <a:t>, </a:t>
            </a:r>
            <a:r>
              <a:rPr lang="ru-RU" sz="2000" dirty="0" err="1" smtClean="0"/>
              <a:t>спирається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цю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версію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неї</a:t>
            </a:r>
            <a:r>
              <a:rPr lang="ru-RU" sz="2000" dirty="0" smtClean="0"/>
              <a:t> ж </a:t>
            </a:r>
            <a:r>
              <a:rPr lang="ru-RU" sz="2000" dirty="0" err="1" smtClean="0"/>
              <a:t>спираються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документальні</a:t>
            </a:r>
            <a:r>
              <a:rPr lang="ru-RU" sz="2000" dirty="0" smtClean="0"/>
              <a:t> твори.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Грубі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правил </a:t>
            </a:r>
            <a:r>
              <a:rPr lang="ru-RU" sz="2000" dirty="0" err="1" smtClean="0"/>
              <a:t>експлуатації</a:t>
            </a:r>
            <a:r>
              <a:rPr lang="ru-RU" sz="2000" dirty="0" smtClean="0"/>
              <a:t> АЕС, </a:t>
            </a:r>
            <a:r>
              <a:rPr lang="ru-RU" sz="2000" dirty="0" err="1" smtClean="0"/>
              <a:t>скоєні</a:t>
            </a:r>
            <a:r>
              <a:rPr lang="ru-RU" sz="2000" dirty="0" smtClean="0"/>
              <a:t> персоналом ЧАЕС, за </a:t>
            </a:r>
            <a:r>
              <a:rPr lang="ru-RU" sz="2000" dirty="0" err="1" smtClean="0"/>
              <a:t>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полягали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наступному</a:t>
            </a:r>
            <a:r>
              <a:rPr lang="ru-RU" sz="20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експерименту</a:t>
            </a:r>
            <a:r>
              <a:rPr lang="ru-RU" sz="2000" dirty="0" smtClean="0"/>
              <a:t> будь-</a:t>
            </a:r>
            <a:r>
              <a:rPr lang="ru-RU" sz="2000" dirty="0" err="1" smtClean="0"/>
              <a:t>якою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ціною</a:t>
            </a:r>
            <a:r>
              <a:rPr lang="ru-RU" sz="2000" dirty="0" smtClean="0"/>
              <a:t>, </a:t>
            </a:r>
            <a:r>
              <a:rPr lang="ru-RU" sz="2000" dirty="0" err="1" smtClean="0"/>
              <a:t>незважаючи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зміну</a:t>
            </a:r>
            <a:r>
              <a:rPr lang="ru-RU" sz="2000" dirty="0" smtClean="0"/>
              <a:t> стану реактора;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вивід</a:t>
            </a:r>
            <a:r>
              <a:rPr lang="ru-RU" sz="2000" dirty="0" smtClean="0"/>
              <a:t> з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справного </a:t>
            </a:r>
            <a:r>
              <a:rPr lang="ru-RU" sz="2000" dirty="0" err="1" smtClean="0"/>
              <a:t>технологічного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просто </a:t>
            </a:r>
            <a:r>
              <a:rPr lang="ru-RU" sz="2000" dirty="0" err="1" smtClean="0"/>
              <a:t>зупинив</a:t>
            </a:r>
            <a:r>
              <a:rPr lang="ru-RU" sz="2000" dirty="0" smtClean="0"/>
              <a:t> </a:t>
            </a:r>
            <a:r>
              <a:rPr lang="ru-RU" sz="2000" dirty="0" err="1" smtClean="0"/>
              <a:t>би</a:t>
            </a:r>
            <a:r>
              <a:rPr lang="ru-RU" sz="2000" dirty="0" smtClean="0"/>
              <a:t> реактор </a:t>
            </a:r>
            <a:r>
              <a:rPr lang="ru-RU" sz="2000" dirty="0" err="1" smtClean="0"/>
              <a:t>ще</a:t>
            </a:r>
            <a:r>
              <a:rPr lang="ru-RU" sz="2000" dirty="0" smtClean="0"/>
              <a:t> до того як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потрапив</a:t>
            </a:r>
            <a:r>
              <a:rPr lang="ru-RU" sz="2000" dirty="0" smtClean="0"/>
              <a:t> </a:t>
            </a:r>
            <a:r>
              <a:rPr lang="ru-RU" sz="2000" dirty="0" err="1" smtClean="0"/>
              <a:t>би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небезпечний</a:t>
            </a:r>
            <a:r>
              <a:rPr lang="ru-RU" sz="2000" dirty="0" smtClean="0"/>
              <a:t> режим;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замовчання</a:t>
            </a:r>
            <a:r>
              <a:rPr lang="ru-RU" sz="2000" dirty="0" smtClean="0"/>
              <a:t> масштабу </a:t>
            </a:r>
            <a:r>
              <a:rPr lang="ru-RU" sz="2000" dirty="0" err="1" smtClean="0"/>
              <a:t>аварії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керівництвом</a:t>
            </a:r>
            <a:r>
              <a:rPr lang="ru-RU" sz="2000" dirty="0" smtClean="0"/>
              <a:t> ЧАЕС.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86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424936" cy="4968552"/>
          </a:xfrm>
        </p:spPr>
        <p:txBody>
          <a:bodyPr>
            <a:normAutofit/>
          </a:bodyPr>
          <a:lstStyle/>
          <a:p>
            <a:r>
              <a:rPr lang="ru-RU" sz="2000" dirty="0" err="1"/>
              <a:t>Проте</a:t>
            </a:r>
            <a:r>
              <a:rPr lang="ru-RU" sz="2000" dirty="0"/>
              <a:t> в </a:t>
            </a:r>
            <a:r>
              <a:rPr lang="ru-RU" sz="2000" dirty="0" err="1"/>
              <a:t>подальші</a:t>
            </a:r>
            <a:r>
              <a:rPr lang="ru-RU" sz="2000" dirty="0"/>
              <a:t> роки </a:t>
            </a:r>
            <a:r>
              <a:rPr lang="ru-RU" sz="2000" dirty="0" err="1"/>
              <a:t>пояснення</a:t>
            </a:r>
            <a:r>
              <a:rPr lang="ru-RU" sz="2000" dirty="0"/>
              <a:t> причин </a:t>
            </a:r>
            <a:r>
              <a:rPr lang="ru-RU" sz="2000" dirty="0" err="1"/>
              <a:t>аварії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переглянуті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і в МАГАТЕ. </a:t>
            </a:r>
            <a:r>
              <a:rPr lang="ru-RU" sz="2000" dirty="0" err="1"/>
              <a:t>Консультативний</a:t>
            </a:r>
            <a:r>
              <a:rPr lang="ru-RU" sz="2000" dirty="0"/>
              <a:t> </a:t>
            </a:r>
            <a:r>
              <a:rPr lang="ru-RU" sz="2000" dirty="0" err="1"/>
              <a:t>комітет</a:t>
            </a:r>
            <a:r>
              <a:rPr lang="ru-RU" sz="2000" dirty="0"/>
              <a:t> з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ядерної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(INSAG) в 1993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опублікував</a:t>
            </a:r>
            <a:r>
              <a:rPr lang="ru-RU" sz="2000" dirty="0"/>
              <a:t> </a:t>
            </a:r>
            <a:r>
              <a:rPr lang="ru-RU" sz="2000" dirty="0" err="1"/>
              <a:t>новий</a:t>
            </a:r>
            <a:r>
              <a:rPr lang="ru-RU" sz="2000" dirty="0"/>
              <a:t> </a:t>
            </a:r>
            <a:r>
              <a:rPr lang="ru-RU" sz="2000" dirty="0" err="1" smtClean="0"/>
              <a:t>звіт</a:t>
            </a:r>
            <a:r>
              <a:rPr lang="ru-RU" sz="2000" dirty="0" smtClean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приділяв</a:t>
            </a:r>
            <a:r>
              <a:rPr lang="ru-RU" sz="2000" dirty="0"/>
              <a:t> </a:t>
            </a:r>
            <a:r>
              <a:rPr lang="ru-RU" sz="2000" dirty="0" err="1"/>
              <a:t>більшу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</a:t>
            </a:r>
            <a:r>
              <a:rPr lang="ru-RU" sz="2000" dirty="0" err="1"/>
              <a:t>серйозним</a:t>
            </a:r>
            <a:r>
              <a:rPr lang="ru-RU" sz="2000" dirty="0"/>
              <a:t> проблемам в </a:t>
            </a:r>
            <a:r>
              <a:rPr lang="ru-RU" sz="2000" dirty="0" err="1"/>
              <a:t>конструкції</a:t>
            </a:r>
            <a:r>
              <a:rPr lang="ru-RU" sz="2000" dirty="0"/>
              <a:t> реактора. У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звіті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висновків</a:t>
            </a:r>
            <a:r>
              <a:rPr lang="ru-RU" sz="2000" dirty="0"/>
              <a:t>, </a:t>
            </a:r>
            <a:r>
              <a:rPr lang="ru-RU" sz="2000" dirty="0" err="1"/>
              <a:t>зроблених</a:t>
            </a:r>
            <a:r>
              <a:rPr lang="ru-RU" sz="2000" dirty="0"/>
              <a:t> в 1986 </a:t>
            </a:r>
            <a:r>
              <a:rPr lang="ru-RU" sz="2000" dirty="0" err="1"/>
              <a:t>році</a:t>
            </a:r>
            <a:r>
              <a:rPr lang="ru-RU" sz="2000" dirty="0"/>
              <a:t>,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визнано</a:t>
            </a:r>
            <a:r>
              <a:rPr lang="ru-RU" sz="2000" dirty="0"/>
              <a:t> </a:t>
            </a:r>
            <a:r>
              <a:rPr lang="ru-RU" sz="2000" dirty="0" err="1"/>
              <a:t>помилковими</a:t>
            </a:r>
            <a:r>
              <a:rPr lang="ru-RU" sz="2000" dirty="0"/>
              <a:t>.</a:t>
            </a:r>
          </a:p>
          <a:p>
            <a:r>
              <a:rPr lang="ru-RU" sz="2000" dirty="0"/>
              <a:t>У </a:t>
            </a:r>
            <a:r>
              <a:rPr lang="ru-RU" sz="2000" dirty="0" err="1"/>
              <a:t>сучасному</a:t>
            </a:r>
            <a:r>
              <a:rPr lang="ru-RU" sz="2000" dirty="0"/>
              <a:t> </a:t>
            </a:r>
            <a:r>
              <a:rPr lang="ru-RU" sz="2000" dirty="0" err="1"/>
              <a:t>викладі</a:t>
            </a:r>
            <a:r>
              <a:rPr lang="ru-RU" sz="2000" dirty="0"/>
              <a:t>, причини </a:t>
            </a:r>
            <a:r>
              <a:rPr lang="ru-RU" sz="2000" dirty="0" err="1"/>
              <a:t>аварії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:</a:t>
            </a:r>
          </a:p>
          <a:p>
            <a:r>
              <a:rPr lang="ru-RU" sz="2000" dirty="0"/>
              <a:t>реактор </a:t>
            </a:r>
            <a:r>
              <a:rPr lang="ru-RU" sz="2000" dirty="0" err="1"/>
              <a:t>був</a:t>
            </a:r>
            <a:r>
              <a:rPr lang="ru-RU" sz="2000" dirty="0"/>
              <a:t> неправильно </a:t>
            </a:r>
            <a:r>
              <a:rPr lang="ru-RU" sz="2000" dirty="0" err="1"/>
              <a:t>спроектований</a:t>
            </a:r>
            <a:r>
              <a:rPr lang="ru-RU" sz="2000" dirty="0"/>
              <a:t> і </a:t>
            </a:r>
            <a:r>
              <a:rPr lang="ru-RU" sz="2000" dirty="0" err="1"/>
              <a:t>небезпечний</a:t>
            </a:r>
            <a:r>
              <a:rPr lang="ru-RU" sz="2000" dirty="0"/>
              <a:t>;</a:t>
            </a:r>
          </a:p>
          <a:p>
            <a:r>
              <a:rPr lang="ru-RU" sz="2000" dirty="0"/>
              <a:t>персонал не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проінформований</a:t>
            </a:r>
            <a:r>
              <a:rPr lang="ru-RU" sz="2000" dirty="0"/>
              <a:t> про </a:t>
            </a:r>
            <a:r>
              <a:rPr lang="ru-RU" sz="2000" dirty="0" err="1"/>
              <a:t>небезпеки</a:t>
            </a:r>
            <a:r>
              <a:rPr lang="ru-RU" sz="2000" dirty="0"/>
              <a:t>;</a:t>
            </a:r>
          </a:p>
          <a:p>
            <a:r>
              <a:rPr lang="ru-RU" sz="2000" dirty="0"/>
              <a:t>персонал допустив ряд </a:t>
            </a:r>
            <a:r>
              <a:rPr lang="ru-RU" sz="2000" dirty="0" err="1"/>
              <a:t>помилок</a:t>
            </a:r>
            <a:r>
              <a:rPr lang="ru-RU" sz="2000" dirty="0"/>
              <a:t> і </a:t>
            </a:r>
            <a:r>
              <a:rPr lang="ru-RU" sz="2000" dirty="0" err="1"/>
              <a:t>ненавмисно</a:t>
            </a:r>
            <a:r>
              <a:rPr lang="ru-RU" sz="2000" dirty="0"/>
              <a:t> порушив </a:t>
            </a:r>
            <a:r>
              <a:rPr lang="ru-RU" sz="2000" dirty="0" err="1"/>
              <a:t>існуючі</a:t>
            </a:r>
            <a:r>
              <a:rPr lang="ru-RU" sz="2000" dirty="0"/>
              <a:t> </a:t>
            </a:r>
            <a:r>
              <a:rPr lang="ru-RU" sz="2000" dirty="0" err="1"/>
              <a:t>інструкції</a:t>
            </a:r>
            <a:r>
              <a:rPr lang="ru-RU" sz="2000" dirty="0"/>
              <a:t>, </a:t>
            </a:r>
            <a:r>
              <a:rPr lang="ru-RU" sz="2000" dirty="0" err="1"/>
              <a:t>частково</a:t>
            </a:r>
            <a:r>
              <a:rPr lang="ru-RU" sz="2000" dirty="0"/>
              <a:t> через </a:t>
            </a:r>
            <a:r>
              <a:rPr lang="ru-RU" sz="2000" dirty="0" err="1"/>
              <a:t>відсутність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про </a:t>
            </a:r>
            <a:r>
              <a:rPr lang="ru-RU" sz="2000" dirty="0" err="1"/>
              <a:t>небезпеки</a:t>
            </a:r>
            <a:r>
              <a:rPr lang="ru-RU" sz="2000" dirty="0"/>
              <a:t> реактора;</a:t>
            </a:r>
          </a:p>
          <a:p>
            <a:r>
              <a:rPr lang="ru-RU" sz="2000" dirty="0" err="1"/>
              <a:t>відключення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не </a:t>
            </a:r>
            <a:r>
              <a:rPr lang="ru-RU" sz="2000" dirty="0" err="1"/>
              <a:t>вплинуло</a:t>
            </a:r>
            <a:r>
              <a:rPr lang="ru-RU" sz="2000" dirty="0"/>
              <a:t> на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не </a:t>
            </a:r>
            <a:r>
              <a:rPr lang="ru-RU" sz="2000" dirty="0" err="1"/>
              <a:t>суперечило</a:t>
            </a:r>
            <a:r>
              <a:rPr lang="ru-RU" sz="2000" dirty="0"/>
              <a:t> </a:t>
            </a:r>
            <a:r>
              <a:rPr lang="ru-RU" sz="2000" dirty="0" err="1"/>
              <a:t>нормативним</a:t>
            </a:r>
            <a:r>
              <a:rPr lang="ru-RU" sz="2000" dirty="0"/>
              <a:t> документам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ru-RU" sz="4000" b="1" dirty="0"/>
              <a:t>Причини </a:t>
            </a:r>
            <a:r>
              <a:rPr lang="ru-RU" sz="4000" b="1" dirty="0" err="1" smtClean="0"/>
              <a:t>аварії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237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ru-RU" sz="4000" b="1" dirty="0" err="1"/>
              <a:t>Недосконалий</a:t>
            </a:r>
            <a:r>
              <a:rPr lang="ru-RU" sz="4000" b="1" dirty="0"/>
              <a:t> </a:t>
            </a:r>
            <a:r>
              <a:rPr lang="ru-RU" sz="4000" b="1" dirty="0" smtClean="0"/>
              <a:t>реактор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00200"/>
            <a:ext cx="8136904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Реактор РБМК-1000 </a:t>
            </a:r>
            <a:r>
              <a:rPr lang="ru-RU" sz="2400" dirty="0" err="1"/>
              <a:t>мав</a:t>
            </a:r>
            <a:r>
              <a:rPr lang="ru-RU" sz="2400" dirty="0"/>
              <a:t> ряд </a:t>
            </a:r>
            <a:r>
              <a:rPr lang="ru-RU" sz="2400" dirty="0" err="1"/>
              <a:t>конструктивних</a:t>
            </a:r>
            <a:r>
              <a:rPr lang="ru-RU" sz="2400" dirty="0"/>
              <a:t> </a:t>
            </a:r>
            <a:r>
              <a:rPr lang="ru-RU" sz="2400" dirty="0" err="1"/>
              <a:t>недоліків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, на думку </a:t>
            </a:r>
            <a:r>
              <a:rPr lang="ru-RU" sz="2400" dirty="0" err="1"/>
              <a:t>фахівців</a:t>
            </a:r>
            <a:r>
              <a:rPr lang="ru-RU" sz="2400" dirty="0"/>
              <a:t> МАГАТЕ, стали головною причиною </a:t>
            </a:r>
            <a:r>
              <a:rPr lang="ru-RU" sz="2400" dirty="0" err="1"/>
              <a:t>аварії</a:t>
            </a:r>
            <a:r>
              <a:rPr lang="ru-RU" sz="2400" dirty="0"/>
              <a:t>.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через </a:t>
            </a:r>
            <a:r>
              <a:rPr lang="ru-RU" sz="2400" dirty="0" err="1"/>
              <a:t>неправильну</a:t>
            </a:r>
            <a:r>
              <a:rPr lang="ru-RU" sz="2400" dirty="0"/>
              <a:t> </a:t>
            </a:r>
            <a:r>
              <a:rPr lang="ru-RU" sz="2400" dirty="0" err="1"/>
              <a:t>підготовку</a:t>
            </a:r>
            <a:r>
              <a:rPr lang="ru-RU" sz="2400" dirty="0"/>
              <a:t> до </a:t>
            </a:r>
            <a:r>
              <a:rPr lang="ru-RU" sz="2400" dirty="0" err="1"/>
              <a:t>експерименту</a:t>
            </a:r>
            <a:r>
              <a:rPr lang="ru-RU" sz="2400" dirty="0"/>
              <a:t> з «</a:t>
            </a:r>
            <a:r>
              <a:rPr lang="ru-RU" sz="2400" dirty="0" err="1"/>
              <a:t>вибігу</a:t>
            </a:r>
            <a:r>
              <a:rPr lang="ru-RU" sz="2400" dirty="0"/>
              <a:t>» генератора і </a:t>
            </a:r>
            <a:r>
              <a:rPr lang="ru-RU" sz="2400" dirty="0" err="1"/>
              <a:t>помилки</a:t>
            </a:r>
            <a:r>
              <a:rPr lang="ru-RU" sz="2400" dirty="0"/>
              <a:t> </a:t>
            </a:r>
            <a:r>
              <a:rPr lang="ru-RU" sz="2400" dirty="0" err="1"/>
              <a:t>операторів</a:t>
            </a:r>
            <a:r>
              <a:rPr lang="ru-RU" sz="2400" dirty="0"/>
              <a:t>, </a:t>
            </a:r>
            <a:r>
              <a:rPr lang="ru-RU" sz="2400" dirty="0" err="1"/>
              <a:t>виникли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, в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недоліки</a:t>
            </a:r>
            <a:r>
              <a:rPr lang="ru-RU" sz="2400" dirty="0"/>
              <a:t> </a:t>
            </a:r>
            <a:r>
              <a:rPr lang="ru-RU" sz="2400" dirty="0" err="1"/>
              <a:t>проявилися</a:t>
            </a:r>
            <a:r>
              <a:rPr lang="ru-RU" sz="2400" dirty="0"/>
              <a:t> на максимальному </a:t>
            </a:r>
            <a:r>
              <a:rPr lang="ru-RU" sz="2400" dirty="0" err="1"/>
              <a:t>рівні</a:t>
            </a:r>
            <a:r>
              <a:rPr lang="ru-RU" sz="2400" dirty="0"/>
              <a:t>. </a:t>
            </a:r>
            <a:r>
              <a:rPr lang="ru-RU" sz="2400" dirty="0" err="1"/>
              <a:t>Наголошується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програма</a:t>
            </a:r>
            <a:r>
              <a:rPr lang="ru-RU" sz="2400" dirty="0"/>
              <a:t> не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належним</a:t>
            </a:r>
            <a:r>
              <a:rPr lang="ru-RU" sz="2400" dirty="0"/>
              <a:t> чином </a:t>
            </a:r>
            <a:r>
              <a:rPr lang="ru-RU" sz="2400" dirty="0" err="1"/>
              <a:t>погоджена</a:t>
            </a:r>
            <a:r>
              <a:rPr lang="ru-RU" sz="2400" dirty="0"/>
              <a:t> і в </a:t>
            </a:r>
            <a:r>
              <a:rPr lang="ru-RU" sz="2400" dirty="0" err="1"/>
              <a:t>ній</a:t>
            </a:r>
            <a:r>
              <a:rPr lang="ru-RU" sz="2400" dirty="0"/>
              <a:t> не </a:t>
            </a:r>
            <a:r>
              <a:rPr lang="ru-RU" sz="2400" dirty="0" err="1"/>
              <a:t>відводилося</a:t>
            </a:r>
            <a:r>
              <a:rPr lang="ru-RU" sz="2400" dirty="0"/>
              <a:t> </a:t>
            </a:r>
            <a:r>
              <a:rPr lang="ru-RU" sz="2400" dirty="0" err="1"/>
              <a:t>достатньої</a:t>
            </a:r>
            <a:r>
              <a:rPr lang="ru-RU" sz="2400" dirty="0"/>
              <a:t> </a:t>
            </a:r>
            <a:r>
              <a:rPr lang="ru-RU" sz="2400" dirty="0" err="1"/>
              <a:t>уваги</a:t>
            </a:r>
            <a:r>
              <a:rPr lang="ru-RU" sz="2400" dirty="0"/>
              <a:t> </a:t>
            </a:r>
            <a:r>
              <a:rPr lang="ru-RU" sz="2400" dirty="0" err="1"/>
              <a:t>питанням</a:t>
            </a:r>
            <a:r>
              <a:rPr lang="ru-RU" sz="2400" dirty="0"/>
              <a:t> </a:t>
            </a:r>
            <a:r>
              <a:rPr lang="ru-RU" sz="2400" dirty="0" err="1"/>
              <a:t>ядерної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аварії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прийняті</a:t>
            </a:r>
            <a:r>
              <a:rPr lang="ru-RU" sz="2400" dirty="0"/>
              <a:t> заходи для </a:t>
            </a:r>
            <a:r>
              <a:rPr lang="ru-RU" sz="2400" dirty="0" err="1"/>
              <a:t>усунення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недоліків</a:t>
            </a:r>
            <a:r>
              <a:rPr lang="ru-RU" sz="2400" dirty="0"/>
              <a:t> в </a:t>
            </a:r>
            <a:r>
              <a:rPr lang="ru-RU" sz="2400" dirty="0" err="1"/>
              <a:t>даних</a:t>
            </a:r>
            <a:r>
              <a:rPr lang="ru-RU" sz="2400" dirty="0"/>
              <a:t> реакторах на </a:t>
            </a:r>
            <a:r>
              <a:rPr lang="ru-RU" sz="2400" dirty="0" err="1"/>
              <a:t>інших</a:t>
            </a:r>
            <a:r>
              <a:rPr lang="ru-RU" sz="2400" dirty="0"/>
              <a:t> АЕС.</a:t>
            </a:r>
          </a:p>
        </p:txBody>
      </p:sp>
    </p:spTree>
    <p:extLst>
      <p:ext uri="{BB962C8B-B14F-4D97-AF65-F5344CB8AC3E}">
        <p14:creationId xmlns:p14="http://schemas.microsoft.com/office/powerpoint/2010/main" val="4807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668344" cy="5607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599252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Модель Реактора РБМК-1000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83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38864" cy="1426170"/>
          </a:xfrm>
        </p:spPr>
        <p:txBody>
          <a:bodyPr/>
          <a:lstStyle/>
          <a:p>
            <a:pPr algn="ctr"/>
            <a:r>
              <a:rPr lang="ru-RU" sz="3600" b="1" dirty="0" err="1"/>
              <a:t>Проектні</a:t>
            </a:r>
            <a:r>
              <a:rPr lang="ru-RU" sz="3600" b="1" dirty="0"/>
              <a:t> </a:t>
            </a:r>
            <a:r>
              <a:rPr lang="ru-RU" sz="3600" b="1" dirty="0" err="1" smtClean="0"/>
              <a:t>помилки</a:t>
            </a:r>
            <a:r>
              <a:rPr lang="ru-RU" sz="3600" b="1" dirty="0"/>
              <a:t>. </a:t>
            </a:r>
            <a:r>
              <a:rPr lang="ru-RU" sz="3600" b="1" dirty="0" err="1"/>
              <a:t>Позитивний</a:t>
            </a:r>
            <a:r>
              <a:rPr lang="ru-RU" sz="3600" b="1" dirty="0"/>
              <a:t> </a:t>
            </a:r>
            <a:r>
              <a:rPr lang="ru-RU" sz="3600" b="1" dirty="0" err="1"/>
              <a:t>паровий</a:t>
            </a:r>
            <a:r>
              <a:rPr lang="ru-RU" sz="3600" b="1" dirty="0"/>
              <a:t> </a:t>
            </a:r>
            <a:r>
              <a:rPr lang="ru-RU" sz="3600" b="1" dirty="0" err="1"/>
              <a:t>коефіцієнт</a:t>
            </a:r>
            <a:r>
              <a:rPr lang="ru-RU" sz="3600" b="1" dirty="0"/>
              <a:t> </a:t>
            </a:r>
            <a:r>
              <a:rPr lang="ru-RU" sz="3600" b="1" dirty="0" err="1" smtClean="0"/>
              <a:t>реактивності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864096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роботи</a:t>
            </a:r>
            <a:r>
              <a:rPr lang="ru-RU" sz="2000" dirty="0"/>
              <a:t> реактора через </a:t>
            </a:r>
            <a:r>
              <a:rPr lang="ru-RU" sz="2000" dirty="0" err="1"/>
              <a:t>активну</a:t>
            </a:r>
            <a:r>
              <a:rPr lang="ru-RU" sz="2000" dirty="0"/>
              <a:t> зону </a:t>
            </a:r>
            <a:r>
              <a:rPr lang="ru-RU" sz="2000" dirty="0" err="1"/>
              <a:t>прокачується</a:t>
            </a:r>
            <a:r>
              <a:rPr lang="ru-RU" sz="2000" dirty="0"/>
              <a:t> вода, яка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як </a:t>
            </a:r>
            <a:r>
              <a:rPr lang="ru-RU" sz="2000" dirty="0" err="1"/>
              <a:t>теплоносій</a:t>
            </a:r>
            <a:r>
              <a:rPr lang="ru-RU" sz="2000" dirty="0"/>
              <a:t>. </a:t>
            </a:r>
            <a:r>
              <a:rPr lang="ru-RU" sz="2000" dirty="0" err="1"/>
              <a:t>Усередині</a:t>
            </a:r>
            <a:r>
              <a:rPr lang="ru-RU" sz="2000" dirty="0"/>
              <a:t> реактора вона </a:t>
            </a:r>
            <a:r>
              <a:rPr lang="ru-RU" sz="2000" dirty="0" err="1"/>
              <a:t>кипить</a:t>
            </a:r>
            <a:r>
              <a:rPr lang="ru-RU" sz="2000" dirty="0"/>
              <a:t>, </a:t>
            </a:r>
            <a:r>
              <a:rPr lang="ru-RU" sz="2000" dirty="0" err="1"/>
              <a:t>частково</a:t>
            </a:r>
            <a:r>
              <a:rPr lang="ru-RU" sz="2000" dirty="0"/>
              <a:t> </a:t>
            </a:r>
            <a:r>
              <a:rPr lang="ru-RU" sz="2000" dirty="0" err="1"/>
              <a:t>перетворюючись</a:t>
            </a:r>
            <a:r>
              <a:rPr lang="ru-RU" sz="2000" dirty="0"/>
              <a:t> на пару. Реактор </a:t>
            </a:r>
            <a:r>
              <a:rPr lang="ru-RU" sz="2000" dirty="0" err="1"/>
              <a:t>мав</a:t>
            </a:r>
            <a:r>
              <a:rPr lang="ru-RU" sz="2000" dirty="0"/>
              <a:t> </a:t>
            </a:r>
            <a:r>
              <a:rPr lang="ru-RU" sz="2000" dirty="0" err="1"/>
              <a:t>позитивний</a:t>
            </a:r>
            <a:r>
              <a:rPr lang="ru-RU" sz="2000" dirty="0"/>
              <a:t> </a:t>
            </a:r>
            <a:r>
              <a:rPr lang="ru-RU" sz="2000" dirty="0" err="1"/>
              <a:t>паровий</a:t>
            </a:r>
            <a:r>
              <a:rPr lang="ru-RU" sz="2000" dirty="0"/>
              <a:t> </a:t>
            </a:r>
            <a:r>
              <a:rPr lang="ru-RU" sz="2000" dirty="0" err="1"/>
              <a:t>коефіцієнт</a:t>
            </a:r>
            <a:r>
              <a:rPr lang="ru-RU" sz="2000" dirty="0"/>
              <a:t> </a:t>
            </a:r>
            <a:r>
              <a:rPr lang="ru-RU" sz="2000" dirty="0" err="1"/>
              <a:t>реактивності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чим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пари,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потужність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ядерних</a:t>
            </a:r>
            <a:r>
              <a:rPr lang="ru-RU" sz="2000" dirty="0"/>
              <a:t> </a:t>
            </a:r>
            <a:r>
              <a:rPr lang="ru-RU" sz="2000" dirty="0" err="1"/>
              <a:t>реакцій</a:t>
            </a:r>
            <a:r>
              <a:rPr lang="ru-RU" sz="2000" dirty="0"/>
              <a:t>. На </a:t>
            </a:r>
            <a:r>
              <a:rPr lang="ru-RU" sz="2000" dirty="0" err="1"/>
              <a:t>малій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, на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працював</a:t>
            </a:r>
            <a:r>
              <a:rPr lang="ru-RU" sz="2000" dirty="0"/>
              <a:t> </a:t>
            </a:r>
            <a:r>
              <a:rPr lang="ru-RU" sz="2000" dirty="0" err="1"/>
              <a:t>енергоблок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експерименту</a:t>
            </a:r>
            <a:r>
              <a:rPr lang="ru-RU" sz="2000" dirty="0"/>
              <a:t>, </a:t>
            </a:r>
            <a:r>
              <a:rPr lang="ru-RU" sz="2000" dirty="0" err="1"/>
              <a:t>дія</a:t>
            </a:r>
            <a:r>
              <a:rPr lang="ru-RU" sz="2000" dirty="0"/>
              <a:t> позитивного парового </a:t>
            </a:r>
            <a:r>
              <a:rPr lang="ru-RU" sz="2000" dirty="0" err="1"/>
              <a:t>коефіцієнта</a:t>
            </a:r>
            <a:r>
              <a:rPr lang="ru-RU" sz="2000" dirty="0"/>
              <a:t> не </a:t>
            </a:r>
            <a:r>
              <a:rPr lang="ru-RU" sz="2000" dirty="0" err="1"/>
              <a:t>компенсувалася</a:t>
            </a:r>
            <a:r>
              <a:rPr lang="ru-RU" sz="2000" dirty="0"/>
              <a:t>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явищами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впливають</a:t>
            </a:r>
            <a:r>
              <a:rPr lang="ru-RU" sz="2000" dirty="0"/>
              <a:t> на </a:t>
            </a:r>
            <a:r>
              <a:rPr lang="ru-RU" sz="2000" dirty="0" err="1"/>
              <a:t>реактивність</a:t>
            </a:r>
            <a:r>
              <a:rPr lang="ru-RU" sz="2000" dirty="0"/>
              <a:t>, і реактор </a:t>
            </a:r>
            <a:r>
              <a:rPr lang="ru-RU" sz="2000" dirty="0" err="1"/>
              <a:t>мав</a:t>
            </a:r>
            <a:r>
              <a:rPr lang="ru-RU" sz="2000" dirty="0"/>
              <a:t> </a:t>
            </a:r>
            <a:r>
              <a:rPr lang="ru-RU" sz="2000" dirty="0" err="1"/>
              <a:t>позитивний</a:t>
            </a:r>
            <a:r>
              <a:rPr lang="ru-RU" sz="2000" dirty="0"/>
              <a:t> </a:t>
            </a:r>
            <a:r>
              <a:rPr lang="ru-RU" sz="2000" dirty="0" err="1"/>
              <a:t>потужнісний</a:t>
            </a:r>
            <a:r>
              <a:rPr lang="ru-RU" sz="2000" dirty="0"/>
              <a:t> </a:t>
            </a:r>
            <a:r>
              <a:rPr lang="ru-RU" sz="2000" dirty="0" err="1"/>
              <a:t>коефіцієнт</a:t>
            </a:r>
            <a:r>
              <a:rPr lang="ru-RU" sz="2000" dirty="0"/>
              <a:t> </a:t>
            </a:r>
            <a:r>
              <a:rPr lang="ru-RU" sz="2000" dirty="0" err="1"/>
              <a:t>реактивності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існував</a:t>
            </a:r>
            <a:r>
              <a:rPr lang="ru-RU" sz="2000" dirty="0"/>
              <a:t> </a:t>
            </a:r>
            <a:r>
              <a:rPr lang="ru-RU" sz="2000" dirty="0" err="1"/>
              <a:t>додатний</a:t>
            </a:r>
            <a:r>
              <a:rPr lang="ru-RU" sz="2000" dirty="0"/>
              <a:t> </a:t>
            </a:r>
            <a:r>
              <a:rPr lang="ru-RU" sz="2000" dirty="0" err="1"/>
              <a:t>зворотний</a:t>
            </a:r>
            <a:r>
              <a:rPr lang="ru-RU" sz="2000" dirty="0"/>
              <a:t> </a:t>
            </a:r>
            <a:r>
              <a:rPr lang="ru-RU" sz="2000" dirty="0" err="1"/>
              <a:t>зв'язок</a:t>
            </a:r>
            <a:r>
              <a:rPr lang="ru-RU" sz="2000" dirty="0"/>
              <a:t> —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</a:t>
            </a:r>
            <a:r>
              <a:rPr lang="ru-RU" sz="2000" dirty="0" err="1"/>
              <a:t>викликало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 в </a:t>
            </a:r>
            <a:r>
              <a:rPr lang="ru-RU" sz="2000" dirty="0" err="1"/>
              <a:t>активній</a:t>
            </a:r>
            <a:r>
              <a:rPr lang="ru-RU" sz="2000" dirty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приводили до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більшого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робило</a:t>
            </a:r>
            <a:r>
              <a:rPr lang="ru-RU" sz="2000" dirty="0"/>
              <a:t> реактор </a:t>
            </a:r>
            <a:r>
              <a:rPr lang="ru-RU" sz="2000" dirty="0" err="1"/>
              <a:t>нестабільним</a:t>
            </a:r>
            <a:r>
              <a:rPr lang="ru-RU" sz="2000" dirty="0"/>
              <a:t> і </a:t>
            </a:r>
            <a:r>
              <a:rPr lang="ru-RU" sz="2000" dirty="0" err="1"/>
              <a:t>небезпечним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оператори</a:t>
            </a:r>
            <a:r>
              <a:rPr lang="ru-RU" sz="2000" dirty="0"/>
              <a:t> не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проінформовані</a:t>
            </a:r>
            <a:r>
              <a:rPr lang="ru-RU" sz="2000" dirty="0"/>
              <a:t> про те, </a:t>
            </a:r>
            <a:r>
              <a:rPr lang="ru-RU" sz="2000" dirty="0" err="1"/>
              <a:t>що</a:t>
            </a:r>
            <a:r>
              <a:rPr lang="ru-RU" sz="2000" dirty="0"/>
              <a:t> на </a:t>
            </a:r>
            <a:r>
              <a:rPr lang="ru-RU" sz="2000" dirty="0" err="1"/>
              <a:t>низьких</a:t>
            </a:r>
            <a:r>
              <a:rPr lang="ru-RU" sz="2000" dirty="0"/>
              <a:t> </a:t>
            </a:r>
            <a:r>
              <a:rPr lang="ru-RU" sz="2000" dirty="0" err="1"/>
              <a:t>потужностях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виникнути</a:t>
            </a:r>
            <a:r>
              <a:rPr lang="ru-RU" sz="2000" dirty="0"/>
              <a:t> </a:t>
            </a:r>
            <a:r>
              <a:rPr lang="ru-RU" sz="2000" dirty="0" err="1"/>
              <a:t>позитивний</a:t>
            </a:r>
            <a:r>
              <a:rPr lang="ru-RU" sz="2000" dirty="0"/>
              <a:t> </a:t>
            </a:r>
            <a:r>
              <a:rPr lang="ru-RU" sz="2000" dirty="0" err="1"/>
              <a:t>зворотній</a:t>
            </a:r>
            <a:r>
              <a:rPr lang="ru-RU" sz="2000" dirty="0"/>
              <a:t> </a:t>
            </a:r>
            <a:r>
              <a:rPr lang="ru-RU" sz="2000" dirty="0" err="1"/>
              <a:t>зв'язок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8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8352928" cy="4536504"/>
          </a:xfrm>
        </p:spPr>
        <p:txBody>
          <a:bodyPr>
            <a:normAutofit/>
          </a:bodyPr>
          <a:lstStyle/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небезпечнішою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помилка</a:t>
            </a:r>
            <a:r>
              <a:rPr lang="ru-RU" dirty="0"/>
              <a:t> в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керуючих</a:t>
            </a:r>
            <a:r>
              <a:rPr lang="ru-RU" dirty="0"/>
              <a:t> </a:t>
            </a:r>
            <a:r>
              <a:rPr lang="ru-RU" dirty="0" err="1"/>
              <a:t>стрижнів</a:t>
            </a:r>
            <a:r>
              <a:rPr lang="ru-RU" dirty="0"/>
              <a:t>. Для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в </a:t>
            </a:r>
            <a:r>
              <a:rPr lang="ru-RU" dirty="0" err="1"/>
              <a:t>активну</a:t>
            </a:r>
            <a:r>
              <a:rPr lang="ru-RU" dirty="0"/>
              <a:t> зону </a:t>
            </a:r>
            <a:r>
              <a:rPr lang="ru-RU" dirty="0" err="1"/>
              <a:t>вводяться</a:t>
            </a:r>
            <a:r>
              <a:rPr lang="ru-RU" dirty="0"/>
              <a:t> </a:t>
            </a:r>
            <a:r>
              <a:rPr lang="ru-RU" dirty="0" err="1"/>
              <a:t>стрижні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речовину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поглинає</a:t>
            </a:r>
            <a:r>
              <a:rPr lang="ru-RU" dirty="0"/>
              <a:t> </a:t>
            </a:r>
            <a:r>
              <a:rPr lang="ru-RU" dirty="0" err="1"/>
              <a:t>нейтрони</a:t>
            </a:r>
            <a:r>
              <a:rPr lang="ru-RU" dirty="0"/>
              <a:t>. Коли </a:t>
            </a:r>
            <a:r>
              <a:rPr lang="ru-RU" dirty="0" err="1"/>
              <a:t>стрижень</a:t>
            </a:r>
            <a:r>
              <a:rPr lang="ru-RU" dirty="0"/>
              <a:t> </a:t>
            </a:r>
            <a:r>
              <a:rPr lang="ru-RU" dirty="0" err="1"/>
              <a:t>виведений</a:t>
            </a:r>
            <a:r>
              <a:rPr lang="ru-RU" dirty="0"/>
              <a:t> з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, в </a:t>
            </a:r>
            <a:r>
              <a:rPr lang="ru-RU" dirty="0" err="1"/>
              <a:t>каналі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>
                <a:hlinkClick r:id="rId2" tooltip="Вода"/>
              </a:rPr>
              <a:t>вода</a:t>
            </a:r>
            <a:r>
              <a:rPr lang="ru-RU" dirty="0"/>
              <a:t>, яка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поглинає</a:t>
            </a:r>
            <a:r>
              <a:rPr lang="ru-RU" dirty="0"/>
              <a:t> </a:t>
            </a:r>
            <a:r>
              <a:rPr lang="ru-RU" dirty="0" err="1"/>
              <a:t>нейтрони</a:t>
            </a:r>
            <a:r>
              <a:rPr lang="ru-RU" dirty="0"/>
              <a:t>.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усунути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води, в РБМК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стрижнями</a:t>
            </a:r>
            <a:r>
              <a:rPr lang="ru-RU" dirty="0"/>
              <a:t> </a:t>
            </a:r>
            <a:r>
              <a:rPr lang="ru-RU" dirty="0" err="1"/>
              <a:t>знаходилися</a:t>
            </a:r>
            <a:r>
              <a:rPr lang="ru-RU" dirty="0"/>
              <a:t> </a:t>
            </a:r>
            <a:r>
              <a:rPr lang="ru-RU" dirty="0" err="1"/>
              <a:t>витискувачі</a:t>
            </a:r>
            <a:r>
              <a:rPr lang="ru-RU" dirty="0"/>
              <a:t> з </a:t>
            </a:r>
            <a:r>
              <a:rPr lang="ru-RU" dirty="0" err="1"/>
              <a:t>графіту</a:t>
            </a:r>
            <a:r>
              <a:rPr lang="ru-RU" dirty="0"/>
              <a:t>. Але при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піднятому</a:t>
            </a:r>
            <a:r>
              <a:rPr lang="ru-RU" dirty="0"/>
              <a:t> </a:t>
            </a:r>
            <a:r>
              <a:rPr lang="ru-RU" dirty="0" err="1"/>
              <a:t>стрижні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витискувачем</a:t>
            </a:r>
            <a:r>
              <a:rPr lang="ru-RU" dirty="0"/>
              <a:t> </a:t>
            </a:r>
            <a:r>
              <a:rPr lang="ru-RU" dirty="0" err="1"/>
              <a:t>залишався</a:t>
            </a:r>
            <a:r>
              <a:rPr lang="ru-RU" dirty="0"/>
              <a:t> </a:t>
            </a:r>
            <a:r>
              <a:rPr lang="ru-RU" dirty="0" err="1"/>
              <a:t>стовп</a:t>
            </a:r>
            <a:r>
              <a:rPr lang="ru-RU" dirty="0"/>
              <a:t> води </a:t>
            </a:r>
            <a:r>
              <a:rPr lang="ru-RU" dirty="0" err="1"/>
              <a:t>висотою</a:t>
            </a:r>
            <a:r>
              <a:rPr lang="ru-RU" dirty="0"/>
              <a:t> 1,5 метра. (</a:t>
            </a:r>
            <a:r>
              <a:rPr lang="ru-RU" dirty="0" err="1"/>
              <a:t>Скорочений</a:t>
            </a:r>
            <a:r>
              <a:rPr lang="ru-RU" dirty="0"/>
              <a:t> на 1,5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витискувач</a:t>
            </a:r>
            <a:r>
              <a:rPr lang="ru-RU" dirty="0"/>
              <a:t> </a:t>
            </a:r>
            <a:r>
              <a:rPr lang="ru-RU" dirty="0" err="1"/>
              <a:t>використовувався</a:t>
            </a:r>
            <a:r>
              <a:rPr lang="ru-RU" dirty="0"/>
              <a:t> з </a:t>
            </a:r>
            <a:r>
              <a:rPr lang="ru-RU" dirty="0" err="1"/>
              <a:t>економічних</a:t>
            </a:r>
            <a:r>
              <a:rPr lang="ru-RU" dirty="0"/>
              <a:t> причин —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робив</a:t>
            </a:r>
            <a:r>
              <a:rPr lang="ru-RU" dirty="0"/>
              <a:t>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 </a:t>
            </a:r>
            <a:r>
              <a:rPr lang="ru-RU" dirty="0" err="1"/>
              <a:t>підреакторного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.)</a:t>
            </a:r>
          </a:p>
          <a:p>
            <a:r>
              <a:rPr lang="ru-RU" dirty="0"/>
              <a:t>При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стрижня</a:t>
            </a:r>
            <a:r>
              <a:rPr lang="ru-RU" dirty="0"/>
              <a:t> з </a:t>
            </a:r>
            <a:r>
              <a:rPr lang="ru-RU" dirty="0" err="1"/>
              <a:t>верхнього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у </a:t>
            </a:r>
            <a:r>
              <a:rPr lang="ru-RU" dirty="0" err="1"/>
              <a:t>верхню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входить </a:t>
            </a:r>
            <a:r>
              <a:rPr lang="ru-RU" dirty="0" err="1"/>
              <a:t>поглинач</a:t>
            </a:r>
            <a:r>
              <a:rPr lang="ru-RU" dirty="0"/>
              <a:t> і вносить </a:t>
            </a:r>
            <a:r>
              <a:rPr lang="ru-RU" dirty="0" err="1"/>
              <a:t>негативну</a:t>
            </a:r>
            <a:r>
              <a:rPr lang="ru-RU" dirty="0"/>
              <a:t> </a:t>
            </a:r>
            <a:r>
              <a:rPr lang="ru-RU" dirty="0" err="1"/>
              <a:t>реактивність</a:t>
            </a:r>
            <a:r>
              <a:rPr lang="ru-RU" dirty="0"/>
              <a:t>, а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каналу </a:t>
            </a:r>
            <a:r>
              <a:rPr lang="ru-RU" dirty="0" err="1"/>
              <a:t>графітовий</a:t>
            </a:r>
            <a:r>
              <a:rPr lang="ru-RU" dirty="0"/>
              <a:t> </a:t>
            </a:r>
            <a:r>
              <a:rPr lang="ru-RU" dirty="0" err="1"/>
              <a:t>витискувач</a:t>
            </a:r>
            <a:r>
              <a:rPr lang="ru-RU" dirty="0"/>
              <a:t> </a:t>
            </a:r>
            <a:r>
              <a:rPr lang="ru-RU" dirty="0" err="1"/>
              <a:t>заміщає</a:t>
            </a:r>
            <a:r>
              <a:rPr lang="ru-RU" dirty="0"/>
              <a:t> воду і вносить </a:t>
            </a:r>
            <a:r>
              <a:rPr lang="ru-RU" dirty="0" err="1"/>
              <a:t>позитивну</a:t>
            </a:r>
            <a:r>
              <a:rPr lang="ru-RU" dirty="0"/>
              <a:t> </a:t>
            </a:r>
            <a:r>
              <a:rPr lang="ru-RU" dirty="0" err="1"/>
              <a:t>реактивність</a:t>
            </a:r>
            <a:r>
              <a:rPr lang="ru-RU" dirty="0"/>
              <a:t>. У момент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нейтронне</a:t>
            </a:r>
            <a:r>
              <a:rPr lang="ru-RU" dirty="0"/>
              <a:t> поле мало провал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і два </a:t>
            </a:r>
            <a:r>
              <a:rPr lang="ru-RU" dirty="0" err="1"/>
              <a:t>максимуми</a:t>
            </a:r>
            <a:r>
              <a:rPr lang="ru-RU" dirty="0"/>
              <a:t> — у </a:t>
            </a:r>
            <a:r>
              <a:rPr lang="ru-RU" dirty="0" err="1"/>
              <a:t>верхній</a:t>
            </a:r>
            <a:r>
              <a:rPr lang="ru-RU" dirty="0"/>
              <a:t> і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. При такому </a:t>
            </a:r>
            <a:r>
              <a:rPr lang="ru-RU" dirty="0" err="1"/>
              <a:t>розподілі</a:t>
            </a:r>
            <a:r>
              <a:rPr lang="ru-RU" dirty="0"/>
              <a:t> поля, </a:t>
            </a:r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реактивність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вноситься </a:t>
            </a:r>
            <a:r>
              <a:rPr lang="ru-RU" dirty="0" err="1"/>
              <a:t>стрижнями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перших </a:t>
            </a:r>
            <a:r>
              <a:rPr lang="ru-RU" dirty="0" err="1"/>
              <a:t>трьох</a:t>
            </a:r>
            <a:r>
              <a:rPr lang="ru-RU" dirty="0"/>
              <a:t> секунд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позитивною. </a:t>
            </a:r>
            <a:r>
              <a:rPr lang="ru-RU" dirty="0" err="1"/>
              <a:t>Це</a:t>
            </a:r>
            <a:r>
              <a:rPr lang="ru-RU" dirty="0"/>
              <a:t> так званий «</a:t>
            </a: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»,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спрацьовування</a:t>
            </a:r>
            <a:r>
              <a:rPr lang="ru-RU" dirty="0"/>
              <a:t> </a:t>
            </a:r>
            <a:r>
              <a:rPr lang="ru-RU" dirty="0" err="1"/>
              <a:t>аварійного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секунди</a:t>
            </a:r>
            <a:r>
              <a:rPr lang="ru-RU" dirty="0"/>
              <a:t> </a:t>
            </a:r>
            <a:r>
              <a:rPr lang="ru-RU" dirty="0" err="1"/>
              <a:t>збільшувало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 реактор.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138864" cy="1584176"/>
          </a:xfrm>
        </p:spPr>
        <p:txBody>
          <a:bodyPr/>
          <a:lstStyle/>
          <a:p>
            <a:pPr algn="ctr"/>
            <a:r>
              <a:rPr lang="ru-RU" sz="3600" b="1" dirty="0" err="1"/>
              <a:t>Проектні</a:t>
            </a:r>
            <a:r>
              <a:rPr lang="ru-RU" sz="3600" b="1" dirty="0"/>
              <a:t> </a:t>
            </a:r>
            <a:r>
              <a:rPr lang="ru-RU" sz="3600" b="1" dirty="0" err="1" smtClean="0"/>
              <a:t>помилки</a:t>
            </a:r>
            <a:r>
              <a:rPr lang="ru-RU" sz="3600" b="1" dirty="0"/>
              <a:t>. «</a:t>
            </a:r>
            <a:r>
              <a:rPr lang="ru-RU" sz="3600" b="1" dirty="0" err="1"/>
              <a:t>Кінцевий</a:t>
            </a:r>
            <a:r>
              <a:rPr lang="ru-RU" sz="3600" b="1" dirty="0"/>
              <a:t> </a:t>
            </a:r>
            <a:r>
              <a:rPr lang="ru-RU" sz="3600" b="1" dirty="0" err="1"/>
              <a:t>ефект</a:t>
            </a:r>
            <a:r>
              <a:rPr lang="ru-RU" sz="36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835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ru-RU" b="1" dirty="0" err="1"/>
              <a:t>Помилки</a:t>
            </a:r>
            <a:r>
              <a:rPr lang="ru-RU" b="1" dirty="0"/>
              <a:t> </a:t>
            </a:r>
            <a:r>
              <a:rPr lang="ru-RU" b="1" dirty="0" err="1" smtClean="0"/>
              <a:t>операторів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80288"/>
            <a:ext cx="864096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стверджувалося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оператори</a:t>
            </a:r>
            <a:r>
              <a:rPr lang="ru-RU" sz="2000" dirty="0"/>
              <a:t> </a:t>
            </a:r>
            <a:r>
              <a:rPr lang="ru-RU" sz="2000" dirty="0" err="1"/>
              <a:t>зробили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помилок</a:t>
            </a:r>
            <a:r>
              <a:rPr lang="ru-RU" sz="2000" dirty="0"/>
              <a:t>. </a:t>
            </a:r>
            <a:r>
              <a:rPr lang="ru-RU" sz="2000" dirty="0" err="1"/>
              <a:t>Зокрема</a:t>
            </a:r>
            <a:r>
              <a:rPr lang="ru-RU" sz="2000" dirty="0"/>
              <a:t>, </a:t>
            </a:r>
            <a:r>
              <a:rPr lang="ru-RU" sz="2000" dirty="0" err="1"/>
              <a:t>провиною</a:t>
            </a:r>
            <a:r>
              <a:rPr lang="ru-RU" sz="2000" dirty="0"/>
              <a:t> персоналу </a:t>
            </a:r>
            <a:r>
              <a:rPr lang="ru-RU" sz="2000" dirty="0" err="1"/>
              <a:t>вважалося</a:t>
            </a:r>
            <a:r>
              <a:rPr lang="ru-RU" sz="2000" dirty="0"/>
              <a:t> </a:t>
            </a:r>
            <a:r>
              <a:rPr lang="ru-RU" sz="2000" dirty="0" err="1"/>
              <a:t>відключення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систем </a:t>
            </a:r>
            <a:r>
              <a:rPr lang="ru-RU" sz="2000" dirty="0" err="1"/>
              <a:t>захисту</a:t>
            </a:r>
            <a:r>
              <a:rPr lang="ru-RU" sz="2000" dirty="0"/>
              <a:t> реактора, </a:t>
            </a:r>
            <a:r>
              <a:rPr lang="ru-RU" sz="2000" dirty="0" err="1"/>
              <a:t>продовження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падіння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до 30 МВт і те, </a:t>
            </a:r>
            <a:r>
              <a:rPr lang="ru-RU" sz="2000" dirty="0" err="1"/>
              <a:t>що</a:t>
            </a:r>
            <a:r>
              <a:rPr lang="ru-RU" sz="2000" dirty="0"/>
              <a:t> реактор не </a:t>
            </a:r>
            <a:r>
              <a:rPr lang="ru-RU" sz="2000" dirty="0" err="1"/>
              <a:t>зупинили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 знали,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оперативний</a:t>
            </a:r>
            <a:r>
              <a:rPr lang="ru-RU" sz="2000" dirty="0"/>
              <a:t> запас </a:t>
            </a:r>
            <a:r>
              <a:rPr lang="ru-RU" sz="2000" dirty="0" err="1"/>
              <a:t>реактивності</a:t>
            </a:r>
            <a:r>
              <a:rPr lang="ru-RU" sz="2000" dirty="0"/>
              <a:t> </a:t>
            </a:r>
            <a:r>
              <a:rPr lang="ru-RU" sz="2000" dirty="0" err="1"/>
              <a:t>менший</a:t>
            </a:r>
            <a:r>
              <a:rPr lang="ru-RU" sz="2000" dirty="0"/>
              <a:t> </a:t>
            </a:r>
            <a:r>
              <a:rPr lang="ru-RU" sz="2000" dirty="0" err="1"/>
              <a:t>дозволеного</a:t>
            </a:r>
            <a:r>
              <a:rPr lang="ru-RU" sz="2000" dirty="0"/>
              <a:t>. </a:t>
            </a:r>
            <a:r>
              <a:rPr lang="ru-RU" sz="2000" dirty="0" err="1"/>
              <a:t>Стверджувалося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порушенням</a:t>
            </a:r>
            <a:r>
              <a:rPr lang="ru-RU" sz="2000" dirty="0"/>
              <a:t> </a:t>
            </a:r>
            <a:r>
              <a:rPr lang="ru-RU" sz="2000" dirty="0" err="1"/>
              <a:t>встановлених</a:t>
            </a:r>
            <a:r>
              <a:rPr lang="ru-RU" sz="2000" dirty="0"/>
              <a:t> </a:t>
            </a:r>
            <a:r>
              <a:rPr lang="ru-RU" sz="2000" dirty="0" err="1"/>
              <a:t>інструкцій</a:t>
            </a:r>
            <a:r>
              <a:rPr lang="ru-RU" sz="2000" dirty="0"/>
              <a:t> і процедур і стали головною причиною </a:t>
            </a:r>
            <a:r>
              <a:rPr lang="ru-RU" sz="2000" dirty="0" err="1"/>
              <a:t>аварії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5268902" cy="36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568952" cy="4925144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/>
              <a:t>У </a:t>
            </a:r>
            <a:r>
              <a:rPr lang="ru-RU" sz="1900" dirty="0" err="1"/>
              <a:t>доповіді</a:t>
            </a:r>
            <a:r>
              <a:rPr lang="ru-RU" sz="1900" dirty="0"/>
              <a:t> МАГАТЕ 1993 року </a:t>
            </a:r>
            <a:r>
              <a:rPr lang="ru-RU" sz="1900" dirty="0" err="1"/>
              <a:t>ці</a:t>
            </a:r>
            <a:r>
              <a:rPr lang="ru-RU" sz="1900" dirty="0"/>
              <a:t> </a:t>
            </a:r>
            <a:r>
              <a:rPr lang="ru-RU" sz="1900" dirty="0" err="1"/>
              <a:t>висновки</a:t>
            </a:r>
            <a:r>
              <a:rPr lang="ru-RU" sz="1900" dirty="0"/>
              <a:t> </a:t>
            </a:r>
            <a:r>
              <a:rPr lang="ru-RU" sz="1900" dirty="0" err="1"/>
              <a:t>були</a:t>
            </a:r>
            <a:r>
              <a:rPr lang="ru-RU" sz="1900" dirty="0"/>
              <a:t> </a:t>
            </a:r>
            <a:r>
              <a:rPr lang="ru-RU" sz="1900" dirty="0" err="1"/>
              <a:t>переглянуті</a:t>
            </a:r>
            <a:r>
              <a:rPr lang="ru-RU" sz="1900" dirty="0"/>
              <a:t>. </a:t>
            </a:r>
            <a:r>
              <a:rPr lang="ru-RU" sz="1900" dirty="0" err="1"/>
              <a:t>Було</a:t>
            </a:r>
            <a:r>
              <a:rPr lang="ru-RU" sz="1900" dirty="0"/>
              <a:t> </a:t>
            </a:r>
            <a:r>
              <a:rPr lang="ru-RU" sz="1900" dirty="0" err="1"/>
              <a:t>визнано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більшість</a:t>
            </a:r>
            <a:r>
              <a:rPr lang="ru-RU" sz="1900" dirty="0"/>
              <a:t> </a:t>
            </a:r>
            <a:r>
              <a:rPr lang="ru-RU" sz="1900" dirty="0" err="1"/>
              <a:t>дій</a:t>
            </a:r>
            <a:r>
              <a:rPr lang="ru-RU" sz="1900" dirty="0"/>
              <a:t> </a:t>
            </a:r>
            <a:r>
              <a:rPr lang="ru-RU" sz="1900" dirty="0" err="1"/>
              <a:t>операторів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раніше</a:t>
            </a:r>
            <a:r>
              <a:rPr lang="ru-RU" sz="1900" dirty="0"/>
              <a:t> </a:t>
            </a:r>
            <a:r>
              <a:rPr lang="ru-RU" sz="1900" dirty="0" err="1"/>
              <a:t>вважалися</a:t>
            </a:r>
            <a:r>
              <a:rPr lang="ru-RU" sz="1900" dirty="0"/>
              <a:t> </a:t>
            </a:r>
            <a:r>
              <a:rPr lang="ru-RU" sz="1900" dirty="0" err="1"/>
              <a:t>порушеннями</a:t>
            </a:r>
            <a:r>
              <a:rPr lang="ru-RU" sz="1900" dirty="0"/>
              <a:t>, </a:t>
            </a:r>
            <a:r>
              <a:rPr lang="ru-RU" sz="1900" dirty="0" err="1"/>
              <a:t>насправді</a:t>
            </a:r>
            <a:r>
              <a:rPr lang="ru-RU" sz="1900" dirty="0"/>
              <a:t> </a:t>
            </a:r>
            <a:r>
              <a:rPr lang="ru-RU" sz="1900" dirty="0" err="1"/>
              <a:t>відповідали</a:t>
            </a:r>
            <a:r>
              <a:rPr lang="ru-RU" sz="1900" dirty="0"/>
              <a:t> </a:t>
            </a:r>
            <a:r>
              <a:rPr lang="ru-RU" sz="1900" dirty="0" err="1"/>
              <a:t>прийнятим</a:t>
            </a:r>
            <a:r>
              <a:rPr lang="ru-RU" sz="1900" dirty="0"/>
              <a:t> у той час правилам </a:t>
            </a:r>
            <a:r>
              <a:rPr lang="ru-RU" sz="1900" dirty="0" err="1"/>
              <a:t>або</a:t>
            </a:r>
            <a:r>
              <a:rPr lang="ru-RU" sz="1900" dirty="0"/>
              <a:t> не справили </a:t>
            </a:r>
            <a:r>
              <a:rPr lang="ru-RU" sz="1900" dirty="0" err="1"/>
              <a:t>жодного</a:t>
            </a:r>
            <a:r>
              <a:rPr lang="ru-RU" sz="1900" dirty="0"/>
              <a:t> </a:t>
            </a:r>
            <a:r>
              <a:rPr lang="ru-RU" sz="1900" dirty="0" err="1"/>
              <a:t>впливу</a:t>
            </a:r>
            <a:r>
              <a:rPr lang="ru-RU" sz="1900" dirty="0"/>
              <a:t> на </a:t>
            </a:r>
            <a:r>
              <a:rPr lang="ru-RU" sz="1900" dirty="0" err="1"/>
              <a:t>розвиток</a:t>
            </a:r>
            <a:r>
              <a:rPr lang="ru-RU" sz="1900" dirty="0"/>
              <a:t> </a:t>
            </a:r>
            <a:r>
              <a:rPr lang="ru-RU" sz="1900" dirty="0" err="1"/>
              <a:t>аварії</a:t>
            </a:r>
            <a:r>
              <a:rPr lang="ru-RU" sz="1900" dirty="0"/>
              <a:t>. </a:t>
            </a:r>
            <a:r>
              <a:rPr lang="ru-RU" sz="1900" dirty="0" err="1"/>
              <a:t>Зокрема</a:t>
            </a:r>
            <a:r>
              <a:rPr lang="ru-RU" sz="1900" dirty="0"/>
              <a:t>:</a:t>
            </a:r>
          </a:p>
          <a:p>
            <a:r>
              <a:rPr lang="ru-RU" sz="1900" dirty="0" err="1"/>
              <a:t>тривала</a:t>
            </a:r>
            <a:r>
              <a:rPr lang="ru-RU" sz="1900" dirty="0"/>
              <a:t> робота реактора на </a:t>
            </a:r>
            <a:r>
              <a:rPr lang="ru-RU" sz="1900" dirty="0" err="1"/>
              <a:t>потужності</a:t>
            </a:r>
            <a:r>
              <a:rPr lang="ru-RU" sz="1900" dirty="0"/>
              <a:t> </a:t>
            </a:r>
            <a:r>
              <a:rPr lang="ru-RU" sz="1900" dirty="0" err="1"/>
              <a:t>нижче</a:t>
            </a:r>
            <a:r>
              <a:rPr lang="ru-RU" sz="1900" dirty="0"/>
              <a:t> 700 МВт не </a:t>
            </a:r>
            <a:r>
              <a:rPr lang="ru-RU" sz="1900" dirty="0" err="1"/>
              <a:t>була</a:t>
            </a:r>
            <a:r>
              <a:rPr lang="ru-RU" sz="1900" dirty="0"/>
              <a:t> заборонена, як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раніше</a:t>
            </a:r>
            <a:r>
              <a:rPr lang="ru-RU" sz="1900" dirty="0"/>
              <a:t> </a:t>
            </a:r>
            <a:r>
              <a:rPr lang="ru-RU" sz="1900" dirty="0" err="1"/>
              <a:t>стверджувалося</a:t>
            </a:r>
            <a:r>
              <a:rPr lang="ru-RU" sz="1900" dirty="0"/>
              <a:t>;</a:t>
            </a:r>
          </a:p>
          <a:p>
            <a:r>
              <a:rPr lang="ru-RU" sz="1900" dirty="0" err="1"/>
              <a:t>одночасна</a:t>
            </a:r>
            <a:r>
              <a:rPr lang="ru-RU" sz="1900" dirty="0"/>
              <a:t> робота </a:t>
            </a:r>
            <a:r>
              <a:rPr lang="ru-RU" sz="1900" dirty="0" err="1"/>
              <a:t>всіх</a:t>
            </a:r>
            <a:r>
              <a:rPr lang="ru-RU" sz="1900" dirty="0"/>
              <a:t> восьми </a:t>
            </a:r>
            <a:r>
              <a:rPr lang="ru-RU" sz="1900" dirty="0" err="1"/>
              <a:t>насосів</a:t>
            </a:r>
            <a:r>
              <a:rPr lang="ru-RU" sz="1900" dirty="0"/>
              <a:t> не </a:t>
            </a:r>
            <a:r>
              <a:rPr lang="ru-RU" sz="1900" dirty="0" err="1"/>
              <a:t>була</a:t>
            </a:r>
            <a:r>
              <a:rPr lang="ru-RU" sz="1900" dirty="0"/>
              <a:t> заборонена </a:t>
            </a:r>
            <a:r>
              <a:rPr lang="ru-RU" sz="1900" dirty="0" err="1"/>
              <a:t>жодним</a:t>
            </a:r>
            <a:r>
              <a:rPr lang="ru-RU" sz="1900" dirty="0"/>
              <a:t> документом;</a:t>
            </a:r>
          </a:p>
          <a:p>
            <a:r>
              <a:rPr lang="ru-RU" sz="1900" dirty="0" err="1"/>
              <a:t>відключення</a:t>
            </a:r>
            <a:r>
              <a:rPr lang="ru-RU" sz="1900" dirty="0"/>
              <a:t> </a:t>
            </a:r>
            <a:r>
              <a:rPr lang="ru-RU" sz="1900" dirty="0" err="1"/>
              <a:t>системи</a:t>
            </a:r>
            <a:r>
              <a:rPr lang="ru-RU" sz="1900" dirty="0"/>
              <a:t> </a:t>
            </a:r>
            <a:r>
              <a:rPr lang="ru-RU" sz="1900" dirty="0" err="1"/>
              <a:t>аварійного</a:t>
            </a:r>
            <a:r>
              <a:rPr lang="ru-RU" sz="1900" dirty="0"/>
              <a:t> </a:t>
            </a:r>
            <a:r>
              <a:rPr lang="ru-RU" sz="1900" dirty="0" err="1"/>
              <a:t>охолоджування</a:t>
            </a:r>
            <a:r>
              <a:rPr lang="ru-RU" sz="1900" dirty="0"/>
              <a:t> реактора (САОР) </a:t>
            </a:r>
            <a:r>
              <a:rPr lang="ru-RU" sz="1900" dirty="0" err="1"/>
              <a:t>допускалося</a:t>
            </a:r>
            <a:r>
              <a:rPr lang="ru-RU" sz="1900" dirty="0"/>
              <a:t>, за </a:t>
            </a:r>
            <a:r>
              <a:rPr lang="ru-RU" sz="1900" dirty="0" err="1"/>
              <a:t>умови</a:t>
            </a:r>
            <a:r>
              <a:rPr lang="ru-RU" sz="1900" dirty="0"/>
              <a:t> </a:t>
            </a:r>
            <a:r>
              <a:rPr lang="ru-RU" sz="1900" dirty="0" err="1"/>
              <a:t>проведення</a:t>
            </a:r>
            <a:r>
              <a:rPr lang="ru-RU" sz="1900" dirty="0"/>
              <a:t> </a:t>
            </a:r>
            <a:r>
              <a:rPr lang="ru-RU" sz="1900" dirty="0" err="1"/>
              <a:t>необхідних</a:t>
            </a:r>
            <a:r>
              <a:rPr lang="ru-RU" sz="1900" dirty="0"/>
              <a:t> </a:t>
            </a:r>
            <a:r>
              <a:rPr lang="ru-RU" sz="1900" dirty="0" err="1"/>
              <a:t>узгоджень</a:t>
            </a:r>
            <a:r>
              <a:rPr lang="ru-RU" sz="1900" dirty="0"/>
              <a:t>. Система </a:t>
            </a:r>
            <a:r>
              <a:rPr lang="ru-RU" sz="1900" dirty="0" err="1"/>
              <a:t>була</a:t>
            </a:r>
            <a:r>
              <a:rPr lang="ru-RU" sz="1900" dirty="0"/>
              <a:t> </a:t>
            </a:r>
            <a:r>
              <a:rPr lang="ru-RU" sz="1900" dirty="0" err="1"/>
              <a:t>заблокована</a:t>
            </a:r>
            <a:r>
              <a:rPr lang="ru-RU" sz="1900" dirty="0"/>
              <a:t> </a:t>
            </a:r>
            <a:r>
              <a:rPr lang="ru-RU" sz="1900" dirty="0" err="1"/>
              <a:t>відповідно</a:t>
            </a:r>
            <a:r>
              <a:rPr lang="ru-RU" sz="1900" dirty="0"/>
              <a:t> до </a:t>
            </a:r>
            <a:r>
              <a:rPr lang="ru-RU" sz="1900" dirty="0" err="1"/>
              <a:t>затвердженої</a:t>
            </a:r>
            <a:r>
              <a:rPr lang="ru-RU" sz="1900" dirty="0"/>
              <a:t> </a:t>
            </a:r>
            <a:r>
              <a:rPr lang="ru-RU" sz="1900" dirty="0" err="1"/>
              <a:t>програми</a:t>
            </a:r>
            <a:r>
              <a:rPr lang="ru-RU" sz="1900" dirty="0"/>
              <a:t> </a:t>
            </a:r>
            <a:r>
              <a:rPr lang="ru-RU" sz="1900" dirty="0" err="1"/>
              <a:t>випробувань</a:t>
            </a:r>
            <a:r>
              <a:rPr lang="ru-RU" sz="1900" dirty="0"/>
              <a:t>, і </a:t>
            </a:r>
            <a:r>
              <a:rPr lang="ru-RU" sz="1900" dirty="0" err="1"/>
              <a:t>необхідний</a:t>
            </a:r>
            <a:r>
              <a:rPr lang="ru-RU" sz="1900" dirty="0"/>
              <a:t> </a:t>
            </a:r>
            <a:r>
              <a:rPr lang="ru-RU" sz="1900" dirty="0" err="1"/>
              <a:t>дозвіл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Головного </a:t>
            </a:r>
            <a:r>
              <a:rPr lang="ru-RU" sz="1900" dirty="0" err="1"/>
              <a:t>інженера</a:t>
            </a:r>
            <a:r>
              <a:rPr lang="ru-RU" sz="1900" dirty="0"/>
              <a:t> </a:t>
            </a:r>
            <a:r>
              <a:rPr lang="ru-RU" sz="1900" dirty="0" err="1"/>
              <a:t>станції</a:t>
            </a:r>
            <a:r>
              <a:rPr lang="ru-RU" sz="1900" dirty="0"/>
              <a:t> </a:t>
            </a:r>
            <a:r>
              <a:rPr lang="ru-RU" sz="1900" dirty="0" err="1"/>
              <a:t>був</a:t>
            </a:r>
            <a:r>
              <a:rPr lang="ru-RU" sz="1900" dirty="0"/>
              <a:t> </a:t>
            </a:r>
            <a:r>
              <a:rPr lang="ru-RU" sz="1900" dirty="0" err="1"/>
              <a:t>отриманий</a:t>
            </a:r>
            <a:r>
              <a:rPr lang="ru-RU" sz="1900" dirty="0"/>
              <a:t>. </a:t>
            </a:r>
            <a:r>
              <a:rPr lang="ru-RU" sz="1900" dirty="0" err="1"/>
              <a:t>Це</a:t>
            </a:r>
            <a:r>
              <a:rPr lang="ru-RU" sz="1900" dirty="0"/>
              <a:t> не </a:t>
            </a:r>
            <a:r>
              <a:rPr lang="ru-RU" sz="1900" dirty="0" err="1"/>
              <a:t>вплинуло</a:t>
            </a:r>
            <a:r>
              <a:rPr lang="ru-RU" sz="1900" dirty="0"/>
              <a:t> на </a:t>
            </a:r>
            <a:r>
              <a:rPr lang="ru-RU" sz="1900" dirty="0" err="1"/>
              <a:t>розвиток</a:t>
            </a:r>
            <a:r>
              <a:rPr lang="ru-RU" sz="1900" dirty="0"/>
              <a:t> </a:t>
            </a:r>
            <a:r>
              <a:rPr lang="ru-RU" sz="1900" dirty="0" err="1"/>
              <a:t>аварії</a:t>
            </a:r>
            <a:r>
              <a:rPr lang="ru-RU" sz="1900" dirty="0"/>
              <a:t> — до того моменту, коли САОР могла б </a:t>
            </a:r>
            <a:r>
              <a:rPr lang="ru-RU" sz="1900" dirty="0" err="1"/>
              <a:t>спрацювати</a:t>
            </a:r>
            <a:r>
              <a:rPr lang="ru-RU" sz="1900" dirty="0"/>
              <a:t>, активна зона </a:t>
            </a:r>
            <a:r>
              <a:rPr lang="ru-RU" sz="1900" dirty="0" err="1"/>
              <a:t>вже</a:t>
            </a:r>
            <a:r>
              <a:rPr lang="ru-RU" sz="1900" dirty="0"/>
              <a:t> </a:t>
            </a:r>
            <a:r>
              <a:rPr lang="ru-RU" sz="1900" dirty="0" err="1"/>
              <a:t>була</a:t>
            </a:r>
            <a:r>
              <a:rPr lang="ru-RU" sz="1900" dirty="0"/>
              <a:t> </a:t>
            </a:r>
            <a:r>
              <a:rPr lang="ru-RU" sz="1900" dirty="0" err="1"/>
              <a:t>зруйнована</a:t>
            </a:r>
            <a:r>
              <a:rPr lang="ru-RU" sz="1900" dirty="0"/>
              <a:t>;</a:t>
            </a:r>
          </a:p>
          <a:p>
            <a:r>
              <a:rPr lang="ru-RU" sz="1900" dirty="0" err="1"/>
              <a:t>блокування</a:t>
            </a:r>
            <a:r>
              <a:rPr lang="ru-RU" sz="1900" dirty="0"/>
              <a:t> </a:t>
            </a:r>
            <a:r>
              <a:rPr lang="ru-RU" sz="1900" dirty="0" err="1"/>
              <a:t>захисту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зупиняє</a:t>
            </a:r>
            <a:r>
              <a:rPr lang="ru-RU" sz="1900" dirty="0"/>
              <a:t> реактор в </a:t>
            </a:r>
            <a:r>
              <a:rPr lang="ru-RU" sz="1900" dirty="0" err="1"/>
              <a:t>разі</a:t>
            </a:r>
            <a:r>
              <a:rPr lang="ru-RU" sz="1900" dirty="0"/>
              <a:t> </a:t>
            </a:r>
            <a:r>
              <a:rPr lang="ru-RU" sz="1900" dirty="0" err="1"/>
              <a:t>зупинки</a:t>
            </a:r>
            <a:r>
              <a:rPr lang="ru-RU" sz="1900" dirty="0"/>
              <a:t> </a:t>
            </a:r>
            <a:r>
              <a:rPr lang="ru-RU" sz="1900" dirty="0" err="1"/>
              <a:t>двох</a:t>
            </a:r>
            <a:r>
              <a:rPr lang="ru-RU" sz="1900" dirty="0"/>
              <a:t> </a:t>
            </a:r>
            <a:r>
              <a:rPr lang="ru-RU" sz="1900" dirty="0" err="1"/>
              <a:t>турбогенераторів</a:t>
            </a:r>
            <a:r>
              <a:rPr lang="ru-RU" sz="1900" dirty="0"/>
              <a:t>, не </a:t>
            </a:r>
            <a:r>
              <a:rPr lang="ru-RU" sz="1900" dirty="0" err="1"/>
              <a:t>лише</a:t>
            </a:r>
            <a:r>
              <a:rPr lang="ru-RU" sz="1900" dirty="0"/>
              <a:t> </a:t>
            </a:r>
            <a:r>
              <a:rPr lang="ru-RU" sz="1900" dirty="0" err="1"/>
              <a:t>допускалося</a:t>
            </a:r>
            <a:r>
              <a:rPr lang="ru-RU" sz="1900" dirty="0"/>
              <a:t>, але </a:t>
            </a:r>
            <a:r>
              <a:rPr lang="ru-RU" sz="1900" dirty="0" err="1"/>
              <a:t>було</a:t>
            </a:r>
            <a:r>
              <a:rPr lang="ru-RU" sz="1900" dirty="0"/>
              <a:t> </a:t>
            </a:r>
            <a:r>
              <a:rPr lang="ru-RU" sz="1900" dirty="0" err="1"/>
              <a:t>обов'язковим</a:t>
            </a:r>
            <a:r>
              <a:rPr lang="ru-RU" sz="1900" dirty="0"/>
              <a:t> при </a:t>
            </a:r>
            <a:r>
              <a:rPr lang="ru-RU" sz="1900" dirty="0" err="1"/>
              <a:t>роботі</a:t>
            </a:r>
            <a:r>
              <a:rPr lang="ru-RU" sz="1900" dirty="0"/>
              <a:t> на </a:t>
            </a:r>
            <a:r>
              <a:rPr lang="ru-RU" sz="1900" dirty="0" err="1"/>
              <a:t>низькій</a:t>
            </a:r>
            <a:r>
              <a:rPr lang="ru-RU" sz="1900" dirty="0"/>
              <a:t> </a:t>
            </a:r>
            <a:r>
              <a:rPr lang="ru-RU" sz="1900" dirty="0" err="1"/>
              <a:t>потужності</a:t>
            </a:r>
            <a:r>
              <a:rPr lang="ru-RU" sz="1900" dirty="0"/>
              <a:t>;</a:t>
            </a:r>
          </a:p>
          <a:p>
            <a:r>
              <a:rPr lang="ru-RU" sz="1900" dirty="0"/>
              <a:t>те, </a:t>
            </a:r>
            <a:r>
              <a:rPr lang="ru-RU" sz="1900" dirty="0" err="1"/>
              <a:t>що</a:t>
            </a:r>
            <a:r>
              <a:rPr lang="ru-RU" sz="1900" dirty="0"/>
              <a:t> не </a:t>
            </a:r>
            <a:r>
              <a:rPr lang="ru-RU" sz="1900" dirty="0" err="1"/>
              <a:t>був</a:t>
            </a:r>
            <a:r>
              <a:rPr lang="ru-RU" sz="1900" dirty="0"/>
              <a:t> включений </a:t>
            </a:r>
            <a:r>
              <a:rPr lang="ru-RU" sz="1900" dirty="0" err="1"/>
              <a:t>захист</a:t>
            </a:r>
            <a:r>
              <a:rPr lang="ru-RU" sz="1900" dirty="0"/>
              <a:t> при </a:t>
            </a:r>
            <a:r>
              <a:rPr lang="ru-RU" sz="1900" dirty="0" err="1"/>
              <a:t>низькому</a:t>
            </a:r>
            <a:r>
              <a:rPr lang="ru-RU" sz="1900" dirty="0"/>
              <a:t> </a:t>
            </a:r>
            <a:r>
              <a:rPr lang="ru-RU" sz="1900" dirty="0" err="1"/>
              <a:t>рівню</a:t>
            </a:r>
            <a:r>
              <a:rPr lang="ru-RU" sz="1900" dirty="0"/>
              <a:t> води в баках-сепараторах, </a:t>
            </a:r>
            <a:r>
              <a:rPr lang="ru-RU" sz="1900" dirty="0" err="1"/>
              <a:t>технічно</a:t>
            </a:r>
            <a:r>
              <a:rPr lang="ru-RU" sz="1900" dirty="0"/>
              <a:t>, </a:t>
            </a:r>
            <a:r>
              <a:rPr lang="ru-RU" sz="1900" dirty="0" err="1"/>
              <a:t>було</a:t>
            </a:r>
            <a:r>
              <a:rPr lang="ru-RU" sz="1900" dirty="0"/>
              <a:t> </a:t>
            </a:r>
            <a:r>
              <a:rPr lang="ru-RU" sz="1900" dirty="0" err="1"/>
              <a:t>порушенням</a:t>
            </a:r>
            <a:r>
              <a:rPr lang="ru-RU" sz="1900" dirty="0"/>
              <a:t> регламенту. </a:t>
            </a:r>
            <a:r>
              <a:rPr lang="ru-RU" sz="1900" dirty="0" err="1"/>
              <a:t>Проте</a:t>
            </a:r>
            <a:r>
              <a:rPr lang="ru-RU" sz="1900" dirty="0"/>
              <a:t>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порушення</a:t>
            </a:r>
            <a:r>
              <a:rPr lang="ru-RU" sz="1900" dirty="0"/>
              <a:t> не </a:t>
            </a:r>
            <a:r>
              <a:rPr lang="ru-RU" sz="1900" dirty="0" err="1"/>
              <a:t>пов'язане</a:t>
            </a:r>
            <a:r>
              <a:rPr lang="ru-RU" sz="1900" dirty="0"/>
              <a:t> </a:t>
            </a:r>
            <a:r>
              <a:rPr lang="ru-RU" sz="1900" dirty="0" err="1"/>
              <a:t>безпосередньо</a:t>
            </a:r>
            <a:r>
              <a:rPr lang="ru-RU" sz="1900" dirty="0"/>
              <a:t> з причинами </a:t>
            </a:r>
            <a:r>
              <a:rPr lang="ru-RU" sz="1900" dirty="0" err="1"/>
              <a:t>аварії</a:t>
            </a:r>
            <a:r>
              <a:rPr lang="ru-RU" sz="1900" dirty="0"/>
              <a:t> і, </a:t>
            </a:r>
            <a:r>
              <a:rPr lang="ru-RU" sz="1900" dirty="0" err="1"/>
              <a:t>крім</a:t>
            </a:r>
            <a:r>
              <a:rPr lang="ru-RU" sz="1900" dirty="0"/>
              <a:t> того, </a:t>
            </a:r>
            <a:r>
              <a:rPr lang="ru-RU" sz="1900" dirty="0" err="1"/>
              <a:t>інший</a:t>
            </a:r>
            <a:r>
              <a:rPr lang="ru-RU" sz="1900" dirty="0"/>
              <a:t> </a:t>
            </a:r>
            <a:r>
              <a:rPr lang="ru-RU" sz="1900" dirty="0" err="1"/>
              <a:t>захист</a:t>
            </a:r>
            <a:r>
              <a:rPr lang="ru-RU" sz="1900" dirty="0"/>
              <a:t> (за </a:t>
            </a:r>
            <a:r>
              <a:rPr lang="ru-RU" sz="1900" dirty="0" err="1"/>
              <a:t>нижчим</a:t>
            </a:r>
            <a:r>
              <a:rPr lang="ru-RU" sz="1900" dirty="0"/>
              <a:t> </a:t>
            </a:r>
            <a:r>
              <a:rPr lang="ru-RU" sz="1900" dirty="0" err="1"/>
              <a:t>рівнем</a:t>
            </a:r>
            <a:r>
              <a:rPr lang="ru-RU" sz="1900" dirty="0"/>
              <a:t>) </a:t>
            </a:r>
            <a:r>
              <a:rPr lang="ru-RU" sz="1900" dirty="0" err="1"/>
              <a:t>був</a:t>
            </a:r>
            <a:r>
              <a:rPr lang="ru-RU" sz="1900" dirty="0"/>
              <a:t> включений.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ru-RU" b="1" dirty="0" err="1"/>
              <a:t>Помилки</a:t>
            </a:r>
            <a:r>
              <a:rPr lang="ru-RU" b="1" dirty="0"/>
              <a:t> </a:t>
            </a:r>
            <a:r>
              <a:rPr lang="ru-RU" b="1" dirty="0" err="1" smtClean="0"/>
              <a:t>операторів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7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2596" y="1556792"/>
            <a:ext cx="8712968" cy="5040560"/>
          </a:xfrm>
        </p:spPr>
        <p:txBody>
          <a:bodyPr>
            <a:noAutofit/>
          </a:bodyPr>
          <a:lstStyle/>
          <a:p>
            <a:r>
              <a:rPr lang="vi-VN" sz="2400" b="1" dirty="0" smtClean="0"/>
              <a:t>Чорно́бильська катастро́фа</a:t>
            </a:r>
            <a:r>
              <a:rPr lang="vi-VN" sz="2400" dirty="0" smtClean="0"/>
              <a:t> — екологічно-соціальна катастроф</a:t>
            </a:r>
            <a:r>
              <a:rPr lang="ru-RU" sz="2400" dirty="0" smtClean="0"/>
              <a:t>а,</a:t>
            </a:r>
            <a:r>
              <a:rPr lang="vi-VN" sz="2400" dirty="0" smtClean="0"/>
              <a:t> спричинена вибухом і подальшим руйнуванням четвертого енергоблоку Чорнобильської атомно</a:t>
            </a:r>
            <a:r>
              <a:rPr lang="uk-UA" sz="2400" dirty="0"/>
              <a:t>ї</a:t>
            </a:r>
            <a:r>
              <a:rPr lang="ru-RU" sz="2400" dirty="0" smtClean="0"/>
              <a:t> </a:t>
            </a:r>
            <a:r>
              <a:rPr lang="vi-VN" sz="2400" dirty="0" smtClean="0"/>
              <a:t>електростанції в ніч на 26 квітня 1986 року, розташованої на території УкраїниРуйнування мало вибуховий характер, реактор</a:t>
            </a:r>
            <a:r>
              <a:rPr lang="uk-UA" sz="2400" dirty="0"/>
              <a:t> </a:t>
            </a:r>
            <a:r>
              <a:rPr lang="vi-VN" sz="2400" dirty="0" smtClean="0"/>
              <a:t>був повністю зруйнований і в довкілля було викинуто велику кількість радіоактивних речовин. Відбувся радіоактивний викид потужністю в 300 Хіросім. На думку багатьох людей, зокрема тодішньої голови Президії Верховної Ради УРСР Валентини Семенівни Шевченко, ця подія так само як офіційна реакція, яка була продемонстрована у Москві, стала однією з причин розвалу СРСР.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8591" y="194737"/>
            <a:ext cx="66209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Чорно́бильська катастро́фа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0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00200"/>
            <a:ext cx="8424936" cy="4781128"/>
          </a:xfrm>
        </p:spPr>
        <p:txBody>
          <a:bodyPr>
            <a:normAutofit/>
          </a:bodyPr>
          <a:lstStyle/>
          <a:p>
            <a:r>
              <a:rPr lang="ru-RU" sz="2000" dirty="0" err="1"/>
              <a:t>Тепер</a:t>
            </a:r>
            <a:r>
              <a:rPr lang="ru-RU" sz="2000" dirty="0"/>
              <a:t> при </a:t>
            </a:r>
            <a:r>
              <a:rPr lang="ru-RU" sz="2000" dirty="0" err="1"/>
              <a:t>аналізі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 персоналу </a:t>
            </a:r>
            <a:r>
              <a:rPr lang="ru-RU" sz="2000" dirty="0" err="1"/>
              <a:t>основна</a:t>
            </a:r>
            <a:r>
              <a:rPr lang="ru-RU" sz="2000" dirty="0"/>
              <a:t> </a:t>
            </a:r>
            <a:r>
              <a:rPr lang="ru-RU" sz="2000" dirty="0" err="1"/>
              <a:t>увага</a:t>
            </a:r>
            <a:r>
              <a:rPr lang="ru-RU" sz="2000" dirty="0"/>
              <a:t> </a:t>
            </a:r>
            <a:r>
              <a:rPr lang="ru-RU" sz="2000" dirty="0" err="1"/>
              <a:t>приділяється</a:t>
            </a:r>
            <a:r>
              <a:rPr lang="ru-RU" sz="2000" dirty="0"/>
              <a:t> не </a:t>
            </a:r>
            <a:r>
              <a:rPr lang="ru-RU" sz="2000" dirty="0" err="1"/>
              <a:t>конкретним</a:t>
            </a:r>
            <a:r>
              <a:rPr lang="ru-RU" sz="2000" dirty="0"/>
              <a:t> </a:t>
            </a:r>
            <a:r>
              <a:rPr lang="ru-RU" sz="2000" dirty="0" err="1"/>
              <a:t>порушенням</a:t>
            </a:r>
            <a:r>
              <a:rPr lang="ru-RU" sz="2000" dirty="0"/>
              <a:t>, а </a:t>
            </a:r>
            <a:r>
              <a:rPr lang="ru-RU" sz="2000" dirty="0" err="1"/>
              <a:t>низькій</a:t>
            </a:r>
            <a:r>
              <a:rPr lang="ru-RU" sz="2000" dirty="0"/>
              <a:t> «</a:t>
            </a:r>
            <a:r>
              <a:rPr lang="ru-RU" sz="2000" dirty="0" err="1"/>
              <a:t>культурі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».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зазначити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dirty="0" err="1"/>
              <a:t>фахівці</a:t>
            </a:r>
            <a:r>
              <a:rPr lang="ru-RU" sz="2000" dirty="0"/>
              <a:t> з </a:t>
            </a:r>
            <a:r>
              <a:rPr lang="ru-RU" sz="2000" dirty="0" err="1"/>
              <a:t>ядерної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почали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. </a:t>
            </a:r>
            <a:r>
              <a:rPr lang="ru-RU" sz="2000" dirty="0" err="1"/>
              <a:t>Звинувачення</a:t>
            </a:r>
            <a:r>
              <a:rPr lang="ru-RU" sz="2000" dirty="0"/>
              <a:t> </a:t>
            </a:r>
            <a:r>
              <a:rPr lang="ru-RU" sz="2000" dirty="0" err="1"/>
              <a:t>відноситься</a:t>
            </a:r>
            <a:r>
              <a:rPr lang="ru-RU" sz="2000" dirty="0"/>
              <a:t> не </a:t>
            </a:r>
            <a:r>
              <a:rPr lang="ru-RU" sz="2000" dirty="0" err="1"/>
              <a:t>лише</a:t>
            </a:r>
            <a:r>
              <a:rPr lang="ru-RU" sz="2000" dirty="0"/>
              <a:t> до </a:t>
            </a:r>
            <a:r>
              <a:rPr lang="ru-RU" sz="2000" dirty="0" err="1"/>
              <a:t>операторів</a:t>
            </a:r>
            <a:r>
              <a:rPr lang="ru-RU" sz="2000" dirty="0"/>
              <a:t>, але і до </a:t>
            </a:r>
            <a:r>
              <a:rPr lang="ru-RU" sz="2000" dirty="0" err="1"/>
              <a:t>проектувальників</a:t>
            </a:r>
            <a:r>
              <a:rPr lang="ru-RU" sz="2000" dirty="0"/>
              <a:t> реактора, </a:t>
            </a:r>
            <a:r>
              <a:rPr lang="ru-RU" sz="2000" dirty="0" err="1"/>
              <a:t>керівництву</a:t>
            </a:r>
            <a:r>
              <a:rPr lang="ru-RU" sz="2000" dirty="0"/>
              <a:t> АЕС і тому </a:t>
            </a:r>
            <a:r>
              <a:rPr lang="ru-RU" sz="2000" dirty="0" err="1"/>
              <a:t>подібне</a:t>
            </a:r>
            <a:r>
              <a:rPr lang="ru-RU" sz="2000" dirty="0"/>
              <a:t>. </a:t>
            </a:r>
            <a:r>
              <a:rPr lang="ru-RU" sz="2000" dirty="0" err="1"/>
              <a:t>Експерти</a:t>
            </a:r>
            <a:r>
              <a:rPr lang="ru-RU" sz="2000" dirty="0"/>
              <a:t> </a:t>
            </a:r>
            <a:r>
              <a:rPr lang="ru-RU" sz="2000" dirty="0" err="1"/>
              <a:t>вказують</a:t>
            </a:r>
            <a:r>
              <a:rPr lang="ru-RU" sz="2000" dirty="0"/>
              <a:t> на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приклади</a:t>
            </a:r>
            <a:r>
              <a:rPr lang="ru-RU" sz="2000" dirty="0"/>
              <a:t> </a:t>
            </a:r>
            <a:r>
              <a:rPr lang="ru-RU" sz="2000" dirty="0" err="1"/>
              <a:t>недостатньої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 до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:</a:t>
            </a:r>
          </a:p>
          <a:p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відключення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аварійного</a:t>
            </a:r>
            <a:r>
              <a:rPr lang="ru-RU" sz="2000" dirty="0"/>
              <a:t> </a:t>
            </a:r>
            <a:r>
              <a:rPr lang="ru-RU" sz="2000" dirty="0" err="1"/>
              <a:t>охолоджування</a:t>
            </a:r>
            <a:r>
              <a:rPr lang="ru-RU" sz="2000" dirty="0"/>
              <a:t> реактора (САОР) 25 </a:t>
            </a:r>
            <a:r>
              <a:rPr lang="ru-RU" sz="2000" dirty="0" err="1"/>
              <a:t>квітня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диспетчера «</a:t>
            </a:r>
            <a:r>
              <a:rPr lang="ru-RU" sz="2000" dirty="0" err="1" smtClean="0"/>
              <a:t>Київенерго</a:t>
            </a:r>
            <a:r>
              <a:rPr lang="ru-RU" sz="2000" dirty="0" smtClean="0"/>
              <a:t>»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отримано</a:t>
            </a:r>
            <a:r>
              <a:rPr lang="ru-RU" sz="2000" dirty="0"/>
              <a:t> </a:t>
            </a:r>
            <a:r>
              <a:rPr lang="ru-RU" sz="2000" dirty="0" err="1"/>
              <a:t>вказівку</a:t>
            </a:r>
            <a:r>
              <a:rPr lang="ru-RU" sz="2000" dirty="0"/>
              <a:t> </a:t>
            </a:r>
            <a:r>
              <a:rPr lang="ru-RU" sz="2000" dirty="0" err="1"/>
              <a:t>відкласти</a:t>
            </a:r>
            <a:r>
              <a:rPr lang="ru-RU" sz="2000" dirty="0"/>
              <a:t> </a:t>
            </a:r>
            <a:r>
              <a:rPr lang="ru-RU" sz="2000" dirty="0" err="1"/>
              <a:t>зупинку</a:t>
            </a:r>
            <a:r>
              <a:rPr lang="ru-RU" sz="2000" dirty="0"/>
              <a:t> </a:t>
            </a:r>
            <a:r>
              <a:rPr lang="ru-RU" sz="2000" dirty="0" err="1"/>
              <a:t>енергоблока</a:t>
            </a:r>
            <a:r>
              <a:rPr lang="ru-RU" sz="2000" dirty="0"/>
              <a:t>, і реактор </a:t>
            </a:r>
            <a:r>
              <a:rPr lang="ru-RU" sz="2000" dirty="0" err="1"/>
              <a:t>декілька</a:t>
            </a:r>
            <a:r>
              <a:rPr lang="ru-RU" sz="2000" dirty="0"/>
              <a:t> годин </a:t>
            </a:r>
            <a:r>
              <a:rPr lang="ru-RU" sz="2000" dirty="0" err="1"/>
              <a:t>працював</a:t>
            </a:r>
            <a:r>
              <a:rPr lang="ru-RU" sz="2000" dirty="0"/>
              <a:t> з </a:t>
            </a:r>
            <a:r>
              <a:rPr lang="ru-RU" sz="2000" dirty="0" err="1"/>
              <a:t>відключеною</a:t>
            </a:r>
            <a:r>
              <a:rPr lang="ru-RU" sz="2000" dirty="0"/>
              <a:t> САОР. Персонал не </a:t>
            </a:r>
            <a:r>
              <a:rPr lang="ru-RU" sz="2000" dirty="0" err="1"/>
              <a:t>мав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знов</a:t>
            </a:r>
            <a:r>
              <a:rPr lang="ru-RU" sz="2000" dirty="0"/>
              <a:t> </a:t>
            </a:r>
            <a:r>
              <a:rPr lang="ru-RU" sz="2000" dirty="0" err="1"/>
              <a:t>увімкнути</a:t>
            </a:r>
            <a:r>
              <a:rPr lang="ru-RU" sz="2000" dirty="0"/>
              <a:t> САОР (для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вручну</a:t>
            </a:r>
            <a:r>
              <a:rPr lang="ru-RU" sz="2000" dirty="0"/>
              <a:t> </a:t>
            </a:r>
            <a:r>
              <a:rPr lang="ru-RU" sz="2000" dirty="0" err="1"/>
              <a:t>відкрити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клапанів</a:t>
            </a:r>
            <a:r>
              <a:rPr lang="ru-RU" sz="2000" dirty="0"/>
              <a:t>, а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зайняло</a:t>
            </a:r>
            <a:r>
              <a:rPr lang="ru-RU" sz="2000" dirty="0"/>
              <a:t> б </a:t>
            </a:r>
            <a:r>
              <a:rPr lang="ru-RU" sz="2000" dirty="0" err="1"/>
              <a:t>кілька</a:t>
            </a:r>
            <a:r>
              <a:rPr lang="ru-RU" sz="2000" dirty="0"/>
              <a:t> годин</a:t>
            </a:r>
            <a:r>
              <a:rPr lang="ru-RU" sz="2000" baseline="30000" dirty="0">
                <a:hlinkClick r:id="rId2"/>
              </a:rPr>
              <a:t>[12]</a:t>
            </a:r>
            <a:r>
              <a:rPr lang="ru-RU" sz="2000" dirty="0"/>
              <a:t>), </a:t>
            </a:r>
            <a:r>
              <a:rPr lang="ru-RU" sz="2000" dirty="0" err="1"/>
              <a:t>проте</a:t>
            </a:r>
            <a:r>
              <a:rPr lang="ru-RU" sz="2000" dirty="0"/>
              <a:t> з точки </a:t>
            </a:r>
            <a:r>
              <a:rPr lang="ru-RU" sz="2000" dirty="0" err="1"/>
              <a:t>зору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, реактор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зупинити</a:t>
            </a:r>
            <a:r>
              <a:rPr lang="ru-RU" sz="2000" dirty="0"/>
              <a:t>, не </a:t>
            </a:r>
            <a:r>
              <a:rPr lang="ru-RU" sz="2000" dirty="0" err="1"/>
              <a:t>зважаючи</a:t>
            </a:r>
            <a:r>
              <a:rPr lang="ru-RU" sz="2000" dirty="0"/>
              <a:t> на </a:t>
            </a:r>
            <a:r>
              <a:rPr lang="ru-RU" sz="2000" dirty="0" err="1"/>
              <a:t>вимогу</a:t>
            </a:r>
            <a:r>
              <a:rPr lang="ru-RU" sz="2000" dirty="0"/>
              <a:t> «</a:t>
            </a:r>
            <a:r>
              <a:rPr lang="ru-RU" sz="2000" dirty="0" err="1"/>
              <a:t>Київенерго</a:t>
            </a:r>
            <a:r>
              <a:rPr lang="ru-RU" sz="2000" dirty="0"/>
              <a:t>».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ru-RU" b="1" dirty="0" err="1"/>
              <a:t>Помилки</a:t>
            </a:r>
            <a:r>
              <a:rPr lang="ru-RU" b="1" dirty="0"/>
              <a:t> </a:t>
            </a:r>
            <a:r>
              <a:rPr lang="ru-RU" b="1" dirty="0" err="1" smtClean="0"/>
              <a:t>операторів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1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640960" cy="5616624"/>
          </a:xfrm>
        </p:spPr>
        <p:txBody>
          <a:bodyPr>
            <a:noAutofit/>
          </a:bodyPr>
          <a:lstStyle/>
          <a:p>
            <a:r>
              <a:rPr lang="ru-RU" sz="1800" dirty="0"/>
              <a:t>25 </a:t>
            </a:r>
            <a:r>
              <a:rPr lang="ru-RU" sz="1800" dirty="0" err="1"/>
              <a:t>квітня</a:t>
            </a:r>
            <a:r>
              <a:rPr lang="ru-RU" sz="1800" dirty="0"/>
              <a:t> </a:t>
            </a:r>
            <a:r>
              <a:rPr lang="ru-RU" sz="1800" dirty="0" err="1"/>
              <a:t>протягом</a:t>
            </a:r>
            <a:r>
              <a:rPr lang="ru-RU" sz="1800" dirty="0"/>
              <a:t> </a:t>
            </a:r>
            <a:r>
              <a:rPr lang="ru-RU" sz="1800" dirty="0" err="1"/>
              <a:t>декількох</a:t>
            </a:r>
            <a:r>
              <a:rPr lang="ru-RU" sz="1800" dirty="0"/>
              <a:t> годин </a:t>
            </a:r>
            <a:r>
              <a:rPr lang="ru-RU" sz="1800" dirty="0" err="1"/>
              <a:t>оперативний</a:t>
            </a:r>
            <a:r>
              <a:rPr lang="ru-RU" sz="1800" dirty="0"/>
              <a:t> запас </a:t>
            </a:r>
            <a:r>
              <a:rPr lang="ru-RU" sz="1800" dirty="0" err="1" smtClean="0"/>
              <a:t>реактивності</a:t>
            </a:r>
            <a:r>
              <a:rPr lang="ru-RU" sz="1800" dirty="0" smtClean="0"/>
              <a:t> (ОЗР), </a:t>
            </a:r>
            <a:r>
              <a:rPr lang="ru-RU" sz="1800" dirty="0"/>
              <a:t>за </a:t>
            </a:r>
            <a:r>
              <a:rPr lang="ru-RU" sz="1800" dirty="0" err="1"/>
              <a:t>вимірами</a:t>
            </a:r>
            <a:r>
              <a:rPr lang="ru-RU" sz="1800" dirty="0"/>
              <a:t>,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менший</a:t>
            </a:r>
            <a:r>
              <a:rPr lang="ru-RU" sz="1800" dirty="0"/>
              <a:t> </a:t>
            </a:r>
            <a:r>
              <a:rPr lang="ru-RU" sz="1800" dirty="0" err="1" smtClean="0"/>
              <a:t>дозволеного</a:t>
            </a:r>
            <a:r>
              <a:rPr lang="ru-RU" sz="1800" dirty="0" smtClean="0"/>
              <a:t>. 26 </a:t>
            </a:r>
            <a:r>
              <a:rPr lang="ru-RU" sz="1800" dirty="0" err="1"/>
              <a:t>квітня</a:t>
            </a:r>
            <a:r>
              <a:rPr lang="ru-RU" sz="1800" dirty="0"/>
              <a:t>, </a:t>
            </a:r>
            <a:r>
              <a:rPr lang="ru-RU" sz="1800" dirty="0" err="1"/>
              <a:t>безпосередньо</a:t>
            </a:r>
            <a:r>
              <a:rPr lang="ru-RU" sz="1800" dirty="0"/>
              <a:t> перед </a:t>
            </a:r>
            <a:r>
              <a:rPr lang="ru-RU" sz="1800" dirty="0" err="1"/>
              <a:t>аварією</a:t>
            </a:r>
            <a:r>
              <a:rPr lang="ru-RU" sz="1800" dirty="0"/>
              <a:t>, ОЗР </a:t>
            </a:r>
            <a:r>
              <a:rPr lang="ru-RU" sz="1800" dirty="0" err="1"/>
              <a:t>також</a:t>
            </a:r>
            <a:r>
              <a:rPr lang="ru-RU" sz="1800" dirty="0"/>
              <a:t> (на короткий час)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меншим</a:t>
            </a:r>
            <a:r>
              <a:rPr lang="ru-RU" sz="1800" dirty="0"/>
              <a:t> </a:t>
            </a:r>
            <a:r>
              <a:rPr lang="ru-RU" sz="1800" dirty="0" err="1"/>
              <a:t>дозволеного</a:t>
            </a:r>
            <a:r>
              <a:rPr lang="ru-RU" sz="1800" dirty="0"/>
              <a:t>. </a:t>
            </a:r>
            <a:r>
              <a:rPr lang="ru-RU" sz="1800" dirty="0" err="1"/>
              <a:t>Останнє</a:t>
            </a:r>
            <a:r>
              <a:rPr lang="ru-RU" sz="1800" dirty="0"/>
              <a:t> стало </a:t>
            </a:r>
            <a:r>
              <a:rPr lang="ru-RU" sz="1800" dirty="0" err="1"/>
              <a:t>однією</a:t>
            </a:r>
            <a:r>
              <a:rPr lang="ru-RU" sz="1800" dirty="0"/>
              <a:t> з </a:t>
            </a:r>
            <a:r>
              <a:rPr lang="ru-RU" sz="1800" dirty="0" err="1"/>
              <a:t>головних</a:t>
            </a:r>
            <a:r>
              <a:rPr lang="ru-RU" sz="1800" dirty="0"/>
              <a:t> причин </a:t>
            </a:r>
            <a:r>
              <a:rPr lang="ru-RU" sz="1800" dirty="0" err="1"/>
              <a:t>аварії</a:t>
            </a:r>
            <a:r>
              <a:rPr lang="ru-RU" sz="1800" dirty="0"/>
              <a:t>. </a:t>
            </a:r>
            <a:r>
              <a:rPr lang="ru-RU" sz="1800" dirty="0" err="1"/>
              <a:t>Експерти</a:t>
            </a:r>
            <a:r>
              <a:rPr lang="ru-RU" sz="1800" dirty="0"/>
              <a:t> МАГАТЕ </a:t>
            </a:r>
            <a:r>
              <a:rPr lang="ru-RU" sz="1800" dirty="0" err="1"/>
              <a:t>відзначають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оператори</a:t>
            </a:r>
            <a:r>
              <a:rPr lang="ru-RU" sz="1800" dirty="0"/>
              <a:t> реактора не знали про </a:t>
            </a:r>
            <a:r>
              <a:rPr lang="ru-RU" sz="1800" dirty="0" err="1"/>
              <a:t>важливість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параметра. До </a:t>
            </a:r>
            <a:r>
              <a:rPr lang="ru-RU" sz="1800" dirty="0" err="1"/>
              <a:t>аварії</a:t>
            </a:r>
            <a:r>
              <a:rPr lang="ru-RU" sz="1800" dirty="0"/>
              <a:t> </a:t>
            </a:r>
            <a:r>
              <a:rPr lang="ru-RU" sz="1800" dirty="0" err="1"/>
              <a:t>вважалося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обмеження</a:t>
            </a:r>
            <a:r>
              <a:rPr lang="ru-RU" sz="1800" dirty="0"/>
              <a:t>, </a:t>
            </a:r>
            <a:r>
              <a:rPr lang="ru-RU" sz="1800" dirty="0" err="1"/>
              <a:t>встановлені</a:t>
            </a:r>
            <a:r>
              <a:rPr lang="ru-RU" sz="1800" dirty="0"/>
              <a:t> в </a:t>
            </a:r>
            <a:r>
              <a:rPr lang="ru-RU" sz="1800" dirty="0" err="1"/>
              <a:t>регламенті</a:t>
            </a:r>
            <a:r>
              <a:rPr lang="ru-RU" sz="1800" dirty="0"/>
              <a:t> </a:t>
            </a:r>
            <a:r>
              <a:rPr lang="ru-RU" sz="1800" dirty="0" err="1"/>
              <a:t>експлуатації</a:t>
            </a:r>
            <a:r>
              <a:rPr lang="ru-RU" sz="1800" dirty="0"/>
              <a:t>, </a:t>
            </a:r>
            <a:r>
              <a:rPr lang="ru-RU" sz="1800" dirty="0" err="1"/>
              <a:t>пов'язані</a:t>
            </a:r>
            <a:r>
              <a:rPr lang="ru-RU" sz="1800" dirty="0"/>
              <a:t> з </a:t>
            </a:r>
            <a:r>
              <a:rPr lang="ru-RU" sz="1800" dirty="0" err="1"/>
              <a:t>необхідністю</a:t>
            </a:r>
            <a:r>
              <a:rPr lang="ru-RU" sz="1800" dirty="0"/>
              <a:t> </a:t>
            </a:r>
            <a:r>
              <a:rPr lang="ru-RU" sz="1800" dirty="0" err="1"/>
              <a:t>підтримки</a:t>
            </a:r>
            <a:r>
              <a:rPr lang="ru-RU" sz="1800" dirty="0"/>
              <a:t> </a:t>
            </a:r>
            <a:r>
              <a:rPr lang="ru-RU" sz="1800" dirty="0" err="1"/>
              <a:t>рівномірного</a:t>
            </a:r>
            <a:r>
              <a:rPr lang="ru-RU" sz="1800" dirty="0"/>
              <a:t> </a:t>
            </a:r>
            <a:r>
              <a:rPr lang="ru-RU" sz="1800" dirty="0" err="1"/>
              <a:t>енерговиділення</a:t>
            </a:r>
            <a:r>
              <a:rPr lang="ru-RU" sz="1800" dirty="0"/>
              <a:t> у </a:t>
            </a:r>
            <a:r>
              <a:rPr lang="ru-RU" sz="1800" dirty="0" err="1"/>
              <a:t>всій</a:t>
            </a:r>
            <a:r>
              <a:rPr lang="ru-RU" sz="1800" dirty="0"/>
              <a:t> </a:t>
            </a:r>
            <a:r>
              <a:rPr lang="ru-RU" sz="1800" dirty="0" err="1"/>
              <a:t>активній</a:t>
            </a:r>
            <a:r>
              <a:rPr lang="ru-RU" sz="1800" dirty="0"/>
              <a:t> </a:t>
            </a:r>
            <a:r>
              <a:rPr lang="ru-RU" sz="1800" dirty="0" err="1"/>
              <a:t>зоні</a:t>
            </a:r>
            <a:r>
              <a:rPr lang="ru-RU" sz="1800" dirty="0"/>
              <a:t>. </a:t>
            </a:r>
            <a:r>
              <a:rPr lang="ru-RU" sz="1800" dirty="0" err="1"/>
              <a:t>Хоча</a:t>
            </a:r>
            <a:r>
              <a:rPr lang="ru-RU" sz="1800" dirty="0"/>
              <a:t> </a:t>
            </a:r>
            <a:r>
              <a:rPr lang="ru-RU" sz="1800" dirty="0" err="1"/>
              <a:t>розробникам</a:t>
            </a:r>
            <a:r>
              <a:rPr lang="ru-RU" sz="1800" dirty="0"/>
              <a:t> реактора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відомо</a:t>
            </a:r>
            <a:r>
              <a:rPr lang="ru-RU" sz="1800" dirty="0"/>
              <a:t> (з </a:t>
            </a:r>
            <a:r>
              <a:rPr lang="ru-RU" sz="1800" dirty="0" err="1"/>
              <a:t>аналізу</a:t>
            </a:r>
            <a:r>
              <a:rPr lang="ru-RU" sz="1800" dirty="0"/>
              <a:t> </a:t>
            </a:r>
            <a:r>
              <a:rPr lang="ru-RU" sz="1800" dirty="0" err="1"/>
              <a:t>даних</a:t>
            </a:r>
            <a:r>
              <a:rPr lang="ru-RU" sz="1800" dirty="0"/>
              <a:t>, </a:t>
            </a:r>
            <a:r>
              <a:rPr lang="ru-RU" sz="1800" dirty="0" err="1"/>
              <a:t>отриманих</a:t>
            </a:r>
            <a:r>
              <a:rPr lang="ru-RU" sz="1800" dirty="0"/>
              <a:t> на </a:t>
            </a:r>
            <a:r>
              <a:rPr lang="ru-RU" sz="1800" dirty="0" err="1"/>
              <a:t>Ігналінській</a:t>
            </a:r>
            <a:r>
              <a:rPr lang="ru-RU" sz="1800" dirty="0"/>
              <a:t> </a:t>
            </a:r>
            <a:r>
              <a:rPr lang="ru-RU" sz="1800" dirty="0" smtClean="0"/>
              <a:t>АЕС, </a:t>
            </a:r>
            <a:r>
              <a:rPr lang="ru-RU" sz="1800" dirty="0" err="1"/>
              <a:t>що</a:t>
            </a:r>
            <a:r>
              <a:rPr lang="ru-RU" sz="1800" dirty="0"/>
              <a:t> при малому </a:t>
            </a:r>
            <a:r>
              <a:rPr lang="ru-RU" sz="1800" dirty="0" err="1"/>
              <a:t>запасі</a:t>
            </a:r>
            <a:r>
              <a:rPr lang="ru-RU" sz="1800" dirty="0"/>
              <a:t> </a:t>
            </a:r>
            <a:r>
              <a:rPr lang="ru-RU" sz="1800" dirty="0" err="1"/>
              <a:t>реактивності</a:t>
            </a:r>
            <a:r>
              <a:rPr lang="ru-RU" sz="1800" dirty="0"/>
              <a:t>, </a:t>
            </a:r>
            <a:r>
              <a:rPr lang="ru-RU" sz="1800" dirty="0" err="1"/>
              <a:t>спрацьовування</a:t>
            </a:r>
            <a:r>
              <a:rPr lang="ru-RU" sz="1800" dirty="0"/>
              <a:t> </a:t>
            </a:r>
            <a:r>
              <a:rPr lang="ru-RU" sz="1800" dirty="0" err="1"/>
              <a:t>захисту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приводити</a:t>
            </a:r>
            <a:r>
              <a:rPr lang="ru-RU" sz="1800" dirty="0"/>
              <a:t> до </a:t>
            </a:r>
            <a:r>
              <a:rPr lang="ru-RU" sz="1800" dirty="0" err="1"/>
              <a:t>зростання</a:t>
            </a:r>
            <a:r>
              <a:rPr lang="ru-RU" sz="1800" dirty="0"/>
              <a:t> </a:t>
            </a:r>
            <a:r>
              <a:rPr lang="ru-RU" sz="1800" dirty="0" err="1"/>
              <a:t>потужності</a:t>
            </a:r>
            <a:r>
              <a:rPr lang="ru-RU" sz="1800" dirty="0"/>
              <a:t>, </a:t>
            </a:r>
            <a:r>
              <a:rPr lang="ru-RU" sz="1800" dirty="0" err="1"/>
              <a:t>відповідні</a:t>
            </a:r>
            <a:r>
              <a:rPr lang="ru-RU" sz="1800" dirty="0"/>
              <a:t> </a:t>
            </a:r>
            <a:r>
              <a:rPr lang="ru-RU" sz="1800" dirty="0" err="1"/>
              <a:t>зміни</a:t>
            </a:r>
            <a:r>
              <a:rPr lang="ru-RU" sz="1800" dirty="0"/>
              <a:t> так і не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внесені</a:t>
            </a:r>
            <a:r>
              <a:rPr lang="ru-RU" sz="1800" dirty="0"/>
              <a:t> до </a:t>
            </a:r>
            <a:r>
              <a:rPr lang="ru-RU" sz="1800" dirty="0" err="1"/>
              <a:t>інструкцій</a:t>
            </a:r>
            <a:r>
              <a:rPr lang="ru-RU" sz="1800" dirty="0"/>
              <a:t>. </a:t>
            </a:r>
            <a:r>
              <a:rPr lang="ru-RU" sz="1800" dirty="0" err="1"/>
              <a:t>Крім</a:t>
            </a:r>
            <a:r>
              <a:rPr lang="ru-RU" sz="1800" dirty="0"/>
              <a:t> того, не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 для оперативного контролю </a:t>
            </a:r>
            <a:r>
              <a:rPr lang="ru-RU" sz="1800" dirty="0" err="1"/>
              <a:t>цього</a:t>
            </a:r>
            <a:r>
              <a:rPr lang="ru-RU" sz="1800" dirty="0"/>
              <a:t> параметра. </a:t>
            </a:r>
            <a:r>
              <a:rPr lang="ru-RU" sz="1800" dirty="0" err="1"/>
              <a:t>Значення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порушують</a:t>
            </a:r>
            <a:r>
              <a:rPr lang="ru-RU" sz="1800" dirty="0"/>
              <a:t> регламент,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набуті</a:t>
            </a:r>
            <a:r>
              <a:rPr lang="ru-RU" sz="1800" dirty="0"/>
              <a:t> з </a:t>
            </a:r>
            <a:r>
              <a:rPr lang="ru-RU" sz="1800" dirty="0" err="1"/>
              <a:t>розрахунків</a:t>
            </a:r>
            <a:r>
              <a:rPr lang="ru-RU" sz="1800" dirty="0"/>
              <a:t>, </a:t>
            </a:r>
            <a:r>
              <a:rPr lang="ru-RU" sz="1800" dirty="0" err="1"/>
              <a:t>зроблених</a:t>
            </a:r>
            <a:r>
              <a:rPr lang="ru-RU" sz="1800" dirty="0"/>
              <a:t> </a:t>
            </a:r>
            <a:r>
              <a:rPr lang="ru-RU" sz="1800" dirty="0" err="1"/>
              <a:t>вже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аварії</a:t>
            </a:r>
            <a:r>
              <a:rPr lang="ru-RU" sz="1800" dirty="0"/>
              <a:t> на </a:t>
            </a:r>
            <a:r>
              <a:rPr lang="ru-RU" sz="1800" dirty="0" err="1"/>
              <a:t>підставі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, </a:t>
            </a:r>
            <a:r>
              <a:rPr lang="ru-RU" sz="1800" dirty="0" err="1"/>
              <a:t>записаних</a:t>
            </a:r>
            <a:r>
              <a:rPr lang="ru-RU" sz="1800" dirty="0"/>
              <a:t> </a:t>
            </a:r>
            <a:r>
              <a:rPr lang="ru-RU" sz="1800" dirty="0" err="1"/>
              <a:t>реєструючою</a:t>
            </a:r>
            <a:r>
              <a:rPr lang="ru-RU" sz="1800" dirty="0"/>
              <a:t> </a:t>
            </a:r>
            <a:r>
              <a:rPr lang="ru-RU" sz="1800" dirty="0" err="1"/>
              <a:t>апаратурою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падіння</a:t>
            </a:r>
            <a:r>
              <a:rPr lang="ru-RU" sz="1800" dirty="0"/>
              <a:t> </a:t>
            </a:r>
            <a:r>
              <a:rPr lang="ru-RU" sz="1800" dirty="0" err="1"/>
              <a:t>потужності</a:t>
            </a:r>
            <a:r>
              <a:rPr lang="ru-RU" sz="1800" dirty="0"/>
              <a:t> персонал </a:t>
            </a:r>
            <a:r>
              <a:rPr lang="ru-RU" sz="1800" dirty="0" err="1"/>
              <a:t>відхилився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ухваленої</a:t>
            </a:r>
            <a:r>
              <a:rPr lang="ru-RU" sz="1800" dirty="0"/>
              <a:t> </a:t>
            </a:r>
            <a:r>
              <a:rPr lang="ru-RU" sz="1800" dirty="0" err="1"/>
              <a:t>програми</a:t>
            </a:r>
            <a:r>
              <a:rPr lang="ru-RU" sz="1800" dirty="0"/>
              <a:t> і на </a:t>
            </a:r>
            <a:r>
              <a:rPr lang="ru-RU" sz="1800" dirty="0" err="1"/>
              <a:t>свій</a:t>
            </a:r>
            <a:r>
              <a:rPr lang="ru-RU" sz="1800" dirty="0"/>
              <a:t> </a:t>
            </a:r>
            <a:r>
              <a:rPr lang="ru-RU" sz="1800" dirty="0" err="1"/>
              <a:t>розсуд</a:t>
            </a:r>
            <a:r>
              <a:rPr lang="ru-RU" sz="1800" dirty="0"/>
              <a:t> </a:t>
            </a:r>
            <a:r>
              <a:rPr lang="ru-RU" sz="1800" dirty="0" err="1"/>
              <a:t>вирішив</a:t>
            </a:r>
            <a:r>
              <a:rPr lang="ru-RU" sz="1800" dirty="0"/>
              <a:t> не </a:t>
            </a:r>
            <a:r>
              <a:rPr lang="ru-RU" sz="1800" dirty="0" err="1"/>
              <a:t>піднімати</a:t>
            </a:r>
            <a:r>
              <a:rPr lang="ru-RU" sz="1800" dirty="0"/>
              <a:t> </a:t>
            </a:r>
            <a:r>
              <a:rPr lang="ru-RU" sz="1800" dirty="0" err="1"/>
              <a:t>потужність</a:t>
            </a:r>
            <a:r>
              <a:rPr lang="ru-RU" sz="1800" dirty="0"/>
              <a:t> до </a:t>
            </a:r>
            <a:r>
              <a:rPr lang="ru-RU" sz="1800" dirty="0" err="1"/>
              <a:t>наказаних</a:t>
            </a:r>
            <a:r>
              <a:rPr lang="ru-RU" sz="1800" dirty="0"/>
              <a:t> 700 Мвт. За словами А. С. </a:t>
            </a:r>
            <a:r>
              <a:rPr lang="ru-RU" sz="1800" dirty="0" smtClean="0"/>
              <a:t>Дятлова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зроблено</a:t>
            </a:r>
            <a:r>
              <a:rPr lang="ru-RU" sz="1800" dirty="0"/>
              <a:t> за </a:t>
            </a:r>
            <a:r>
              <a:rPr lang="ru-RU" sz="1800" dirty="0" err="1"/>
              <a:t>пропозицією</a:t>
            </a:r>
            <a:r>
              <a:rPr lang="ru-RU" sz="1800" dirty="0"/>
              <a:t> начальника </a:t>
            </a:r>
            <a:r>
              <a:rPr lang="ru-RU" sz="1800" dirty="0" err="1"/>
              <a:t>зміни</a:t>
            </a:r>
            <a:r>
              <a:rPr lang="ru-RU" sz="1800" dirty="0"/>
              <a:t> блоку </a:t>
            </a:r>
            <a:r>
              <a:rPr lang="ru-RU" sz="1800" dirty="0" err="1" smtClean="0"/>
              <a:t>Акімова</a:t>
            </a:r>
            <a:r>
              <a:rPr lang="ru-RU" sz="1800" dirty="0" smtClean="0"/>
              <a:t>, </a:t>
            </a:r>
            <a:r>
              <a:rPr lang="ru-RU" sz="1800" dirty="0"/>
              <a:t>Дятлов, як </a:t>
            </a:r>
            <a:r>
              <a:rPr lang="ru-RU" sz="1800" dirty="0" err="1"/>
              <a:t>керівник</a:t>
            </a:r>
            <a:r>
              <a:rPr lang="ru-RU" sz="1800" dirty="0"/>
              <a:t> </a:t>
            </a:r>
            <a:r>
              <a:rPr lang="ru-RU" sz="1800" dirty="0" err="1"/>
              <a:t>випробувань</a:t>
            </a:r>
            <a:r>
              <a:rPr lang="ru-RU" sz="1800" dirty="0"/>
              <a:t>, </a:t>
            </a:r>
            <a:r>
              <a:rPr lang="ru-RU" sz="1800" dirty="0" err="1"/>
              <a:t>погодився</a:t>
            </a:r>
            <a:r>
              <a:rPr lang="ru-RU" sz="1800" dirty="0"/>
              <a:t> з </a:t>
            </a:r>
            <a:r>
              <a:rPr lang="ru-RU" sz="1800" dirty="0" err="1"/>
              <a:t>пропозицією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в </a:t>
            </a:r>
            <a:r>
              <a:rPr lang="ru-RU" sz="1800" dirty="0" err="1"/>
              <a:t>регламенті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діяв</a:t>
            </a:r>
            <a:r>
              <a:rPr lang="ru-RU" sz="1800" dirty="0"/>
              <a:t> у той час, не </a:t>
            </a:r>
            <a:r>
              <a:rPr lang="ru-RU" sz="1800" dirty="0" err="1"/>
              <a:t>було</a:t>
            </a:r>
            <a:r>
              <a:rPr lang="ru-RU" sz="1800" dirty="0"/>
              <a:t> заборони на роботу на </a:t>
            </a:r>
            <a:r>
              <a:rPr lang="ru-RU" sz="1800" dirty="0" err="1"/>
              <a:t>такій</a:t>
            </a:r>
            <a:r>
              <a:rPr lang="ru-RU" sz="1800" dirty="0"/>
              <a:t> </a:t>
            </a:r>
            <a:r>
              <a:rPr lang="ru-RU" sz="1800" dirty="0" err="1"/>
              <a:t>потужності</a:t>
            </a:r>
            <a:r>
              <a:rPr lang="ru-RU" sz="1800" dirty="0"/>
              <a:t>, а для </a:t>
            </a:r>
            <a:r>
              <a:rPr lang="ru-RU" sz="1800" dirty="0" err="1"/>
              <a:t>випробувань</a:t>
            </a:r>
            <a:r>
              <a:rPr lang="ru-RU" sz="1800" dirty="0"/>
              <a:t> велика </a:t>
            </a:r>
            <a:r>
              <a:rPr lang="ru-RU" sz="1800" dirty="0" err="1"/>
              <a:t>потужність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не </a:t>
            </a:r>
            <a:r>
              <a:rPr lang="ru-RU" sz="1800" dirty="0" err="1"/>
              <a:t>потрібна</a:t>
            </a:r>
            <a:r>
              <a:rPr lang="ru-RU" sz="1800" dirty="0"/>
              <a:t>. </a:t>
            </a:r>
            <a:r>
              <a:rPr lang="ru-RU" sz="1800" dirty="0" err="1"/>
              <a:t>Експерти</a:t>
            </a:r>
            <a:r>
              <a:rPr lang="ru-RU" sz="1800" dirty="0"/>
              <a:t> МАГАТЕ </a:t>
            </a:r>
            <a:r>
              <a:rPr lang="ru-RU" sz="1800" dirty="0" err="1"/>
              <a:t>вважають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будь-яке </a:t>
            </a:r>
            <a:r>
              <a:rPr lang="ru-RU" sz="1800" dirty="0" err="1"/>
              <a:t>відхилення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заздалегідь</a:t>
            </a:r>
            <a:r>
              <a:rPr lang="ru-RU" sz="1800" dirty="0"/>
              <a:t> </a:t>
            </a:r>
            <a:r>
              <a:rPr lang="ru-RU" sz="1800" dirty="0" err="1"/>
              <a:t>складеної</a:t>
            </a:r>
            <a:r>
              <a:rPr lang="ru-RU" sz="1800" dirty="0"/>
              <a:t> </a:t>
            </a:r>
            <a:r>
              <a:rPr lang="ru-RU" sz="1800" dirty="0" err="1"/>
              <a:t>програми</a:t>
            </a:r>
            <a:r>
              <a:rPr lang="ru-RU" sz="1800" dirty="0"/>
              <a:t> </a:t>
            </a:r>
            <a:r>
              <a:rPr lang="ru-RU" sz="1800" dirty="0" err="1"/>
              <a:t>випробувань</a:t>
            </a:r>
            <a:r>
              <a:rPr lang="ru-RU" sz="1800" dirty="0"/>
              <a:t>, </a:t>
            </a:r>
            <a:r>
              <a:rPr lang="ru-RU" sz="1800" dirty="0" err="1"/>
              <a:t>навіть</a:t>
            </a:r>
            <a:r>
              <a:rPr lang="ru-RU" sz="1800" dirty="0"/>
              <a:t> в рамках регламенту, </a:t>
            </a:r>
            <a:r>
              <a:rPr lang="ru-RU" sz="1800" dirty="0" err="1"/>
              <a:t>неприпустиме</a:t>
            </a:r>
            <a:r>
              <a:rPr lang="ru-RU" sz="1800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pPr algn="ctr"/>
            <a:r>
              <a:rPr lang="ru-RU" b="1" dirty="0" err="1"/>
              <a:t>Помилки</a:t>
            </a:r>
            <a:r>
              <a:rPr lang="ru-RU" b="1" dirty="0"/>
              <a:t> </a:t>
            </a:r>
            <a:r>
              <a:rPr lang="ru-RU" b="1" dirty="0" err="1" smtClean="0"/>
              <a:t>операторів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9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80920" cy="1143000"/>
          </a:xfrm>
        </p:spPr>
        <p:txBody>
          <a:bodyPr/>
          <a:lstStyle/>
          <a:p>
            <a:r>
              <a:rPr lang="ru-RU" b="1" dirty="0"/>
              <a:t>Роль оперативного запасу </a:t>
            </a:r>
            <a:r>
              <a:rPr lang="ru-RU" b="1" dirty="0" err="1" smtClean="0"/>
              <a:t>реактивності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000" dirty="0"/>
              <a:t>Для </a:t>
            </a:r>
            <a:r>
              <a:rPr lang="ru-RU" sz="2000" dirty="0" err="1"/>
              <a:t>підтримки</a:t>
            </a:r>
            <a:r>
              <a:rPr lang="ru-RU" sz="2000" dirty="0"/>
              <a:t> </a:t>
            </a:r>
            <a:r>
              <a:rPr lang="ru-RU" sz="2000" dirty="0" err="1"/>
              <a:t>постійної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реактора (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нульової</a:t>
            </a:r>
            <a:r>
              <a:rPr lang="ru-RU" sz="2000" dirty="0"/>
              <a:t> </a:t>
            </a:r>
            <a:r>
              <a:rPr lang="ru-RU" sz="2000" dirty="0" err="1"/>
              <a:t>реактивності</a:t>
            </a:r>
            <a:r>
              <a:rPr lang="ru-RU" sz="2000" dirty="0"/>
              <a:t>) при малому оперативному </a:t>
            </a:r>
            <a:r>
              <a:rPr lang="ru-RU" sz="2000" dirty="0" err="1"/>
              <a:t>запасі</a:t>
            </a:r>
            <a:r>
              <a:rPr lang="ru-RU" sz="2000" dirty="0"/>
              <a:t> </a:t>
            </a:r>
            <a:r>
              <a:rPr lang="ru-RU" sz="2000" dirty="0" err="1"/>
              <a:t>реактивності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витягати</a:t>
            </a:r>
            <a:r>
              <a:rPr lang="ru-RU" sz="2000" dirty="0"/>
              <a:t> з </a:t>
            </a:r>
            <a:r>
              <a:rPr lang="ru-RU" sz="2000" dirty="0" err="1"/>
              <a:t>активної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керуючі</a:t>
            </a:r>
            <a:r>
              <a:rPr lang="ru-RU" sz="2000" dirty="0"/>
              <a:t> </a:t>
            </a:r>
            <a:r>
              <a:rPr lang="ru-RU" sz="2000" dirty="0" err="1"/>
              <a:t>стержні</a:t>
            </a:r>
            <a:r>
              <a:rPr lang="ru-RU" sz="2000" dirty="0"/>
              <a:t>. </a:t>
            </a:r>
            <a:r>
              <a:rPr lang="ru-RU" sz="2000" dirty="0" err="1"/>
              <a:t>Така</a:t>
            </a:r>
            <a:r>
              <a:rPr lang="ru-RU" sz="2000" dirty="0"/>
              <a:t> </a:t>
            </a:r>
            <a:r>
              <a:rPr lang="ru-RU" sz="2000" dirty="0" err="1"/>
              <a:t>конфігурація</a:t>
            </a:r>
            <a:r>
              <a:rPr lang="ru-RU" sz="2000" dirty="0"/>
              <a:t> (з </a:t>
            </a:r>
            <a:r>
              <a:rPr lang="ru-RU" sz="2000" dirty="0" err="1"/>
              <a:t>витягнутими</a:t>
            </a:r>
            <a:r>
              <a:rPr lang="ru-RU" sz="2000" dirty="0"/>
              <a:t> стержнями) на реакторах РБМК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небезпечна</a:t>
            </a:r>
            <a:r>
              <a:rPr lang="ru-RU" sz="2000" dirty="0"/>
              <a:t> з </a:t>
            </a:r>
            <a:r>
              <a:rPr lang="ru-RU" sz="2000" dirty="0" err="1"/>
              <a:t>кількох</a:t>
            </a:r>
            <a:r>
              <a:rPr lang="ru-RU" sz="2000" dirty="0"/>
              <a:t> причин:</a:t>
            </a:r>
          </a:p>
          <a:p>
            <a:r>
              <a:rPr lang="ru-RU" sz="2000" dirty="0" err="1"/>
              <a:t>важкого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однорідності</a:t>
            </a:r>
            <a:r>
              <a:rPr lang="ru-RU" sz="2000" dirty="0"/>
              <a:t> </a:t>
            </a:r>
            <a:r>
              <a:rPr lang="ru-RU" sz="2000" dirty="0" err="1"/>
              <a:t>енерговиділення</a:t>
            </a:r>
            <a:r>
              <a:rPr lang="ru-RU" sz="2000" dirty="0"/>
              <a:t> в </a:t>
            </a:r>
            <a:r>
              <a:rPr lang="ru-RU" sz="2000" dirty="0" err="1"/>
              <a:t>активній</a:t>
            </a:r>
            <a:r>
              <a:rPr lang="ru-RU" sz="2000" dirty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збільшувався</a:t>
            </a:r>
            <a:r>
              <a:rPr lang="ru-RU" sz="2000" dirty="0"/>
              <a:t> </a:t>
            </a:r>
            <a:r>
              <a:rPr lang="ru-RU" sz="2000" dirty="0" err="1"/>
              <a:t>паровий</a:t>
            </a:r>
            <a:r>
              <a:rPr lang="ru-RU" sz="2000" dirty="0"/>
              <a:t> </a:t>
            </a:r>
            <a:r>
              <a:rPr lang="ru-RU" sz="2000" dirty="0" err="1"/>
              <a:t>коефіцієнт</a:t>
            </a:r>
            <a:r>
              <a:rPr lang="ru-RU" sz="2000" dirty="0"/>
              <a:t> </a:t>
            </a:r>
            <a:r>
              <a:rPr lang="ru-RU" sz="2000" dirty="0" err="1"/>
              <a:t>реактивності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створювалися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для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в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секунди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спрацьовування</a:t>
            </a:r>
            <a:r>
              <a:rPr lang="ru-RU" sz="2000" dirty="0"/>
              <a:t> </a:t>
            </a:r>
            <a:r>
              <a:rPr lang="ru-RU" sz="2000" dirty="0" err="1"/>
              <a:t>аварійного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, </a:t>
            </a:r>
            <a:r>
              <a:rPr lang="ru-RU" sz="2000" dirty="0" err="1"/>
              <a:t>завдяки</a:t>
            </a:r>
            <a:r>
              <a:rPr lang="ru-RU" sz="2000" dirty="0"/>
              <a:t> «</a:t>
            </a:r>
            <a:r>
              <a:rPr lang="ru-RU" sz="2000" dirty="0" err="1"/>
              <a:t>кінцевому</a:t>
            </a:r>
            <a:r>
              <a:rPr lang="ru-RU" sz="2000" dirty="0"/>
              <a:t> </a:t>
            </a:r>
            <a:r>
              <a:rPr lang="ru-RU" sz="2000" dirty="0" err="1"/>
              <a:t>ефекту</a:t>
            </a:r>
            <a:r>
              <a:rPr lang="ru-RU" sz="2000" dirty="0"/>
              <a:t>» </a:t>
            </a:r>
            <a:r>
              <a:rPr lang="ru-RU" sz="2000" dirty="0" err="1"/>
              <a:t>стрижнів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0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86" y="116632"/>
            <a:ext cx="6378826" cy="5976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6165304"/>
            <a:ext cx="6750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Глибини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занурення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керуючих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стержнів</a:t>
            </a:r>
            <a:r>
              <a:rPr lang="ru-RU" sz="2000" dirty="0" smtClean="0"/>
              <a:t> (в сантиметрах) о 1:22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32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Роль оперативного запасу </a:t>
            </a:r>
            <a:r>
              <a:rPr lang="ru-RU" b="1" dirty="0" err="1" smtClean="0"/>
              <a:t>реактивності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712968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реактора </a:t>
            </a:r>
            <a:r>
              <a:rPr lang="ru-RU" dirty="0" smtClean="0"/>
              <a:t>(</a:t>
            </a:r>
            <a:r>
              <a:rPr lang="ru-RU" dirty="0" err="1" smtClean="0"/>
              <a:t>нульової</a:t>
            </a:r>
            <a:r>
              <a:rPr lang="ru-RU" dirty="0" smtClean="0"/>
              <a:t> </a:t>
            </a:r>
            <a:r>
              <a:rPr lang="ru-RU" dirty="0" err="1" smtClean="0"/>
              <a:t>реактивності</a:t>
            </a:r>
            <a:r>
              <a:rPr lang="ru-RU" dirty="0" smtClean="0"/>
              <a:t>) </a:t>
            </a:r>
            <a:r>
              <a:rPr lang="ru-RU" dirty="0"/>
              <a:t>при малому оперативному </a:t>
            </a:r>
            <a:r>
              <a:rPr lang="ru-RU" dirty="0" err="1"/>
              <a:t>запасі</a:t>
            </a:r>
            <a:r>
              <a:rPr lang="ru-RU" dirty="0"/>
              <a:t> </a:t>
            </a:r>
            <a:r>
              <a:rPr lang="ru-RU" dirty="0" err="1"/>
              <a:t>реактивності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витягати</a:t>
            </a:r>
            <a:r>
              <a:rPr lang="ru-RU" dirty="0"/>
              <a:t> з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керуючі</a:t>
            </a:r>
            <a:r>
              <a:rPr lang="ru-RU" dirty="0"/>
              <a:t> </a:t>
            </a:r>
            <a:r>
              <a:rPr lang="ru-RU" dirty="0" err="1"/>
              <a:t>стержні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конфігурація</a:t>
            </a:r>
            <a:r>
              <a:rPr lang="ru-RU" dirty="0"/>
              <a:t> (з </a:t>
            </a:r>
            <a:r>
              <a:rPr lang="ru-RU" dirty="0" err="1"/>
              <a:t>витягнутими</a:t>
            </a:r>
            <a:r>
              <a:rPr lang="ru-RU" dirty="0"/>
              <a:t> стержнями) на реакторах РБМК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небезпечна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причин:</a:t>
            </a:r>
          </a:p>
          <a:p>
            <a:r>
              <a:rPr lang="ru-RU" dirty="0" err="1"/>
              <a:t>важкого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однорідності</a:t>
            </a:r>
            <a:r>
              <a:rPr lang="ru-RU" dirty="0"/>
              <a:t> </a:t>
            </a:r>
            <a:r>
              <a:rPr lang="ru-RU" dirty="0" err="1"/>
              <a:t>енерговиділення</a:t>
            </a:r>
            <a:r>
              <a:rPr lang="ru-RU" dirty="0"/>
              <a:t> в </a:t>
            </a:r>
            <a:r>
              <a:rPr lang="ru-RU" dirty="0" err="1"/>
              <a:t>активній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;</a:t>
            </a:r>
          </a:p>
          <a:p>
            <a:r>
              <a:rPr lang="ru-RU" dirty="0" err="1"/>
              <a:t>збільшувався</a:t>
            </a:r>
            <a:r>
              <a:rPr lang="ru-RU" dirty="0"/>
              <a:t> </a:t>
            </a:r>
            <a:r>
              <a:rPr lang="ru-RU" dirty="0" err="1"/>
              <a:t>паровий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реактивності</a:t>
            </a:r>
            <a:r>
              <a:rPr lang="ru-RU" dirty="0"/>
              <a:t>.</a:t>
            </a:r>
          </a:p>
          <a:p>
            <a:r>
              <a:rPr lang="ru-RU" dirty="0" err="1"/>
              <a:t>створювалися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секунди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спрацьовування</a:t>
            </a:r>
            <a:r>
              <a:rPr lang="ru-RU" dirty="0"/>
              <a:t> </a:t>
            </a:r>
            <a:r>
              <a:rPr lang="ru-RU" dirty="0" err="1"/>
              <a:t>аварійного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«</a:t>
            </a:r>
            <a:r>
              <a:rPr lang="ru-RU" dirty="0" err="1"/>
              <a:t>кінцевому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» </a:t>
            </a:r>
            <a:r>
              <a:rPr lang="ru-RU" dirty="0" err="1"/>
              <a:t>стрижнів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Персонал </a:t>
            </a:r>
            <a:r>
              <a:rPr lang="ru-RU" dirty="0" err="1"/>
              <a:t>станції</a:t>
            </a:r>
            <a:r>
              <a:rPr lang="ru-RU" dirty="0"/>
              <a:t>, </a:t>
            </a:r>
            <a:r>
              <a:rPr lang="ru-RU" dirty="0" err="1"/>
              <a:t>мабуть</a:t>
            </a:r>
            <a:r>
              <a:rPr lang="ru-RU" dirty="0"/>
              <a:t>, знав </a:t>
            </a:r>
            <a:r>
              <a:rPr lang="ru-RU" dirty="0" err="1"/>
              <a:t>лише</a:t>
            </a:r>
            <a:r>
              <a:rPr lang="ru-RU" dirty="0"/>
              <a:t> про </a:t>
            </a:r>
            <a:r>
              <a:rPr lang="ru-RU" dirty="0" smtClean="0"/>
              <a:t>першу; </a:t>
            </a:r>
            <a:r>
              <a:rPr lang="ru-RU" dirty="0" err="1"/>
              <a:t>ні</a:t>
            </a:r>
            <a:r>
              <a:rPr lang="ru-RU" dirty="0"/>
              <a:t> про </a:t>
            </a:r>
            <a:r>
              <a:rPr lang="ru-RU" dirty="0" err="1"/>
              <a:t>небезпечне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парового </a:t>
            </a:r>
            <a:r>
              <a:rPr lang="ru-RU" dirty="0" err="1"/>
              <a:t>коефіцієнта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про </a:t>
            </a: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в документах,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діяли</a:t>
            </a:r>
            <a:r>
              <a:rPr lang="ru-RU" dirty="0"/>
              <a:t> у той час,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вказувалося</a:t>
            </a:r>
            <a:r>
              <a:rPr lang="ru-RU" dirty="0"/>
              <a:t>.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прямого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проявом</a:t>
            </a:r>
            <a:r>
              <a:rPr lang="ru-RU" dirty="0"/>
              <a:t>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і </a:t>
            </a:r>
            <a:r>
              <a:rPr lang="ru-RU" dirty="0" err="1"/>
              <a:t>оперативним</a:t>
            </a:r>
            <a:r>
              <a:rPr lang="ru-RU" dirty="0"/>
              <a:t> запасом </a:t>
            </a:r>
            <a:r>
              <a:rPr lang="ru-RU" dirty="0" err="1"/>
              <a:t>реактивності</a:t>
            </a:r>
            <a:r>
              <a:rPr lang="ru-RU" dirty="0"/>
              <a:t>. </a:t>
            </a:r>
            <a:r>
              <a:rPr lang="ru-RU" dirty="0" err="1"/>
              <a:t>Загроза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, коли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керуючих</a:t>
            </a:r>
            <a:r>
              <a:rPr lang="ru-RU" dirty="0"/>
              <a:t> </a:t>
            </a:r>
            <a:r>
              <a:rPr lang="ru-RU" dirty="0" err="1"/>
              <a:t>стрижнів</a:t>
            </a:r>
            <a:r>
              <a:rPr lang="ru-RU" dirty="0"/>
              <a:t>,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крайніх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положеннях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коли ОЗР </a:t>
            </a:r>
            <a:r>
              <a:rPr lang="ru-RU" dirty="0" err="1"/>
              <a:t>малий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при одному і тому ж ОЗР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розташувати</a:t>
            </a:r>
            <a:r>
              <a:rPr lang="ru-RU" dirty="0"/>
              <a:t> </a:t>
            </a:r>
            <a:r>
              <a:rPr lang="ru-RU" dirty="0" err="1"/>
              <a:t>стрижні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 — </a:t>
            </a:r>
            <a:r>
              <a:rPr lang="ru-RU" dirty="0" err="1"/>
              <a:t>отже</a:t>
            </a:r>
            <a:r>
              <a:rPr lang="ru-RU" dirty="0"/>
              <a:t> </a:t>
            </a:r>
            <a:r>
              <a:rPr lang="ru-RU" dirty="0" err="1"/>
              <a:t>різна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стрижнів</a:t>
            </a:r>
            <a:r>
              <a:rPr lang="ru-RU" dirty="0"/>
              <a:t> </a:t>
            </a:r>
            <a:r>
              <a:rPr lang="ru-RU" dirty="0" err="1"/>
              <a:t>опиниться</a:t>
            </a:r>
            <a:r>
              <a:rPr lang="ru-RU" dirty="0"/>
              <a:t> в </a:t>
            </a:r>
            <a:r>
              <a:rPr lang="ru-RU" dirty="0" err="1"/>
              <a:t>небезпечному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. У </a:t>
            </a:r>
            <a:r>
              <a:rPr lang="ru-RU" dirty="0" err="1"/>
              <a:t>регламенті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на </a:t>
            </a:r>
            <a:r>
              <a:rPr lang="ru-RU" dirty="0" err="1"/>
              <a:t>максимальне</a:t>
            </a:r>
            <a:r>
              <a:rPr lang="ru-RU" dirty="0"/>
              <a:t> число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витягнутих</a:t>
            </a:r>
            <a:r>
              <a:rPr lang="ru-RU" dirty="0"/>
              <a:t> </a:t>
            </a:r>
            <a:r>
              <a:rPr lang="ru-RU" dirty="0" err="1"/>
              <a:t>стрижнів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3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640960" cy="4853136"/>
          </a:xfrm>
        </p:spPr>
        <p:txBody>
          <a:bodyPr/>
          <a:lstStyle/>
          <a:p>
            <a:r>
              <a:rPr lang="ru-RU" sz="2000" dirty="0"/>
              <a:t>Таким чином, персоналу не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відомо</a:t>
            </a:r>
            <a:r>
              <a:rPr lang="ru-RU" sz="2000" dirty="0"/>
              <a:t> про </a:t>
            </a:r>
            <a:r>
              <a:rPr lang="ru-RU" sz="2000" dirty="0" err="1"/>
              <a:t>дійсні</a:t>
            </a:r>
            <a:r>
              <a:rPr lang="ru-RU" sz="2000" dirty="0"/>
              <a:t> </a:t>
            </a:r>
            <a:r>
              <a:rPr lang="ru-RU" sz="2000" dirty="0" err="1"/>
              <a:t>небезпеки</a:t>
            </a:r>
            <a:r>
              <a:rPr lang="ru-RU" sz="2000" dirty="0"/>
              <a:t>, </a:t>
            </a:r>
            <a:r>
              <a:rPr lang="ru-RU" sz="2000" dirty="0" err="1"/>
              <a:t>пов'язані</a:t>
            </a:r>
            <a:r>
              <a:rPr lang="ru-RU" sz="2000" dirty="0"/>
              <a:t> з </a:t>
            </a:r>
            <a:r>
              <a:rPr lang="ru-RU" sz="2000" dirty="0" err="1"/>
              <a:t>роботою</a:t>
            </a:r>
            <a:r>
              <a:rPr lang="ru-RU" sz="2000" dirty="0"/>
              <a:t> при </a:t>
            </a:r>
            <a:r>
              <a:rPr lang="ru-RU" sz="2000" dirty="0" err="1"/>
              <a:t>низькому</a:t>
            </a:r>
            <a:r>
              <a:rPr lang="ru-RU" sz="2000" dirty="0"/>
              <a:t> </a:t>
            </a:r>
            <a:r>
              <a:rPr lang="ru-RU" sz="2000" dirty="0" err="1"/>
              <a:t>запасі</a:t>
            </a:r>
            <a:r>
              <a:rPr lang="ru-RU" sz="2000" dirty="0"/>
              <a:t> </a:t>
            </a:r>
            <a:r>
              <a:rPr lang="ru-RU" sz="2000" dirty="0" err="1"/>
              <a:t>реактивності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того, проектом не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передбачені</a:t>
            </a:r>
            <a:r>
              <a:rPr lang="ru-RU" sz="2000" dirty="0"/>
              <a:t> </a:t>
            </a:r>
            <a:r>
              <a:rPr lang="ru-RU" sz="2000" dirty="0" err="1"/>
              <a:t>адекватні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для </a:t>
            </a:r>
            <a:r>
              <a:rPr lang="ru-RU" sz="2000" dirty="0" err="1"/>
              <a:t>виміру</a:t>
            </a:r>
            <a:r>
              <a:rPr lang="ru-RU" sz="2000" dirty="0"/>
              <a:t> ОЗР. Не </a:t>
            </a:r>
            <a:r>
              <a:rPr lang="ru-RU" sz="2000" dirty="0" err="1"/>
              <a:t>зважаючи</a:t>
            </a:r>
            <a:r>
              <a:rPr lang="ru-RU" sz="2000" dirty="0"/>
              <a:t> на </a:t>
            </a:r>
            <a:r>
              <a:rPr lang="ru-RU" sz="2000" dirty="0" err="1"/>
              <a:t>величезну</a:t>
            </a:r>
            <a:r>
              <a:rPr lang="ru-RU" sz="2000" dirty="0"/>
              <a:t> </a:t>
            </a:r>
            <a:r>
              <a:rPr lang="ru-RU" sz="2000" dirty="0" err="1"/>
              <a:t>важливість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параметра на </a:t>
            </a:r>
            <a:r>
              <a:rPr lang="ru-RU" sz="2000" dirty="0" err="1"/>
              <a:t>пульті</a:t>
            </a:r>
            <a:r>
              <a:rPr lang="ru-RU" sz="2000" dirty="0"/>
              <a:t> не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індикатора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безперервно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показував</a:t>
            </a:r>
            <a:r>
              <a:rPr lang="ru-RU" sz="2000" dirty="0"/>
              <a:t>. </a:t>
            </a:r>
            <a:r>
              <a:rPr lang="ru-RU" sz="2000" dirty="0" err="1"/>
              <a:t>Зазвичай</a:t>
            </a:r>
            <a:r>
              <a:rPr lang="ru-RU" sz="2000" dirty="0"/>
              <a:t> оператор </a:t>
            </a:r>
            <a:r>
              <a:rPr lang="ru-RU" sz="2000" dirty="0" err="1"/>
              <a:t>отримував</a:t>
            </a:r>
            <a:r>
              <a:rPr lang="ru-RU" sz="2000" dirty="0"/>
              <a:t> </a:t>
            </a:r>
            <a:r>
              <a:rPr lang="ru-RU" sz="2000" dirty="0" err="1"/>
              <a:t>останнє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при </a:t>
            </a:r>
            <a:r>
              <a:rPr lang="ru-RU" sz="2000" dirty="0" err="1"/>
              <a:t>роздруківці</a:t>
            </a:r>
            <a:r>
              <a:rPr lang="ru-RU" sz="2000" dirty="0"/>
              <a:t>, яку </a:t>
            </a:r>
            <a:r>
              <a:rPr lang="ru-RU" sz="2000" dirty="0" err="1"/>
              <a:t>йому</a:t>
            </a:r>
            <a:r>
              <a:rPr lang="ru-RU" sz="2000" dirty="0"/>
              <a:t> приносили </a:t>
            </a:r>
            <a:r>
              <a:rPr lang="ru-RU" sz="2000" dirty="0" err="1"/>
              <a:t>двічі</a:t>
            </a:r>
            <a:r>
              <a:rPr lang="ru-RU" sz="2000" dirty="0"/>
              <a:t> в годину; </a:t>
            </a:r>
            <a:r>
              <a:rPr lang="ru-RU" sz="2000" dirty="0" err="1"/>
              <a:t>була</a:t>
            </a:r>
            <a:r>
              <a:rPr lang="ru-RU" sz="2000" dirty="0"/>
              <a:t>, </a:t>
            </a:r>
            <a:r>
              <a:rPr lang="ru-RU" sz="2000" dirty="0" err="1"/>
              <a:t>також</a:t>
            </a:r>
            <a:r>
              <a:rPr lang="ru-RU" sz="2000" dirty="0"/>
              <a:t>,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ЕОМ на </a:t>
            </a:r>
            <a:r>
              <a:rPr lang="ru-RU" sz="2000" dirty="0" err="1"/>
              <a:t>розрахунок</a:t>
            </a:r>
            <a:r>
              <a:rPr lang="ru-RU" sz="2000" dirty="0"/>
              <a:t> поточного </a:t>
            </a:r>
            <a:r>
              <a:rPr lang="ru-RU" sz="2000" dirty="0" err="1"/>
              <a:t>значення</a:t>
            </a:r>
            <a:r>
              <a:rPr lang="ru-RU" sz="2000" dirty="0"/>
              <a:t>,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розрахунок</a:t>
            </a:r>
            <a:r>
              <a:rPr lang="ru-RU" sz="2000" dirty="0"/>
              <a:t> </a:t>
            </a:r>
            <a:r>
              <a:rPr lang="ru-RU" sz="2000" dirty="0" err="1"/>
              <a:t>тривав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хвилин</a:t>
            </a:r>
            <a:r>
              <a:rPr lang="ru-RU" sz="2000" dirty="0"/>
              <a:t>.</a:t>
            </a:r>
          </a:p>
          <a:p>
            <a:r>
              <a:rPr lang="ru-RU" sz="2000" dirty="0"/>
              <a:t>Перед </a:t>
            </a:r>
            <a:r>
              <a:rPr lang="ru-RU" sz="2000" dirty="0" err="1"/>
              <a:t>аварією</a:t>
            </a:r>
            <a:r>
              <a:rPr lang="ru-RU" sz="2000" dirty="0"/>
              <a:t> велика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керуючих</a:t>
            </a:r>
            <a:r>
              <a:rPr lang="ru-RU" sz="2000" dirty="0"/>
              <a:t> </a:t>
            </a:r>
            <a:r>
              <a:rPr lang="ru-RU" sz="2000" dirty="0" err="1"/>
              <a:t>стрижнів</a:t>
            </a:r>
            <a:r>
              <a:rPr lang="ru-RU" sz="2000" dirty="0"/>
              <a:t>, </a:t>
            </a:r>
            <a:r>
              <a:rPr lang="ru-RU" sz="2000" dirty="0" err="1"/>
              <a:t>опинилася</a:t>
            </a:r>
            <a:r>
              <a:rPr lang="ru-RU" sz="2000" dirty="0"/>
              <a:t> у </a:t>
            </a:r>
            <a:r>
              <a:rPr lang="ru-RU" sz="2000" dirty="0" err="1"/>
              <a:t>верхніх</a:t>
            </a:r>
            <a:r>
              <a:rPr lang="ru-RU" sz="2000" dirty="0"/>
              <a:t> </a:t>
            </a:r>
            <a:r>
              <a:rPr lang="ru-RU" sz="2000" dirty="0" err="1"/>
              <a:t>положеннях</a:t>
            </a:r>
            <a:r>
              <a:rPr lang="ru-RU" sz="2000" dirty="0"/>
              <a:t>, а ОЗР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</a:t>
            </a:r>
            <a:r>
              <a:rPr lang="ru-RU" sz="2000" dirty="0" err="1"/>
              <a:t>дозволеного</a:t>
            </a:r>
            <a:r>
              <a:rPr lang="ru-RU" sz="2000" dirty="0"/>
              <a:t> регламентом </a:t>
            </a:r>
            <a:r>
              <a:rPr lang="ru-RU" sz="2000" dirty="0" err="1"/>
              <a:t>значення</a:t>
            </a:r>
            <a:r>
              <a:rPr lang="ru-RU" sz="2000" dirty="0"/>
              <a:t>. </a:t>
            </a:r>
            <a:r>
              <a:rPr lang="ru-RU" sz="2000" dirty="0" err="1"/>
              <a:t>Оператори</a:t>
            </a:r>
            <a:r>
              <a:rPr lang="ru-RU" sz="2000" dirty="0"/>
              <a:t> не знали поточного </a:t>
            </a:r>
            <a:r>
              <a:rPr lang="ru-RU" sz="2000" dirty="0" err="1"/>
              <a:t>значення</a:t>
            </a:r>
            <a:r>
              <a:rPr lang="ru-RU" sz="2000" dirty="0"/>
              <a:t> ОЗР і, </a:t>
            </a:r>
            <a:r>
              <a:rPr lang="ru-RU" sz="2000" dirty="0" err="1"/>
              <a:t>відповідно</a:t>
            </a:r>
            <a:r>
              <a:rPr lang="ru-RU" sz="2000" dirty="0"/>
              <a:t>, не знали,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порушують</a:t>
            </a:r>
            <a:r>
              <a:rPr lang="ru-RU" sz="2000" dirty="0"/>
              <a:t> регламент. </a:t>
            </a:r>
            <a:r>
              <a:rPr lang="ru-RU" sz="2000" dirty="0" err="1"/>
              <a:t>Проте</a:t>
            </a:r>
            <a:r>
              <a:rPr lang="ru-RU" sz="2000" dirty="0"/>
              <a:t>, </a:t>
            </a:r>
            <a:r>
              <a:rPr lang="ru-RU" sz="2000" dirty="0" err="1"/>
              <a:t>експерти</a:t>
            </a:r>
            <a:r>
              <a:rPr lang="ru-RU" sz="2000" dirty="0"/>
              <a:t> МАГАТЕ </a:t>
            </a:r>
            <a:r>
              <a:rPr lang="ru-RU" sz="2000" dirty="0" err="1"/>
              <a:t>вважають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оператори</a:t>
            </a:r>
            <a:r>
              <a:rPr lang="ru-RU" sz="2000" dirty="0"/>
              <a:t> </a:t>
            </a:r>
            <a:r>
              <a:rPr lang="ru-RU" sz="2000" dirty="0" err="1"/>
              <a:t>діяли</a:t>
            </a:r>
            <a:r>
              <a:rPr lang="ru-RU" sz="2000" dirty="0"/>
              <a:t> </a:t>
            </a:r>
            <a:r>
              <a:rPr lang="ru-RU" sz="2000" dirty="0" err="1"/>
              <a:t>необачно</a:t>
            </a:r>
            <a:r>
              <a:rPr lang="ru-RU" sz="2000" dirty="0"/>
              <a:t> і поставили </a:t>
            </a:r>
            <a:r>
              <a:rPr lang="ru-RU" sz="2000" dirty="0" err="1"/>
              <a:t>стрижні</a:t>
            </a:r>
            <a:r>
              <a:rPr lang="ru-RU" sz="2000" dirty="0"/>
              <a:t> в </a:t>
            </a:r>
            <a:r>
              <a:rPr lang="ru-RU" sz="2000" dirty="0" err="1"/>
              <a:t>таке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, яке </a:t>
            </a:r>
            <a:r>
              <a:rPr lang="ru-RU" sz="2000" dirty="0" err="1"/>
              <a:t>було</a:t>
            </a:r>
            <a:r>
              <a:rPr lang="ru-RU" sz="2000" dirty="0"/>
              <a:t> б </a:t>
            </a:r>
            <a:r>
              <a:rPr lang="ru-RU" sz="2000" dirty="0" err="1"/>
              <a:t>небезпечним</a:t>
            </a:r>
            <a:r>
              <a:rPr lang="ru-RU" sz="2000" dirty="0"/>
              <a:t>,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якщо</a:t>
            </a:r>
            <a:r>
              <a:rPr lang="ru-RU" sz="2000" dirty="0"/>
              <a:t> б не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кінцевого</a:t>
            </a:r>
            <a:r>
              <a:rPr lang="ru-RU" sz="2000" dirty="0"/>
              <a:t> </a:t>
            </a:r>
            <a:r>
              <a:rPr lang="ru-RU" sz="2000" dirty="0" err="1"/>
              <a:t>ефекту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ru-RU" b="1" dirty="0"/>
              <a:t>Роль оперативного запасу </a:t>
            </a:r>
            <a:r>
              <a:rPr lang="ru-RU" b="1" dirty="0" err="1" smtClean="0"/>
              <a:t>реактивності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134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6"/>
            <a:ext cx="9113169" cy="6836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ru-RU" b="1" dirty="0" err="1"/>
              <a:t>Альтернативні</a:t>
            </a:r>
            <a:r>
              <a:rPr lang="ru-RU" b="1" dirty="0"/>
              <a:t> </a:t>
            </a:r>
            <a:r>
              <a:rPr lang="ru-RU" b="1" dirty="0" err="1" smtClean="0"/>
              <a:t>версії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0100" y="3068960"/>
            <a:ext cx="8712968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</a:t>
            </a:r>
            <a:r>
              <a:rPr lang="ru-RU" sz="2000" dirty="0" err="1"/>
              <a:t>різний</a:t>
            </a:r>
            <a:r>
              <a:rPr lang="ru-RU" sz="2000" dirty="0"/>
              <a:t> час </a:t>
            </a:r>
            <a:r>
              <a:rPr lang="ru-RU" sz="2000" dirty="0" err="1"/>
              <a:t>висувалися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версії</a:t>
            </a:r>
            <a:r>
              <a:rPr lang="ru-RU" sz="2000" dirty="0"/>
              <a:t> для </a:t>
            </a:r>
            <a:r>
              <a:rPr lang="ru-RU" sz="2000" dirty="0" err="1"/>
              <a:t>пояснення</a:t>
            </a:r>
            <a:r>
              <a:rPr lang="ru-RU" sz="2000" dirty="0"/>
              <a:t> причин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. </a:t>
            </a:r>
            <a:r>
              <a:rPr lang="ru-RU" sz="2000" dirty="0" err="1"/>
              <a:t>Фахівці</a:t>
            </a:r>
            <a:r>
              <a:rPr lang="ru-RU" sz="2000" dirty="0"/>
              <a:t> </a:t>
            </a:r>
            <a:r>
              <a:rPr lang="ru-RU" sz="2000" dirty="0" err="1"/>
              <a:t>пропонували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гіпотези</a:t>
            </a:r>
            <a:r>
              <a:rPr lang="ru-RU" sz="2000" dirty="0"/>
              <a:t> про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призвело</a:t>
            </a:r>
            <a:r>
              <a:rPr lang="ru-RU" sz="2000" dirty="0"/>
              <a:t> до </a:t>
            </a:r>
            <a:r>
              <a:rPr lang="ru-RU" sz="2000" dirty="0" err="1"/>
              <a:t>стрибка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. </a:t>
            </a:r>
            <a:r>
              <a:rPr lang="ru-RU" sz="2000" dirty="0" err="1"/>
              <a:t>Серед</a:t>
            </a:r>
            <a:r>
              <a:rPr lang="ru-RU" sz="2000" dirty="0"/>
              <a:t> причин </a:t>
            </a:r>
            <a:r>
              <a:rPr lang="ru-RU" sz="2000" dirty="0" err="1"/>
              <a:t>називалися</a:t>
            </a:r>
            <a:r>
              <a:rPr lang="ru-RU" sz="2000" dirty="0"/>
              <a:t>: так званий «</a:t>
            </a:r>
            <a:r>
              <a:rPr lang="ru-RU" sz="2000" dirty="0" err="1"/>
              <a:t>зрив</a:t>
            </a:r>
            <a:r>
              <a:rPr lang="ru-RU" sz="2000" dirty="0"/>
              <a:t>» </a:t>
            </a:r>
            <a:r>
              <a:rPr lang="ru-RU" sz="2000" dirty="0" err="1"/>
              <a:t>циркуляційних</a:t>
            </a:r>
            <a:r>
              <a:rPr lang="ru-RU" sz="2000" dirty="0"/>
              <a:t> </a:t>
            </a:r>
            <a:r>
              <a:rPr lang="ru-RU" sz="2000" dirty="0" err="1"/>
              <a:t>насосів</a:t>
            </a:r>
            <a:r>
              <a:rPr lang="ru-RU" sz="2000" dirty="0"/>
              <a:t> (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кавітації</a:t>
            </a:r>
            <a:r>
              <a:rPr lang="ru-RU" sz="2000" dirty="0"/>
              <a:t>), </a:t>
            </a:r>
            <a:r>
              <a:rPr lang="ru-RU" sz="2000" dirty="0" err="1"/>
              <a:t>викликаний</a:t>
            </a:r>
            <a:r>
              <a:rPr lang="ru-RU" sz="2000" dirty="0"/>
              <a:t> </a:t>
            </a:r>
            <a:r>
              <a:rPr lang="ru-RU" sz="2000" dirty="0" err="1"/>
              <a:t>перевищенням</a:t>
            </a:r>
            <a:r>
              <a:rPr lang="ru-RU" sz="2000" dirty="0"/>
              <a:t> </a:t>
            </a:r>
            <a:r>
              <a:rPr lang="ru-RU" sz="2000" dirty="0" err="1"/>
              <a:t>допустимої</a:t>
            </a:r>
            <a:r>
              <a:rPr lang="ru-RU" sz="2000" dirty="0"/>
              <a:t> </a:t>
            </a:r>
            <a:r>
              <a:rPr lang="ru-RU" sz="2000" dirty="0" err="1"/>
              <a:t>витрати</a:t>
            </a:r>
            <a:r>
              <a:rPr lang="ru-RU" sz="2000" dirty="0"/>
              <a:t> води, </a:t>
            </a:r>
            <a:r>
              <a:rPr lang="ru-RU" sz="2000" dirty="0" err="1"/>
              <a:t>розрив</a:t>
            </a:r>
            <a:r>
              <a:rPr lang="ru-RU" sz="2000" dirty="0"/>
              <a:t> </a:t>
            </a:r>
            <a:r>
              <a:rPr lang="ru-RU" sz="2000" dirty="0" err="1"/>
              <a:t>трубопроводів</a:t>
            </a:r>
            <a:r>
              <a:rPr lang="ru-RU" sz="2000" dirty="0"/>
              <a:t> великого </a:t>
            </a:r>
            <a:r>
              <a:rPr lang="ru-RU" sz="2000" dirty="0" err="1"/>
              <a:t>перетину</a:t>
            </a:r>
            <a:r>
              <a:rPr lang="ru-RU" sz="2000" dirty="0"/>
              <a:t> та </a:t>
            </a:r>
            <a:r>
              <a:rPr lang="ru-RU" sz="2000" dirty="0" err="1"/>
              <a:t>інші</a:t>
            </a:r>
            <a:r>
              <a:rPr lang="ru-RU" sz="2000" dirty="0"/>
              <a:t>. </a:t>
            </a:r>
            <a:r>
              <a:rPr lang="ru-RU" sz="2000" dirty="0" err="1"/>
              <a:t>Розглядалися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сценарії</a:t>
            </a:r>
            <a:r>
              <a:rPr lang="ru-RU" sz="2000" dirty="0"/>
              <a:t> того, як конкретно </a:t>
            </a:r>
            <a:r>
              <a:rPr lang="ru-RU" sz="2000" dirty="0" err="1"/>
              <a:t>розвивалися</a:t>
            </a:r>
            <a:r>
              <a:rPr lang="ru-RU" sz="2000" dirty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привели до </a:t>
            </a:r>
            <a:r>
              <a:rPr lang="ru-RU" sz="2000" dirty="0" err="1"/>
              <a:t>руйнування</a:t>
            </a:r>
            <a:r>
              <a:rPr lang="ru-RU" sz="2000" dirty="0"/>
              <a:t> реактора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стрибка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, і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відбувалося</a:t>
            </a:r>
            <a:r>
              <a:rPr lang="ru-RU" sz="2000" dirty="0"/>
              <a:t> з </a:t>
            </a:r>
            <a:r>
              <a:rPr lang="ru-RU" sz="2000" dirty="0" err="1"/>
              <a:t>паливом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. </a:t>
            </a:r>
            <a:r>
              <a:rPr lang="ru-RU" sz="2000" dirty="0" err="1"/>
              <a:t>Деякі</a:t>
            </a:r>
            <a:r>
              <a:rPr lang="ru-RU" sz="2000" dirty="0"/>
              <a:t> з </a:t>
            </a:r>
            <a:r>
              <a:rPr lang="ru-RU" sz="2000" dirty="0" err="1"/>
              <a:t>версій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спростовані</a:t>
            </a:r>
            <a:r>
              <a:rPr lang="ru-RU" sz="2000" dirty="0"/>
              <a:t> </a:t>
            </a:r>
            <a:r>
              <a:rPr lang="ru-RU" sz="2000" dirty="0" err="1"/>
              <a:t>дослідженнями</a:t>
            </a:r>
            <a:r>
              <a:rPr lang="ru-RU" sz="2000" dirty="0"/>
              <a:t>, </a:t>
            </a:r>
            <a:r>
              <a:rPr lang="ru-RU" sz="2000" dirty="0" err="1"/>
              <a:t>проведеними</a:t>
            </a:r>
            <a:r>
              <a:rPr lang="ru-RU" sz="2000" dirty="0"/>
              <a:t> в </a:t>
            </a:r>
            <a:r>
              <a:rPr lang="ru-RU" sz="2000" dirty="0" err="1"/>
              <a:t>подальші</a:t>
            </a:r>
            <a:r>
              <a:rPr lang="ru-RU" sz="2000" dirty="0"/>
              <a:t> роки,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залишаються</a:t>
            </a:r>
            <a:r>
              <a:rPr lang="ru-RU" sz="2000" dirty="0"/>
              <a:t> </a:t>
            </a:r>
            <a:r>
              <a:rPr lang="ru-RU" sz="2000" dirty="0" err="1"/>
              <a:t>актуальними</a:t>
            </a:r>
            <a:r>
              <a:rPr lang="ru-RU" sz="2000" dirty="0"/>
              <a:t> </a:t>
            </a:r>
            <a:r>
              <a:rPr lang="ru-RU" sz="2000" dirty="0" err="1"/>
              <a:t>досі</a:t>
            </a:r>
            <a:r>
              <a:rPr lang="ru-RU" sz="2000" dirty="0"/>
              <a:t>. </a:t>
            </a:r>
            <a:r>
              <a:rPr lang="ru-RU" sz="2000" dirty="0" err="1"/>
              <a:t>Хоча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фахівців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консенсус з </a:t>
            </a:r>
            <a:r>
              <a:rPr lang="ru-RU" sz="2000" dirty="0" err="1"/>
              <a:t>питання</a:t>
            </a:r>
            <a:r>
              <a:rPr lang="ru-RU" sz="2000" dirty="0"/>
              <a:t> про </a:t>
            </a:r>
            <a:r>
              <a:rPr lang="ru-RU" sz="2000" dirty="0" err="1"/>
              <a:t>головні</a:t>
            </a:r>
            <a:r>
              <a:rPr lang="ru-RU" sz="2000" dirty="0"/>
              <a:t> причини </a:t>
            </a:r>
            <a:r>
              <a:rPr lang="ru-RU" sz="2000" dirty="0" err="1"/>
              <a:t>аварії</a:t>
            </a:r>
            <a:r>
              <a:rPr lang="ru-RU" sz="2000" dirty="0"/>
              <a:t>,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деталі</a:t>
            </a:r>
            <a:r>
              <a:rPr lang="ru-RU" sz="2000" dirty="0"/>
              <a:t> до </a:t>
            </a:r>
            <a:r>
              <a:rPr lang="ru-RU" sz="2000" dirty="0" err="1"/>
              <a:t>нашого</a:t>
            </a:r>
            <a:r>
              <a:rPr lang="ru-RU" sz="2000" dirty="0"/>
              <a:t> часу </a:t>
            </a:r>
            <a:r>
              <a:rPr lang="ru-RU" sz="2000" dirty="0" err="1"/>
              <a:t>залишаються</a:t>
            </a:r>
            <a:r>
              <a:rPr lang="ru-RU" sz="2000" dirty="0"/>
              <a:t> </a:t>
            </a:r>
            <a:r>
              <a:rPr lang="ru-RU" sz="2000" dirty="0" err="1"/>
              <a:t>неясними</a:t>
            </a:r>
            <a:r>
              <a:rPr lang="ru-RU" sz="2000" dirty="0"/>
              <a:t>. Були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версії</a:t>
            </a:r>
            <a:r>
              <a:rPr lang="ru-RU" sz="2000" dirty="0"/>
              <a:t>, причинами </a:t>
            </a:r>
            <a:r>
              <a:rPr lang="ru-RU" sz="2000" dirty="0" err="1"/>
              <a:t>вибуху</a:t>
            </a:r>
            <a:r>
              <a:rPr lang="ru-RU" sz="2000" dirty="0"/>
              <a:t> в </a:t>
            </a:r>
            <a:r>
              <a:rPr lang="ru-RU" sz="2000" dirty="0" err="1"/>
              <a:t>яких</a:t>
            </a:r>
            <a:r>
              <a:rPr lang="ru-RU" sz="2000" dirty="0"/>
              <a:t> є </a:t>
            </a:r>
            <a:r>
              <a:rPr lang="ru-RU" sz="2000" dirty="0" err="1"/>
              <a:t>локальний</a:t>
            </a:r>
            <a:r>
              <a:rPr lang="ru-RU" sz="2000" dirty="0"/>
              <a:t> </a:t>
            </a:r>
            <a:r>
              <a:rPr lang="ru-RU" sz="2000" dirty="0" err="1"/>
              <a:t>землетрус</a:t>
            </a:r>
            <a:r>
              <a:rPr lang="ru-RU" sz="2000" dirty="0"/>
              <a:t>, </a:t>
            </a:r>
            <a:r>
              <a:rPr lang="ru-RU" sz="2000" dirty="0" err="1"/>
              <a:t>диверсія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2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. </a:t>
            </a:r>
            <a:r>
              <a:rPr lang="ru-RU" b="1" dirty="0" err="1"/>
              <a:t>Поширення</a:t>
            </a:r>
            <a:r>
              <a:rPr lang="ru-RU" b="1" dirty="0"/>
              <a:t> </a:t>
            </a:r>
            <a:r>
              <a:rPr lang="ru-RU" b="1" dirty="0" err="1" smtClean="0"/>
              <a:t>радіації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82880" cy="4781128"/>
          </a:xfrm>
        </p:spPr>
        <p:txBody>
          <a:bodyPr>
            <a:norm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утворилася</a:t>
            </a:r>
            <a:r>
              <a:rPr lang="ru-RU" dirty="0"/>
              <a:t> </a:t>
            </a:r>
            <a:r>
              <a:rPr lang="ru-RU" dirty="0" err="1"/>
              <a:t>радіоактивна</a:t>
            </a:r>
            <a:r>
              <a:rPr lang="ru-RU" dirty="0"/>
              <a:t> </a:t>
            </a:r>
            <a:r>
              <a:rPr lang="ru-RU" dirty="0" err="1"/>
              <a:t>хмара</a:t>
            </a:r>
            <a:r>
              <a:rPr lang="ru-RU" dirty="0"/>
              <a:t>, яка </a:t>
            </a:r>
            <a:r>
              <a:rPr lang="ru-RU" dirty="0" err="1"/>
              <a:t>накрила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сучасну</a:t>
            </a:r>
            <a:r>
              <a:rPr lang="ru-RU" dirty="0"/>
              <a:t> </a:t>
            </a:r>
            <a:r>
              <a:rPr lang="ru-RU" dirty="0" err="1"/>
              <a:t>Україну</a:t>
            </a:r>
            <a:r>
              <a:rPr lang="ru-RU" dirty="0"/>
              <a:t>, </a:t>
            </a:r>
            <a:r>
              <a:rPr lang="ru-RU" dirty="0" err="1"/>
              <a:t>Білорусь</a:t>
            </a:r>
            <a:r>
              <a:rPr lang="ru-RU" dirty="0"/>
              <a:t> та </a:t>
            </a:r>
            <a:r>
              <a:rPr lang="ru-RU" dirty="0" err="1"/>
              <a:t>Росію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знаходилися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ЧАЕС, але й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/>
              <a:t>Є</a:t>
            </a:r>
            <a:r>
              <a:rPr lang="ru-RU" dirty="0" err="1" smtClean="0"/>
              <a:t>вропи</a:t>
            </a:r>
            <a:endParaRPr lang="ru-RU" dirty="0"/>
          </a:p>
          <a:p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радіацію</a:t>
            </a:r>
            <a:r>
              <a:rPr lang="ru-RU" dirty="0"/>
              <a:t> </a:t>
            </a:r>
            <a:r>
              <a:rPr lang="ru-RU" dirty="0" err="1"/>
              <a:t>прийшла</a:t>
            </a:r>
            <a:r>
              <a:rPr lang="ru-RU" dirty="0"/>
              <a:t> не з СРСР, як мало б бути, а з </a:t>
            </a:r>
            <a:r>
              <a:rPr lang="ru-RU" dirty="0" err="1"/>
              <a:t>Форсмаркської</a:t>
            </a:r>
            <a:r>
              <a:rPr lang="ru-RU" dirty="0"/>
              <a:t> </a:t>
            </a:r>
            <a:r>
              <a:rPr lang="ru-RU" dirty="0" smtClean="0"/>
              <a:t>АЕС (</a:t>
            </a:r>
            <a:r>
              <a:rPr lang="ru-RU" dirty="0"/>
              <a:t>1100 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) в </a:t>
            </a:r>
            <a:r>
              <a:rPr lang="ru-RU" dirty="0" err="1"/>
              <a:t>Швеції</a:t>
            </a:r>
            <a:r>
              <a:rPr lang="ru-RU" dirty="0"/>
              <a:t>, коли на </a:t>
            </a:r>
            <a:r>
              <a:rPr lang="ru-RU" dirty="0" err="1"/>
              <a:t>одязі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27 </a:t>
            </a:r>
            <a:r>
              <a:rPr lang="ru-RU" dirty="0" err="1"/>
              <a:t>квітня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знайдено</a:t>
            </a:r>
            <a:r>
              <a:rPr lang="ru-RU" dirty="0"/>
              <a:t> </a:t>
            </a:r>
            <a:r>
              <a:rPr lang="ru-RU" dirty="0" err="1"/>
              <a:t>радіоактивні</a:t>
            </a:r>
            <a:r>
              <a:rPr lang="ru-RU" dirty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.</a:t>
            </a:r>
            <a:r>
              <a:rPr lang="ru-RU" baseline="30000" dirty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пошуків</a:t>
            </a:r>
            <a:r>
              <a:rPr lang="ru-RU" dirty="0"/>
              <a:t> </a:t>
            </a:r>
            <a:r>
              <a:rPr lang="ru-RU" dirty="0" err="1"/>
              <a:t>витоку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на </a:t>
            </a:r>
            <a:r>
              <a:rPr lang="ru-RU" dirty="0" err="1"/>
              <a:t>самій</a:t>
            </a:r>
            <a:r>
              <a:rPr lang="ru-RU" dirty="0"/>
              <a:t> АЕС, стало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СРСР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серйозна</a:t>
            </a:r>
            <a:r>
              <a:rPr lang="ru-RU" dirty="0"/>
              <a:t> </a:t>
            </a:r>
            <a:r>
              <a:rPr lang="ru-RU" dirty="0" err="1"/>
              <a:t>ядерна</a:t>
            </a:r>
            <a:r>
              <a:rPr lang="ru-RU" dirty="0"/>
              <a:t> проблема.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зафіксовано</a:t>
            </a:r>
            <a:r>
              <a:rPr lang="ru-RU" dirty="0"/>
              <a:t> у </a:t>
            </a:r>
            <a:r>
              <a:rPr lang="ru-RU" dirty="0" err="1"/>
              <a:t>Фінляндії</a:t>
            </a:r>
            <a:r>
              <a:rPr lang="ru-RU" dirty="0"/>
              <a:t>, але </a:t>
            </a:r>
            <a:r>
              <a:rPr lang="ru-RU" dirty="0" err="1"/>
              <a:t>страйк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цивільної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затримав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і </a:t>
            </a:r>
            <a:r>
              <a:rPr lang="ru-RU" dirty="0" err="1"/>
              <a:t>публікацію</a:t>
            </a:r>
            <a:r>
              <a:rPr lang="ru-RU" dirty="0" smtClean="0"/>
              <a:t>.</a:t>
            </a:r>
            <a:endParaRPr lang="ru-RU" baseline="30000" dirty="0" smtClean="0"/>
          </a:p>
          <a:p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на ЧАЕС залежало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погодних</a:t>
            </a:r>
            <a:r>
              <a:rPr lang="ru-RU" dirty="0"/>
              <a:t> умов.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і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Білорусь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60%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на СРСР.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даними</a:t>
            </a:r>
            <a:r>
              <a:rPr lang="ru-RU" dirty="0"/>
              <a:t> (англ. </a:t>
            </a:r>
            <a:r>
              <a:rPr lang="en-US" i="1" dirty="0"/>
              <a:t>The Other Report on Chernobyl (TORCH report)</a:t>
            </a:r>
            <a:r>
              <a:rPr lang="en-US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оприлюдненні</a:t>
            </a:r>
            <a:r>
              <a:rPr lang="ru-RU" dirty="0"/>
              <a:t> в 2006 </a:t>
            </a:r>
            <a:r>
              <a:rPr lang="ru-RU" dirty="0" err="1"/>
              <a:t>році</a:t>
            </a:r>
            <a:r>
              <a:rPr lang="ru-RU" dirty="0"/>
              <a:t> половина </a:t>
            </a:r>
            <a:r>
              <a:rPr lang="ru-RU" dirty="0" err="1"/>
              <a:t>летких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</a:t>
            </a:r>
            <a:r>
              <a:rPr lang="ru-RU" dirty="0" err="1"/>
              <a:t>приземлилася</a:t>
            </a:r>
            <a:r>
              <a:rPr lang="ru-RU" dirty="0"/>
              <a:t> за межами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Білорусі</a:t>
            </a:r>
            <a:r>
              <a:rPr lang="ru-RU" dirty="0"/>
              <a:t> і </a:t>
            </a:r>
            <a:r>
              <a:rPr lang="ru-RU" dirty="0" err="1" smtClean="0"/>
              <a:t>Росії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146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 smtClean="0"/>
              <a:t>довкілля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640960" cy="4896544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з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виведено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 млн га земель, </a:t>
            </a:r>
            <a:r>
              <a:rPr lang="ru-RU" dirty="0" err="1"/>
              <a:t>довкола</a:t>
            </a:r>
            <a:r>
              <a:rPr lang="ru-RU" dirty="0"/>
              <a:t> АЕС створена 30-кілометрова зона </a:t>
            </a:r>
            <a:r>
              <a:rPr lang="ru-RU" dirty="0" err="1"/>
              <a:t>відчуження</a:t>
            </a:r>
            <a:r>
              <a:rPr lang="ru-RU" dirty="0"/>
              <a:t>, </a:t>
            </a:r>
            <a:r>
              <a:rPr lang="ru-RU" dirty="0" err="1" smtClean="0"/>
              <a:t>закопані</a:t>
            </a:r>
            <a:r>
              <a:rPr lang="ru-RU" dirty="0" smtClean="0"/>
              <a:t> </a:t>
            </a:r>
            <a:r>
              <a:rPr lang="ru-RU" dirty="0" err="1"/>
              <a:t>важкою</a:t>
            </a:r>
            <a:r>
              <a:rPr lang="ru-RU" dirty="0"/>
              <a:t> </a:t>
            </a:r>
            <a:r>
              <a:rPr lang="ru-RU" dirty="0" err="1" smtClean="0"/>
              <a:t>технікою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 smtClean="0"/>
              <a:t>пунктів</a:t>
            </a:r>
            <a:endParaRPr lang="ru-RU" dirty="0" smtClean="0"/>
          </a:p>
          <a:p>
            <a:r>
              <a:rPr lang="ru-RU" dirty="0"/>
              <a:t>Перед </a:t>
            </a:r>
            <a:r>
              <a:rPr lang="ru-RU" dirty="0" err="1"/>
              <a:t>аварією</a:t>
            </a:r>
            <a:r>
              <a:rPr lang="ru-RU" dirty="0"/>
              <a:t> в </a:t>
            </a:r>
            <a:r>
              <a:rPr lang="ru-RU" dirty="0" err="1"/>
              <a:t>реакторі</a:t>
            </a:r>
            <a:r>
              <a:rPr lang="ru-RU" dirty="0"/>
              <a:t> четвертого блоку </a:t>
            </a:r>
            <a:r>
              <a:rPr lang="ru-RU" dirty="0" err="1"/>
              <a:t>знаходилося</a:t>
            </a:r>
            <a:r>
              <a:rPr lang="ru-RU" dirty="0"/>
              <a:t> 180–190 тонн ядерного </a:t>
            </a:r>
            <a:r>
              <a:rPr lang="ru-RU" dirty="0" err="1"/>
              <a:t>палива</a:t>
            </a:r>
            <a:r>
              <a:rPr lang="ru-RU" dirty="0"/>
              <a:t> (</a:t>
            </a:r>
            <a:r>
              <a:rPr lang="ru-RU" dirty="0" err="1"/>
              <a:t>діоксиду</a:t>
            </a:r>
            <a:r>
              <a:rPr lang="ru-RU" dirty="0"/>
              <a:t> урану). За </a:t>
            </a:r>
            <a:r>
              <a:rPr lang="ru-RU" dirty="0" err="1" smtClean="0"/>
              <a:t>оцінками</a:t>
            </a:r>
            <a:r>
              <a:rPr lang="ru-RU" dirty="0" smtClean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викинуто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5 до 30%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сумнів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посилаючись</a:t>
            </a:r>
            <a:r>
              <a:rPr lang="ru-RU" dirty="0"/>
              <a:t> на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і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очевидців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реактор практично </a:t>
            </a:r>
            <a:r>
              <a:rPr lang="ru-RU" dirty="0" err="1"/>
              <a:t>порожній</a:t>
            </a:r>
            <a:r>
              <a:rPr lang="ru-RU" dirty="0"/>
              <a:t>. </a:t>
            </a:r>
            <a:r>
              <a:rPr lang="ru-RU" dirty="0" err="1"/>
              <a:t>Слід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враховувати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об'єм</a:t>
            </a:r>
            <a:r>
              <a:rPr lang="ru-RU" dirty="0"/>
              <a:t> 180 тонн </a:t>
            </a:r>
            <a:r>
              <a:rPr lang="ru-RU" dirty="0" err="1"/>
              <a:t>діоксиду</a:t>
            </a:r>
            <a:r>
              <a:rPr lang="ru-RU" dirty="0"/>
              <a:t> урану становить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незначну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 реактора. Реактор в основному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заповнений</a:t>
            </a:r>
            <a:r>
              <a:rPr lang="ru-RU" dirty="0"/>
              <a:t> </a:t>
            </a:r>
            <a:r>
              <a:rPr lang="ru-RU" dirty="0" err="1"/>
              <a:t>графітом</a:t>
            </a:r>
            <a:r>
              <a:rPr lang="ru-RU" dirty="0"/>
              <a:t>;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згорів</a:t>
            </a:r>
            <a:r>
              <a:rPr lang="ru-RU" dirty="0"/>
              <a:t>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реактора </a:t>
            </a:r>
            <a:r>
              <a:rPr lang="ru-RU" dirty="0" err="1"/>
              <a:t>розплавилася</a:t>
            </a:r>
            <a:r>
              <a:rPr lang="ru-RU" dirty="0"/>
              <a:t> і </a:t>
            </a:r>
            <a:r>
              <a:rPr lang="ru-RU" dirty="0" err="1"/>
              <a:t>перемістилася</a:t>
            </a:r>
            <a:r>
              <a:rPr lang="ru-RU" dirty="0"/>
              <a:t> через </a:t>
            </a:r>
            <a:r>
              <a:rPr lang="ru-RU" dirty="0" err="1"/>
              <a:t>розломи</a:t>
            </a:r>
            <a:r>
              <a:rPr lang="ru-RU" dirty="0"/>
              <a:t> внизу корпусу реактора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013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96944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в </a:t>
            </a:r>
            <a:r>
              <a:rPr lang="ru-RU" dirty="0" err="1"/>
              <a:t>активній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у момент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містилися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ділення</a:t>
            </a:r>
            <a:r>
              <a:rPr lang="ru-RU" dirty="0"/>
              <a:t> і </a:t>
            </a:r>
            <a:r>
              <a:rPr lang="ru-RU" dirty="0" err="1"/>
              <a:t>трансуранові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 —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радіоактивні</a:t>
            </a:r>
            <a:r>
              <a:rPr lang="ru-RU" dirty="0"/>
              <a:t> </a:t>
            </a:r>
            <a:r>
              <a:rPr lang="ru-RU" dirty="0" err="1"/>
              <a:t>ізотопи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накопичилися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реактора. </a:t>
            </a:r>
            <a:r>
              <a:rPr lang="ru-RU" dirty="0" err="1"/>
              <a:t>Саме</a:t>
            </a:r>
            <a:r>
              <a:rPr lang="ru-RU" dirty="0"/>
              <a:t> вони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радіаційну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. Велика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залишилася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реактора, але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леткі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викинуті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:</a:t>
            </a:r>
          </a:p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інертні</a:t>
            </a:r>
            <a:r>
              <a:rPr lang="ru-RU" dirty="0"/>
              <a:t> гази,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містилися</a:t>
            </a:r>
            <a:r>
              <a:rPr lang="ru-RU" dirty="0"/>
              <a:t> в </a:t>
            </a:r>
            <a:r>
              <a:rPr lang="ru-RU" dirty="0" err="1"/>
              <a:t>реакторі</a:t>
            </a:r>
            <a:r>
              <a:rPr lang="ru-RU" dirty="0"/>
              <a:t>;</a:t>
            </a:r>
          </a:p>
          <a:p>
            <a:r>
              <a:rPr lang="ru-RU" dirty="0" err="1"/>
              <a:t>приблизно</a:t>
            </a:r>
            <a:r>
              <a:rPr lang="ru-RU" dirty="0"/>
              <a:t> 55% йоду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пари і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;</a:t>
            </a:r>
          </a:p>
          <a:p>
            <a:r>
              <a:rPr lang="ru-RU" dirty="0" err="1"/>
              <a:t>цезій</a:t>
            </a:r>
            <a:r>
              <a:rPr lang="ru-RU" dirty="0"/>
              <a:t> і </a:t>
            </a:r>
            <a:r>
              <a:rPr lang="ru-RU" dirty="0" err="1"/>
              <a:t>телур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аерозолів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pPr marL="0" indent="0">
              <a:buNone/>
            </a:pPr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викинутих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склала</a:t>
            </a:r>
            <a:r>
              <a:rPr lang="ru-RU" dirty="0"/>
              <a:t>,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, до 14*10</a:t>
            </a:r>
            <a:r>
              <a:rPr lang="ru-RU" baseline="30000" dirty="0"/>
              <a:t>18</a:t>
            </a:r>
            <a:r>
              <a:rPr lang="ru-RU" dirty="0"/>
              <a:t>Бк (14 </a:t>
            </a:r>
            <a:r>
              <a:rPr lang="ru-RU" dirty="0" err="1"/>
              <a:t>ЕБк</a:t>
            </a:r>
            <a:r>
              <a:rPr lang="ru-RU" dirty="0"/>
              <a:t>), у тому </a:t>
            </a:r>
            <a:r>
              <a:rPr lang="ru-RU" dirty="0" err="1" smtClean="0"/>
              <a:t>числі</a:t>
            </a:r>
            <a:r>
              <a:rPr lang="ru-RU" baseline="30000" dirty="0" smtClean="0"/>
              <a:t>]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1,8 </a:t>
            </a:r>
            <a:r>
              <a:rPr lang="ru-RU" dirty="0" err="1"/>
              <a:t>ЕБк</a:t>
            </a:r>
            <a:r>
              <a:rPr lang="ru-RU" dirty="0"/>
              <a:t> йоду-131</a:t>
            </a:r>
          </a:p>
          <a:p>
            <a:r>
              <a:rPr lang="ru-RU" dirty="0"/>
              <a:t>0,085 </a:t>
            </a:r>
            <a:r>
              <a:rPr lang="ru-RU" dirty="0" err="1"/>
              <a:t>ЕБк</a:t>
            </a:r>
            <a:r>
              <a:rPr lang="ru-RU" dirty="0"/>
              <a:t> цезію-137</a:t>
            </a:r>
          </a:p>
          <a:p>
            <a:r>
              <a:rPr lang="ru-RU" dirty="0"/>
              <a:t>0,01 </a:t>
            </a:r>
            <a:r>
              <a:rPr lang="ru-RU" dirty="0" err="1"/>
              <a:t>ЕБк</a:t>
            </a:r>
            <a:r>
              <a:rPr lang="ru-RU" dirty="0"/>
              <a:t> стронцію-90</a:t>
            </a:r>
          </a:p>
          <a:p>
            <a:r>
              <a:rPr lang="ru-RU" dirty="0"/>
              <a:t>0,003 </a:t>
            </a:r>
            <a:r>
              <a:rPr lang="ru-RU" dirty="0" err="1"/>
              <a:t>ЕБк</a:t>
            </a:r>
            <a:r>
              <a:rPr lang="ru-RU" dirty="0"/>
              <a:t> </a:t>
            </a:r>
            <a:r>
              <a:rPr lang="ru-RU" dirty="0" err="1"/>
              <a:t>ізотопів</a:t>
            </a:r>
            <a:r>
              <a:rPr lang="ru-RU" dirty="0"/>
              <a:t> </a:t>
            </a:r>
            <a:r>
              <a:rPr lang="ru-RU" dirty="0" err="1"/>
              <a:t>плутонію</a:t>
            </a:r>
            <a:r>
              <a:rPr lang="ru-RU" dirty="0"/>
              <a:t>;</a:t>
            </a:r>
          </a:p>
          <a:p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інертних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сумарної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b="1" dirty="0" err="1"/>
              <a:t>Забруднення</a:t>
            </a:r>
            <a:r>
              <a:rPr lang="ru-RU" b="1" dirty="0"/>
              <a:t> </a:t>
            </a:r>
            <a:r>
              <a:rPr lang="ru-RU" b="1" dirty="0" err="1" smtClean="0"/>
              <a:t>довкілля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76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ru-RU" sz="3600" b="1" dirty="0" err="1"/>
              <a:t>Загальні</a:t>
            </a:r>
            <a:r>
              <a:rPr lang="ru-RU" sz="3600" b="1" dirty="0"/>
              <a:t> </a:t>
            </a:r>
            <a:r>
              <a:rPr lang="ru-RU" sz="3600" b="1" dirty="0" err="1" smtClean="0"/>
              <a:t>дані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856984" cy="5184576"/>
          </a:xfrm>
        </p:spPr>
        <p:txBody>
          <a:bodyPr>
            <a:normAutofit/>
          </a:bodyPr>
          <a:lstStyle/>
          <a:p>
            <a:r>
              <a:rPr lang="ru-RU" sz="1800" dirty="0"/>
              <a:t>Катастрофа </a:t>
            </a:r>
            <a:r>
              <a:rPr lang="ru-RU" sz="1800" dirty="0" err="1"/>
              <a:t>вважається</a:t>
            </a:r>
            <a:r>
              <a:rPr lang="ru-RU" sz="1800" dirty="0"/>
              <a:t> </a:t>
            </a:r>
            <a:r>
              <a:rPr lang="ru-RU" sz="1800" dirty="0" err="1"/>
              <a:t>найбільшою</a:t>
            </a:r>
            <a:r>
              <a:rPr lang="ru-RU" sz="1800" dirty="0"/>
              <a:t> за всю </a:t>
            </a:r>
            <a:r>
              <a:rPr lang="ru-RU" sz="1800" dirty="0" err="1"/>
              <a:t>історію</a:t>
            </a:r>
            <a:r>
              <a:rPr lang="ru-RU" sz="1800" dirty="0"/>
              <a:t> </a:t>
            </a:r>
            <a:r>
              <a:rPr lang="ru-RU" sz="1800" dirty="0" err="1"/>
              <a:t>ядерної</a:t>
            </a:r>
            <a:r>
              <a:rPr lang="ru-RU" sz="1800" dirty="0"/>
              <a:t> </a:t>
            </a:r>
            <a:r>
              <a:rPr lang="ru-RU" sz="1800" dirty="0" err="1" smtClean="0"/>
              <a:t>енергетики</a:t>
            </a:r>
            <a:r>
              <a:rPr lang="ru-RU" sz="1800" baseline="30000" dirty="0" smtClean="0"/>
              <a:t>]</a:t>
            </a:r>
            <a:r>
              <a:rPr lang="ru-RU" sz="1800" dirty="0" smtClean="0"/>
              <a:t> </a:t>
            </a:r>
            <a:r>
              <a:rPr lang="ru-RU" sz="1800" dirty="0"/>
              <a:t>до </a:t>
            </a:r>
            <a:r>
              <a:rPr lang="ru-RU" sz="1800" dirty="0" err="1"/>
              <a:t>вибуху</a:t>
            </a:r>
            <a:r>
              <a:rPr lang="ru-RU" sz="1800" dirty="0"/>
              <a:t> на АЕС «Фукусіма-1», як за </a:t>
            </a:r>
            <a:r>
              <a:rPr lang="ru-RU" sz="1800" dirty="0" err="1"/>
              <a:t>кількістю</a:t>
            </a:r>
            <a:r>
              <a:rPr lang="ru-RU" sz="1800" dirty="0"/>
              <a:t> </a:t>
            </a:r>
            <a:r>
              <a:rPr lang="ru-RU" sz="1800" dirty="0" err="1"/>
              <a:t>загиблих</a:t>
            </a:r>
            <a:r>
              <a:rPr lang="ru-RU" sz="1800" dirty="0"/>
              <a:t> і </a:t>
            </a:r>
            <a:r>
              <a:rPr lang="ru-RU" sz="1800" dirty="0" err="1"/>
              <a:t>потерпілих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наслідків</a:t>
            </a:r>
            <a:r>
              <a:rPr lang="ru-RU" sz="1800" dirty="0"/>
              <a:t> людей, так і за </a:t>
            </a:r>
            <a:r>
              <a:rPr lang="ru-RU" sz="1800" dirty="0" err="1"/>
              <a:t>економічним</a:t>
            </a:r>
            <a:r>
              <a:rPr lang="ru-RU" sz="1800" dirty="0"/>
              <a:t> </a:t>
            </a:r>
            <a:r>
              <a:rPr lang="ru-RU" sz="1800" dirty="0" err="1"/>
              <a:t>збитком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Радіоактивна</a:t>
            </a:r>
            <a:r>
              <a:rPr lang="ru-RU" sz="1800" dirty="0"/>
              <a:t> </a:t>
            </a:r>
            <a:r>
              <a:rPr lang="ru-RU" sz="1800" dirty="0" err="1"/>
              <a:t>хмара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аварії</a:t>
            </a:r>
            <a:r>
              <a:rPr lang="ru-RU" sz="1800" dirty="0"/>
              <a:t> </a:t>
            </a:r>
            <a:r>
              <a:rPr lang="ru-RU" sz="1800" dirty="0" err="1"/>
              <a:t>пройшла</a:t>
            </a:r>
            <a:r>
              <a:rPr lang="ru-RU" sz="1800" dirty="0"/>
              <a:t> над </a:t>
            </a:r>
            <a:r>
              <a:rPr lang="ru-RU" sz="1800" dirty="0" err="1"/>
              <a:t>європейською</a:t>
            </a:r>
            <a:r>
              <a:rPr lang="ru-RU" sz="1800" dirty="0"/>
              <a:t> </a:t>
            </a:r>
            <a:r>
              <a:rPr lang="ru-RU" sz="1800" dirty="0" err="1"/>
              <a:t>частиною</a:t>
            </a:r>
            <a:r>
              <a:rPr lang="ru-RU" sz="1800" dirty="0"/>
              <a:t> СРСР, </a:t>
            </a:r>
            <a:r>
              <a:rPr lang="ru-RU" sz="1800" dirty="0" err="1"/>
              <a:t>більшою</a:t>
            </a:r>
            <a:r>
              <a:rPr lang="ru-RU" sz="1800" dirty="0"/>
              <a:t> </a:t>
            </a:r>
            <a:r>
              <a:rPr lang="ru-RU" sz="1800" dirty="0" err="1"/>
              <a:t>частиною</a:t>
            </a:r>
            <a:r>
              <a:rPr lang="ru-RU" sz="1800" dirty="0"/>
              <a:t> </a:t>
            </a:r>
            <a:r>
              <a:rPr lang="ru-RU" sz="1800" dirty="0" err="1"/>
              <a:t>Європи</a:t>
            </a:r>
            <a:r>
              <a:rPr lang="ru-RU" sz="1800" dirty="0"/>
              <a:t>, </a:t>
            </a:r>
            <a:r>
              <a:rPr lang="ru-RU" sz="1800" dirty="0" err="1"/>
              <a:t>східною</a:t>
            </a:r>
            <a:r>
              <a:rPr lang="ru-RU" sz="1800" dirty="0"/>
              <a:t> </a:t>
            </a:r>
            <a:r>
              <a:rPr lang="ru-RU" sz="1800" dirty="0" err="1"/>
              <a:t>частиною</a:t>
            </a:r>
            <a:r>
              <a:rPr lang="ru-RU" sz="1800" dirty="0"/>
              <a:t> США. </a:t>
            </a:r>
            <a:r>
              <a:rPr lang="ru-RU" sz="1800" dirty="0" err="1"/>
              <a:t>Приблизно</a:t>
            </a:r>
            <a:r>
              <a:rPr lang="ru-RU" sz="1800" dirty="0"/>
              <a:t> 60% </a:t>
            </a:r>
            <a:r>
              <a:rPr lang="ru-RU" sz="1800" dirty="0" err="1"/>
              <a:t>радіоактивних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 </a:t>
            </a:r>
            <a:r>
              <a:rPr lang="ru-RU" sz="1800" dirty="0" err="1"/>
              <a:t>осіло</a:t>
            </a:r>
            <a:r>
              <a:rPr lang="ru-RU" sz="1800" dirty="0"/>
              <a:t> на </a:t>
            </a:r>
            <a:r>
              <a:rPr lang="ru-RU" sz="1800" dirty="0" err="1"/>
              <a:t>території</a:t>
            </a:r>
            <a:r>
              <a:rPr lang="ru-RU" sz="1800" dirty="0"/>
              <a:t> </a:t>
            </a:r>
            <a:r>
              <a:rPr lang="ru-RU" sz="1800" dirty="0" err="1"/>
              <a:t>Білорусі</a:t>
            </a:r>
            <a:r>
              <a:rPr lang="ru-RU" sz="1800" dirty="0"/>
              <a:t>. </a:t>
            </a:r>
            <a:r>
              <a:rPr lang="ru-RU" sz="1800" dirty="0" err="1"/>
              <a:t>Близько</a:t>
            </a:r>
            <a:r>
              <a:rPr lang="ru-RU" sz="1800" dirty="0"/>
              <a:t> 200 000 </a:t>
            </a:r>
            <a:r>
              <a:rPr lang="ru-RU" sz="1800" dirty="0" err="1"/>
              <a:t>чоловік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 smtClean="0"/>
              <a:t>евакуйовані</a:t>
            </a:r>
            <a:r>
              <a:rPr lang="ru-RU" sz="1800" dirty="0" smtClean="0"/>
              <a:t> </a:t>
            </a:r>
            <a:r>
              <a:rPr lang="ru-RU" sz="1800" dirty="0" err="1"/>
              <a:t>із</a:t>
            </a:r>
            <a:r>
              <a:rPr lang="ru-RU" sz="1800" dirty="0"/>
              <a:t> зон </a:t>
            </a:r>
            <a:r>
              <a:rPr lang="ru-RU" sz="1800" dirty="0" err="1"/>
              <a:t>забруднення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Чорнобильська</a:t>
            </a:r>
            <a:r>
              <a:rPr lang="ru-RU" sz="1800" dirty="0"/>
              <a:t> </a:t>
            </a:r>
            <a:r>
              <a:rPr lang="ru-RU" sz="1800" dirty="0" err="1"/>
              <a:t>аварія</a:t>
            </a:r>
            <a:r>
              <a:rPr lang="ru-RU" sz="1800" dirty="0"/>
              <a:t> стала </a:t>
            </a:r>
            <a:r>
              <a:rPr lang="ru-RU" sz="1800" dirty="0" err="1"/>
              <a:t>подією</a:t>
            </a:r>
            <a:r>
              <a:rPr lang="ru-RU" sz="1800" dirty="0"/>
              <a:t> великого </a:t>
            </a:r>
            <a:r>
              <a:rPr lang="ru-RU" sz="1800" dirty="0" err="1"/>
              <a:t>суспільно-політичного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для СРСР і </a:t>
            </a:r>
            <a:r>
              <a:rPr lang="ru-RU" sz="1800" dirty="0" err="1"/>
              <a:t>світу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наклало</a:t>
            </a:r>
            <a:r>
              <a:rPr lang="ru-RU" sz="1800" dirty="0"/>
              <a:t> </a:t>
            </a:r>
            <a:r>
              <a:rPr lang="ru-RU" sz="1800" dirty="0" err="1"/>
              <a:t>деякий</a:t>
            </a:r>
            <a:r>
              <a:rPr lang="ru-RU" sz="1800" dirty="0"/>
              <a:t> </a:t>
            </a:r>
            <a:r>
              <a:rPr lang="ru-RU" sz="1800" dirty="0" err="1"/>
              <a:t>відбиток</a:t>
            </a:r>
            <a:r>
              <a:rPr lang="ru-RU" sz="1800" dirty="0"/>
              <a:t> на </a:t>
            </a:r>
            <a:r>
              <a:rPr lang="ru-RU" sz="1800" dirty="0" err="1"/>
              <a:t>хід</a:t>
            </a:r>
            <a:r>
              <a:rPr lang="ru-RU" sz="1800" dirty="0"/>
              <a:t> </a:t>
            </a:r>
            <a:r>
              <a:rPr lang="ru-RU" sz="1800" dirty="0" err="1"/>
              <a:t>розслідування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причин. </a:t>
            </a:r>
            <a:r>
              <a:rPr lang="ru-RU" sz="1800" dirty="0" err="1"/>
              <a:t>Підхід</a:t>
            </a:r>
            <a:r>
              <a:rPr lang="ru-RU" sz="1800" dirty="0"/>
              <a:t> до </a:t>
            </a:r>
            <a:r>
              <a:rPr lang="ru-RU" sz="1800" dirty="0" err="1"/>
              <a:t>інтерпретації</a:t>
            </a:r>
            <a:r>
              <a:rPr lang="ru-RU" sz="1800" dirty="0"/>
              <a:t> </a:t>
            </a:r>
            <a:r>
              <a:rPr lang="ru-RU" sz="1800" dirty="0" err="1"/>
              <a:t>фактів</a:t>
            </a:r>
            <a:r>
              <a:rPr lang="ru-RU" sz="1800" dirty="0"/>
              <a:t> і </a:t>
            </a:r>
            <a:r>
              <a:rPr lang="ru-RU" sz="1800" dirty="0" err="1"/>
              <a:t>обставин</a:t>
            </a:r>
            <a:r>
              <a:rPr lang="ru-RU" sz="1800" dirty="0"/>
              <a:t> </a:t>
            </a:r>
            <a:r>
              <a:rPr lang="ru-RU" sz="1800" dirty="0" err="1"/>
              <a:t>аварії</a:t>
            </a:r>
            <a:r>
              <a:rPr lang="ru-RU" sz="1800" dirty="0"/>
              <a:t> </a:t>
            </a:r>
            <a:r>
              <a:rPr lang="ru-RU" sz="1800" dirty="0" err="1"/>
              <a:t>мінявся</a:t>
            </a:r>
            <a:r>
              <a:rPr lang="ru-RU" sz="1800" dirty="0"/>
              <a:t> з часом і </a:t>
            </a:r>
            <a:r>
              <a:rPr lang="ru-RU" sz="1800" dirty="0" err="1"/>
              <a:t>повністю</a:t>
            </a:r>
            <a:r>
              <a:rPr lang="ru-RU" sz="1800" dirty="0"/>
              <a:t> </a:t>
            </a:r>
            <a:r>
              <a:rPr lang="ru-RU" sz="1800" dirty="0" err="1"/>
              <a:t>єдиної</a:t>
            </a:r>
            <a:r>
              <a:rPr lang="ru-RU" sz="1800" dirty="0"/>
              <a:t> думки не </a:t>
            </a:r>
            <a:r>
              <a:rPr lang="ru-RU" sz="1800" dirty="0" err="1"/>
              <a:t>існує</a:t>
            </a:r>
            <a:r>
              <a:rPr lang="ru-RU" sz="1800" dirty="0"/>
              <a:t> </a:t>
            </a:r>
            <a:r>
              <a:rPr lang="ru-RU" sz="1800" dirty="0" err="1"/>
              <a:t>досі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Спершу</a:t>
            </a:r>
            <a:r>
              <a:rPr lang="ru-RU" sz="1800" dirty="0"/>
              <a:t> </a:t>
            </a:r>
            <a:r>
              <a:rPr lang="ru-RU" sz="1800" dirty="0" err="1"/>
              <a:t>керівництво</a:t>
            </a:r>
            <a:r>
              <a:rPr lang="ru-RU" sz="1800" dirty="0"/>
              <a:t> УРСР та СРСР </a:t>
            </a:r>
            <a:r>
              <a:rPr lang="ru-RU" sz="1800" dirty="0" err="1"/>
              <a:t>намагалося</a:t>
            </a:r>
            <a:r>
              <a:rPr lang="ru-RU" sz="1800" dirty="0"/>
              <a:t> </a:t>
            </a:r>
            <a:r>
              <a:rPr lang="ru-RU" sz="1800" dirty="0" err="1"/>
              <a:t>приховати</a:t>
            </a:r>
            <a:r>
              <a:rPr lang="ru-RU" sz="1800" dirty="0"/>
              <a:t> </a:t>
            </a:r>
            <a:r>
              <a:rPr lang="ru-RU" sz="1800" dirty="0" err="1"/>
              <a:t>масштаби</a:t>
            </a:r>
            <a:r>
              <a:rPr lang="ru-RU" sz="1800" dirty="0"/>
              <a:t> </a:t>
            </a:r>
            <a:r>
              <a:rPr lang="ru-RU" sz="1800" dirty="0" err="1"/>
              <a:t>трагедії</a:t>
            </a:r>
            <a:r>
              <a:rPr lang="ru-RU" sz="1800" dirty="0"/>
              <a:t>, але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повідомлень</a:t>
            </a:r>
            <a:r>
              <a:rPr lang="ru-RU" sz="1800" dirty="0"/>
              <a:t> з </a:t>
            </a:r>
            <a:r>
              <a:rPr lang="ru-RU" sz="1800" dirty="0" err="1"/>
              <a:t>Швеції</a:t>
            </a:r>
            <a:r>
              <a:rPr lang="ru-RU" sz="1800" dirty="0"/>
              <a:t>, де на АЕС </a:t>
            </a:r>
            <a:r>
              <a:rPr lang="ru-RU" sz="1800" dirty="0" err="1" smtClean="0"/>
              <a:t>Форсмарк</a:t>
            </a:r>
            <a:r>
              <a:rPr lang="ru-RU" sz="1800" dirty="0" smtClean="0"/>
              <a:t>.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знайдені</a:t>
            </a:r>
            <a:r>
              <a:rPr lang="ru-RU" sz="1800" dirty="0"/>
              <a:t> </a:t>
            </a:r>
            <a:r>
              <a:rPr lang="ru-RU" sz="1800" dirty="0" err="1"/>
              <a:t>радіоактивні</a:t>
            </a:r>
            <a:r>
              <a:rPr lang="ru-RU" sz="1800" dirty="0"/>
              <a:t> </a:t>
            </a:r>
            <a:r>
              <a:rPr lang="ru-RU" sz="1800" dirty="0" err="1"/>
              <a:t>частинки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принесені</a:t>
            </a:r>
            <a:r>
              <a:rPr lang="ru-RU" sz="1800" dirty="0"/>
              <a:t> з </a:t>
            </a:r>
            <a:r>
              <a:rPr lang="ru-RU" sz="1800" dirty="0" err="1"/>
              <a:t>східної</a:t>
            </a:r>
            <a:r>
              <a:rPr lang="ru-RU" sz="1800" dirty="0"/>
              <a:t> </a:t>
            </a:r>
            <a:r>
              <a:rPr lang="ru-RU" sz="1800" dirty="0" err="1"/>
              <a:t>частини</a:t>
            </a:r>
            <a:r>
              <a:rPr lang="ru-RU" sz="1800" dirty="0"/>
              <a:t> СРСР та </a:t>
            </a:r>
            <a:r>
              <a:rPr lang="ru-RU" sz="1800" dirty="0" err="1"/>
              <a:t>оцінки</a:t>
            </a:r>
            <a:r>
              <a:rPr lang="ru-RU" sz="1800" dirty="0"/>
              <a:t> </a:t>
            </a:r>
            <a:r>
              <a:rPr lang="ru-RU" sz="1800" dirty="0" err="1"/>
              <a:t>масштабів</a:t>
            </a:r>
            <a:r>
              <a:rPr lang="ru-RU" sz="1800" dirty="0"/>
              <a:t> </a:t>
            </a:r>
            <a:r>
              <a:rPr lang="ru-RU" sz="1800" dirty="0" err="1"/>
              <a:t>зараження</a:t>
            </a:r>
            <a:r>
              <a:rPr lang="ru-RU" sz="1800" dirty="0"/>
              <a:t>, </a:t>
            </a:r>
            <a:r>
              <a:rPr lang="ru-RU" sz="1800" dirty="0" err="1"/>
              <a:t>розпочалася</a:t>
            </a:r>
            <a:r>
              <a:rPr lang="ru-RU" sz="1800" dirty="0"/>
              <a:t> </a:t>
            </a:r>
            <a:r>
              <a:rPr lang="ru-RU" sz="1800" dirty="0" err="1"/>
              <a:t>евакуація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130 000 </a:t>
            </a:r>
            <a:r>
              <a:rPr lang="ru-RU" sz="1800" dirty="0" err="1"/>
              <a:t>мешканців</a:t>
            </a:r>
            <a:r>
              <a:rPr lang="ru-RU" sz="1800" dirty="0"/>
              <a:t> </a:t>
            </a:r>
            <a:r>
              <a:rPr lang="ru-RU" sz="1800" dirty="0" err="1"/>
              <a:t>Київської</a:t>
            </a:r>
            <a:r>
              <a:rPr lang="ru-RU" sz="1800" dirty="0"/>
              <a:t> </a:t>
            </a:r>
            <a:r>
              <a:rPr lang="ru-RU" sz="1800" dirty="0" err="1"/>
              <a:t>області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забруднених</a:t>
            </a:r>
            <a:r>
              <a:rPr lang="ru-RU" sz="1800" dirty="0"/>
              <a:t> </a:t>
            </a:r>
            <a:r>
              <a:rPr lang="ru-RU" sz="1800" dirty="0" err="1"/>
              <a:t>районів</a:t>
            </a:r>
            <a:r>
              <a:rPr lang="ru-RU" sz="1800" dirty="0"/>
              <a:t>. </a:t>
            </a:r>
            <a:r>
              <a:rPr lang="ru-RU" sz="1800" dirty="0" err="1"/>
              <a:t>Радіоактивного</a:t>
            </a:r>
            <a:r>
              <a:rPr lang="ru-RU" sz="1800" dirty="0"/>
              <a:t> </a:t>
            </a:r>
            <a:r>
              <a:rPr lang="ru-RU" sz="1800" dirty="0" err="1"/>
              <a:t>ураження</a:t>
            </a:r>
            <a:r>
              <a:rPr lang="ru-RU" sz="1800" dirty="0"/>
              <a:t> </a:t>
            </a:r>
            <a:r>
              <a:rPr lang="ru-RU" sz="1800" dirty="0" err="1"/>
              <a:t>зазнали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600 000 </a:t>
            </a:r>
            <a:r>
              <a:rPr lang="ru-RU" sz="1800" dirty="0" err="1"/>
              <a:t>осіб</a:t>
            </a:r>
            <a:r>
              <a:rPr lang="ru-RU" sz="1800" dirty="0"/>
              <a:t>, </a:t>
            </a:r>
            <a:r>
              <a:rPr lang="ru-RU" sz="1800" dirty="0" err="1"/>
              <a:t>насамперед</a:t>
            </a:r>
            <a:r>
              <a:rPr lang="ru-RU" sz="1800" dirty="0"/>
              <a:t> </a:t>
            </a:r>
            <a:r>
              <a:rPr lang="ru-RU" sz="1800" dirty="0" err="1"/>
              <a:t>ліквідатори</a:t>
            </a:r>
            <a:r>
              <a:rPr lang="ru-RU" sz="1800" dirty="0"/>
              <a:t> </a:t>
            </a:r>
            <a:r>
              <a:rPr lang="ru-RU" sz="1800" dirty="0" err="1"/>
              <a:t>катастрофи</a:t>
            </a:r>
            <a:r>
              <a:rPr lang="ru-RU" sz="1800" dirty="0"/>
              <a:t>. </a:t>
            </a:r>
            <a:r>
              <a:rPr lang="ru-RU" sz="1800" dirty="0" err="1"/>
              <a:t>Навколо</a:t>
            </a:r>
            <a:r>
              <a:rPr lang="ru-RU" sz="1800" dirty="0"/>
              <a:t> ЧАЕС створена 30-кілометрова </a:t>
            </a:r>
            <a:r>
              <a:rPr lang="ru-RU" sz="1800" dirty="0" smtClean="0"/>
              <a:t>зона </a:t>
            </a:r>
            <a:r>
              <a:rPr lang="ru-RU" sz="1800" dirty="0" err="1" smtClean="0"/>
              <a:t>відчуження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835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33842"/>
            <a:ext cx="4896544" cy="517634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66130"/>
          </a:xfrm>
        </p:spPr>
        <p:txBody>
          <a:bodyPr/>
          <a:lstStyle/>
          <a:p>
            <a:pPr algn="ctr"/>
            <a:r>
              <a:rPr lang="ru-RU" dirty="0"/>
              <a:t>Карта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ізотопом</a:t>
            </a:r>
            <a:r>
              <a:rPr lang="ru-RU" dirty="0"/>
              <a:t> цезію-137:</a:t>
            </a:r>
          </a:p>
        </p:txBody>
      </p:sp>
    </p:spTree>
    <p:extLst>
      <p:ext uri="{BB962C8B-B14F-4D97-AF65-F5344CB8AC3E}">
        <p14:creationId xmlns:p14="http://schemas.microsoft.com/office/powerpoint/2010/main" val="1963950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4800" cy="1143000"/>
          </a:xfrm>
        </p:spPr>
        <p:txBody>
          <a:bodyPr/>
          <a:lstStyle/>
          <a:p>
            <a:pPr algn="ctr"/>
            <a:r>
              <a:rPr lang="ru-RU" dirty="0" err="1"/>
              <a:t>Процентне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ізотопами</a:t>
            </a:r>
            <a:r>
              <a:rPr lang="ru-RU" dirty="0"/>
              <a:t> через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20821"/>
            <a:ext cx="6519887" cy="44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96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b="1" dirty="0" err="1"/>
              <a:t>Вплив</a:t>
            </a:r>
            <a:r>
              <a:rPr lang="ru-RU" b="1" dirty="0"/>
              <a:t> </a:t>
            </a:r>
            <a:r>
              <a:rPr lang="ru-RU" b="1" dirty="0" err="1"/>
              <a:t>аварії</a:t>
            </a:r>
            <a:r>
              <a:rPr lang="ru-RU" b="1" dirty="0"/>
              <a:t> на </a:t>
            </a:r>
            <a:r>
              <a:rPr lang="ru-RU" b="1" dirty="0" err="1"/>
              <a:t>здоров'я</a:t>
            </a:r>
            <a:r>
              <a:rPr lang="ru-RU" b="1" dirty="0"/>
              <a:t> </a:t>
            </a:r>
            <a:r>
              <a:rPr lang="ru-RU" b="1" dirty="0" smtClean="0"/>
              <a:t>людей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3438803"/>
            <a:ext cx="8784976" cy="30963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</a:t>
            </a:r>
            <a:r>
              <a:rPr lang="ru-RU" sz="1800" dirty="0" err="1"/>
              <a:t>результаті</a:t>
            </a:r>
            <a:r>
              <a:rPr lang="ru-RU" sz="1800" dirty="0"/>
              <a:t> </a:t>
            </a:r>
            <a:r>
              <a:rPr lang="ru-RU" sz="1800" dirty="0" err="1"/>
              <a:t>аварії</a:t>
            </a:r>
            <a:r>
              <a:rPr lang="ru-RU" sz="1800" dirty="0"/>
              <a:t> 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</a:t>
            </a:r>
            <a:r>
              <a:rPr lang="ru-RU" sz="1800" dirty="0" err="1"/>
              <a:t>ліквідаторів</a:t>
            </a:r>
            <a:r>
              <a:rPr lang="ru-RU" sz="1800" dirty="0"/>
              <a:t> померли десятки </a:t>
            </a:r>
            <a:r>
              <a:rPr lang="ru-RU" sz="1800" dirty="0" err="1"/>
              <a:t>тисяч</a:t>
            </a:r>
            <a:r>
              <a:rPr lang="ru-RU" sz="1800" dirty="0"/>
              <a:t> </a:t>
            </a:r>
            <a:r>
              <a:rPr lang="ru-RU" sz="1800" dirty="0" err="1"/>
              <a:t>чоловік</a:t>
            </a:r>
            <a:r>
              <a:rPr lang="ru-RU" sz="1800" dirty="0"/>
              <a:t>, в </a:t>
            </a:r>
            <a:r>
              <a:rPr lang="ru-RU" sz="1800" dirty="0" err="1"/>
              <a:t>Європі</a:t>
            </a:r>
            <a:r>
              <a:rPr lang="ru-RU" sz="1800" dirty="0"/>
              <a:t> </a:t>
            </a:r>
            <a:r>
              <a:rPr lang="ru-RU" sz="1800" dirty="0" err="1"/>
              <a:t>зафіксовано</a:t>
            </a:r>
            <a:r>
              <a:rPr lang="ru-RU" sz="1800" dirty="0"/>
              <a:t> </a:t>
            </a:r>
            <a:r>
              <a:rPr lang="ru-RU" sz="1800" dirty="0" smtClean="0"/>
              <a:t>10000 </a:t>
            </a:r>
            <a:r>
              <a:rPr lang="ru-RU" sz="1800" dirty="0" err="1"/>
              <a:t>випадків</a:t>
            </a:r>
            <a:r>
              <a:rPr lang="ru-RU" sz="1800" dirty="0"/>
              <a:t> </a:t>
            </a:r>
            <a:r>
              <a:rPr lang="ru-RU" sz="1800" dirty="0" err="1"/>
              <a:t>вроджених</a:t>
            </a:r>
            <a:r>
              <a:rPr lang="ru-RU" sz="1800" dirty="0"/>
              <a:t> </a:t>
            </a:r>
            <a:r>
              <a:rPr lang="ru-RU" sz="1800" dirty="0" err="1" smtClean="0"/>
              <a:t>патологій</a:t>
            </a:r>
            <a:r>
              <a:rPr lang="ru-RU" sz="1800" dirty="0" err="1" smtClean="0">
                <a:hlinkClick r:id="rId3" tooltip="Вроджена паталогія (ще не написана)"/>
              </a:rPr>
              <a:t>.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новонароджених</a:t>
            </a:r>
            <a:r>
              <a:rPr lang="ru-RU" sz="1800" dirty="0" smtClean="0"/>
              <a:t>, 10000 </a:t>
            </a:r>
            <a:r>
              <a:rPr lang="ru-RU" sz="1800" dirty="0" err="1"/>
              <a:t>випадків</a:t>
            </a:r>
            <a:r>
              <a:rPr lang="ru-RU" sz="1800" dirty="0"/>
              <a:t> раку </a:t>
            </a:r>
            <a:r>
              <a:rPr lang="ru-RU" sz="1800" dirty="0" err="1"/>
              <a:t>щитоподібної</a:t>
            </a:r>
            <a:r>
              <a:rPr lang="ru-RU" sz="1800" dirty="0"/>
              <a:t> </a:t>
            </a:r>
            <a:r>
              <a:rPr lang="ru-RU" sz="1800" dirty="0" err="1" smtClean="0"/>
              <a:t>залози</a:t>
            </a:r>
            <a:r>
              <a:rPr lang="ru-RU" sz="1800" dirty="0" smtClean="0"/>
              <a:t>. </a:t>
            </a:r>
            <a:r>
              <a:rPr lang="ru-RU" sz="1800" dirty="0"/>
              <a:t>За </a:t>
            </a:r>
            <a:r>
              <a:rPr lang="ru-RU" sz="1800" dirty="0" err="1"/>
              <a:t>даними</a:t>
            </a:r>
            <a:r>
              <a:rPr lang="ru-RU" sz="1800" dirty="0"/>
              <a:t> </a:t>
            </a:r>
            <a:r>
              <a:rPr lang="ru-RU" sz="1800" dirty="0" smtClean="0"/>
              <a:t>з 600000 </a:t>
            </a:r>
            <a:r>
              <a:rPr lang="ru-RU" sz="1800" dirty="0" err="1"/>
              <a:t>ліквідаторів</a:t>
            </a:r>
            <a:r>
              <a:rPr lang="ru-RU" sz="1800" dirty="0"/>
              <a:t> 10% померло і </a:t>
            </a:r>
            <a:r>
              <a:rPr lang="ru-RU" sz="1800" dirty="0" smtClean="0"/>
              <a:t>165000 </a:t>
            </a:r>
            <a:r>
              <a:rPr lang="ru-RU" sz="1800" dirty="0"/>
              <a:t>стало </a:t>
            </a:r>
            <a:r>
              <a:rPr lang="ru-RU" sz="1800" dirty="0" err="1"/>
              <a:t>інвалідами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/>
              <a:t>підвищений</a:t>
            </a:r>
            <a:r>
              <a:rPr lang="ru-RU" sz="1800" dirty="0"/>
              <a:t> </a:t>
            </a:r>
            <a:r>
              <a:rPr lang="ru-RU" sz="1800" dirty="0" err="1"/>
              <a:t>рівень</a:t>
            </a:r>
            <a:r>
              <a:rPr lang="ru-RU" sz="1800" dirty="0"/>
              <a:t> </a:t>
            </a:r>
            <a:r>
              <a:rPr lang="ru-RU" sz="1800" dirty="0" err="1" smtClean="0"/>
              <a:t>захворюваності</a:t>
            </a:r>
            <a:r>
              <a:rPr lang="ru-RU" sz="1800" dirty="0" smtClean="0"/>
              <a:t> є </a:t>
            </a:r>
            <a:r>
              <a:rPr lang="ru-RU" sz="1800" dirty="0" err="1"/>
              <a:t>серед</a:t>
            </a:r>
            <a:r>
              <a:rPr lang="ru-RU" sz="1800" dirty="0"/>
              <a:t> людей, </a:t>
            </a:r>
            <a:r>
              <a:rPr lang="ru-RU" sz="1800" dirty="0" err="1"/>
              <a:t>що</a:t>
            </a:r>
            <a:r>
              <a:rPr lang="ru-RU" sz="1800" dirty="0"/>
              <a:t> не брали участь </a:t>
            </a:r>
            <a:r>
              <a:rPr lang="ru-RU" sz="1800" dirty="0" smtClean="0"/>
              <a:t>в </a:t>
            </a:r>
            <a:r>
              <a:rPr lang="ru-RU" sz="1800" dirty="0" err="1"/>
              <a:t>ліквідації</a:t>
            </a:r>
            <a:r>
              <a:rPr lang="ru-RU" sz="1800" dirty="0"/>
              <a:t> </a:t>
            </a:r>
            <a:r>
              <a:rPr lang="ru-RU" sz="1800" dirty="0" err="1"/>
              <a:t>аварії</a:t>
            </a:r>
            <a:r>
              <a:rPr lang="ru-RU" sz="1800" dirty="0"/>
              <a:t>, а </a:t>
            </a:r>
            <a:r>
              <a:rPr lang="ru-RU" sz="1800" dirty="0" err="1"/>
              <a:t>переселених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зони</a:t>
            </a:r>
            <a:r>
              <a:rPr lang="ru-RU" sz="1800" dirty="0"/>
              <a:t> </a:t>
            </a:r>
            <a:r>
              <a:rPr lang="ru-RU" sz="1800" dirty="0" err="1"/>
              <a:t>відчуження</a:t>
            </a:r>
            <a:r>
              <a:rPr lang="ru-RU" sz="1800" dirty="0"/>
              <a:t> в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місця</a:t>
            </a:r>
            <a:r>
              <a:rPr lang="ru-RU" sz="1800" dirty="0"/>
              <a:t>, не </a:t>
            </a:r>
            <a:r>
              <a:rPr lang="ru-RU" sz="1800" dirty="0" err="1"/>
              <a:t>пов'язаний</a:t>
            </a:r>
            <a:r>
              <a:rPr lang="ru-RU" sz="1800" dirty="0"/>
              <a:t> </a:t>
            </a:r>
            <a:r>
              <a:rPr lang="ru-RU" sz="1800" dirty="0" err="1"/>
              <a:t>безпосередньо</a:t>
            </a:r>
            <a:r>
              <a:rPr lang="ru-RU" sz="1800" dirty="0"/>
              <a:t> з </a:t>
            </a:r>
            <a:r>
              <a:rPr lang="ru-RU" sz="1800" dirty="0" err="1"/>
              <a:t>опроміненням</a:t>
            </a:r>
            <a:r>
              <a:rPr lang="ru-RU" sz="1800" dirty="0"/>
              <a:t> (у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категоріях</a:t>
            </a:r>
            <a:r>
              <a:rPr lang="ru-RU" sz="1800" dirty="0"/>
              <a:t> </a:t>
            </a:r>
            <a:r>
              <a:rPr lang="ru-RU" sz="1800" dirty="0" err="1"/>
              <a:t>відмічається</a:t>
            </a:r>
            <a:r>
              <a:rPr lang="ru-RU" sz="1800" dirty="0"/>
              <a:t> </a:t>
            </a:r>
            <a:r>
              <a:rPr lang="ru-RU" sz="1800" dirty="0" err="1" smtClean="0"/>
              <a:t>захворюваність</a:t>
            </a:r>
            <a:r>
              <a:rPr lang="ru-RU" sz="1800" dirty="0" smtClean="0"/>
              <a:t> </a:t>
            </a:r>
            <a:r>
              <a:rPr lang="ru-RU" sz="1800" dirty="0" err="1"/>
              <a:t>серцево-судинної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, </a:t>
            </a:r>
            <a:r>
              <a:rPr lang="ru-RU" sz="1800" dirty="0" err="1"/>
              <a:t>порушення</a:t>
            </a:r>
            <a:r>
              <a:rPr lang="ru-RU" sz="1800" dirty="0"/>
              <a:t> </a:t>
            </a:r>
            <a:r>
              <a:rPr lang="ru-RU" sz="1800" dirty="0" err="1"/>
              <a:t>обміну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, </a:t>
            </a:r>
            <a:r>
              <a:rPr lang="ru-RU" sz="1800" dirty="0" err="1"/>
              <a:t>нервові</a:t>
            </a:r>
            <a:r>
              <a:rPr lang="ru-RU" sz="1800" dirty="0"/>
              <a:t> </a:t>
            </a:r>
            <a:r>
              <a:rPr lang="ru-RU" sz="1800" dirty="0" err="1"/>
              <a:t>хвороби</a:t>
            </a:r>
            <a:r>
              <a:rPr lang="ru-RU" sz="1800" dirty="0"/>
              <a:t> і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захворювання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не </a:t>
            </a:r>
            <a:r>
              <a:rPr lang="ru-RU" sz="1800" dirty="0" err="1"/>
              <a:t>викликаються</a:t>
            </a:r>
            <a:r>
              <a:rPr lang="ru-RU" sz="1800" dirty="0"/>
              <a:t> </a:t>
            </a:r>
            <a:r>
              <a:rPr lang="ru-RU" sz="1800" dirty="0" err="1"/>
              <a:t>опроміненням</a:t>
            </a:r>
            <a:r>
              <a:rPr lang="ru-RU" sz="1800" dirty="0"/>
              <a:t>), а </a:t>
            </a:r>
            <a:r>
              <a:rPr lang="ru-RU" sz="1800" dirty="0" err="1"/>
              <a:t>викликаний</a:t>
            </a:r>
            <a:r>
              <a:rPr lang="ru-RU" sz="1800" dirty="0"/>
              <a:t> </a:t>
            </a:r>
            <a:r>
              <a:rPr lang="ru-RU" sz="1800" dirty="0" err="1"/>
              <a:t>стресами</a:t>
            </a:r>
            <a:r>
              <a:rPr lang="ru-RU" sz="1800" dirty="0"/>
              <a:t>, </a:t>
            </a:r>
            <a:r>
              <a:rPr lang="ru-RU" sz="1800" dirty="0" err="1"/>
              <a:t>пов'язаними</a:t>
            </a:r>
            <a:r>
              <a:rPr lang="ru-RU" sz="1800" dirty="0"/>
              <a:t> з самим фактом </a:t>
            </a:r>
            <a:r>
              <a:rPr lang="ru-RU" sz="1800" dirty="0" err="1"/>
              <a:t>переселення</a:t>
            </a:r>
            <a:r>
              <a:rPr lang="ru-RU" sz="1800" dirty="0"/>
              <a:t>, </a:t>
            </a:r>
            <a:r>
              <a:rPr lang="ru-RU" sz="1800" dirty="0" err="1"/>
              <a:t>втратою</a:t>
            </a:r>
            <a:r>
              <a:rPr lang="ru-RU" sz="1800" dirty="0"/>
              <a:t> майна, </a:t>
            </a:r>
            <a:r>
              <a:rPr lang="ru-RU" sz="1800" dirty="0" err="1"/>
              <a:t>соціальними</a:t>
            </a:r>
            <a:r>
              <a:rPr lang="ru-RU" sz="1800" dirty="0"/>
              <a:t> </a:t>
            </a:r>
            <a:r>
              <a:rPr lang="ru-RU" sz="1800" dirty="0" err="1"/>
              <a:t>негараздами</a:t>
            </a:r>
            <a:r>
              <a:rPr lang="ru-RU" sz="1800" dirty="0"/>
              <a:t>, страхом перед </a:t>
            </a:r>
            <a:r>
              <a:rPr lang="ru-RU" sz="1800" dirty="0" err="1"/>
              <a:t>радіацією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801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7" y="329332"/>
            <a:ext cx="3066256" cy="3066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65" y="3413100"/>
            <a:ext cx="3444900" cy="3444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55833"/>
            <a:ext cx="5698965" cy="437870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рак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150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1018"/>
            <a:ext cx="4355976" cy="3266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b="1" dirty="0" err="1"/>
              <a:t>Дози</a:t>
            </a:r>
            <a:r>
              <a:rPr lang="ru-RU" b="1" dirty="0"/>
              <a:t> </a:t>
            </a:r>
            <a:r>
              <a:rPr lang="ru-RU" b="1" dirty="0" err="1" smtClean="0"/>
              <a:t>опромінення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640960" cy="5328592"/>
          </a:xfrm>
        </p:spPr>
        <p:txBody>
          <a:bodyPr>
            <a:normAutofit/>
          </a:bodyPr>
          <a:lstStyle/>
          <a:p>
            <a:r>
              <a:rPr lang="ru-RU" sz="1800" dirty="0" err="1"/>
              <a:t>Рівень</a:t>
            </a:r>
            <a:r>
              <a:rPr lang="ru-RU" sz="1800" dirty="0"/>
              <a:t> </a:t>
            </a:r>
            <a:r>
              <a:rPr lang="ru-RU" sz="1800" dirty="0" err="1"/>
              <a:t>радіації</a:t>
            </a:r>
            <a:r>
              <a:rPr lang="ru-RU" sz="1800" dirty="0"/>
              <a:t> в </a:t>
            </a:r>
            <a:r>
              <a:rPr lang="ru-RU" sz="1800" dirty="0" err="1"/>
              <a:t>деяких</a:t>
            </a:r>
            <a:r>
              <a:rPr lang="ru-RU" sz="1800" dirty="0"/>
              <a:t> </a:t>
            </a:r>
            <a:r>
              <a:rPr lang="ru-RU" sz="1800" dirty="0" err="1"/>
              <a:t>місцях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аварії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5.6 Р/сек, </a:t>
            </a:r>
            <a:r>
              <a:rPr lang="ru-RU" sz="1800" dirty="0" err="1"/>
              <a:t>тобто</a:t>
            </a:r>
            <a:r>
              <a:rPr lang="ru-RU" sz="1800" dirty="0"/>
              <a:t> 20 000 Р/год. Смертельною </a:t>
            </a:r>
            <a:r>
              <a:rPr lang="ru-RU" sz="1800" dirty="0" err="1"/>
              <a:t>вважається</a:t>
            </a:r>
            <a:r>
              <a:rPr lang="ru-RU" sz="1800" dirty="0"/>
              <a:t> доза, яка </a:t>
            </a:r>
            <a:r>
              <a:rPr lang="ru-RU" sz="1800" dirty="0" err="1"/>
              <a:t>дорівнює</a:t>
            </a:r>
            <a:r>
              <a:rPr lang="ru-RU" sz="1800" dirty="0"/>
              <a:t> 500 Рентген за 5 годин. </a:t>
            </a:r>
            <a:r>
              <a:rPr lang="ru-RU" sz="1800" dirty="0" err="1"/>
              <a:t>Тобто</a:t>
            </a:r>
            <a:r>
              <a:rPr lang="ru-RU" sz="1800" dirty="0"/>
              <a:t> в </a:t>
            </a:r>
            <a:r>
              <a:rPr lang="ru-RU" sz="1800" dirty="0" err="1"/>
              <a:t>деяких</a:t>
            </a:r>
            <a:r>
              <a:rPr lang="ru-RU" sz="1800" dirty="0"/>
              <a:t> </a:t>
            </a:r>
            <a:r>
              <a:rPr lang="ru-RU" sz="1800" dirty="0" err="1"/>
              <a:t>місцях</a:t>
            </a:r>
            <a:r>
              <a:rPr lang="ru-RU" sz="1800" dirty="0"/>
              <a:t> </a:t>
            </a:r>
            <a:r>
              <a:rPr lang="ru-RU" sz="1800" dirty="0" err="1"/>
              <a:t>незахищені</a:t>
            </a:r>
            <a:r>
              <a:rPr lang="ru-RU" sz="1800" dirty="0"/>
              <a:t> </a:t>
            </a:r>
            <a:r>
              <a:rPr lang="ru-RU" sz="1800" dirty="0" err="1"/>
              <a:t>працівники</a:t>
            </a:r>
            <a:r>
              <a:rPr lang="ru-RU" sz="1800" dirty="0"/>
              <a:t> могли </a:t>
            </a:r>
            <a:r>
              <a:rPr lang="ru-RU" sz="1800" dirty="0" err="1"/>
              <a:t>отримати</a:t>
            </a:r>
            <a:r>
              <a:rPr lang="ru-RU" sz="1800" dirty="0"/>
              <a:t> </a:t>
            </a:r>
            <a:r>
              <a:rPr lang="ru-RU" sz="1800" dirty="0" err="1"/>
              <a:t>смертельну</a:t>
            </a:r>
            <a:r>
              <a:rPr lang="ru-RU" sz="1800" dirty="0"/>
              <a:t> дозу </a:t>
            </a:r>
            <a:r>
              <a:rPr lang="ru-RU" sz="1800" dirty="0" err="1"/>
              <a:t>радіації</a:t>
            </a:r>
            <a:r>
              <a:rPr lang="ru-RU" sz="1800" dirty="0"/>
              <a:t> за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хвилин</a:t>
            </a:r>
            <a:r>
              <a:rPr lang="ru-RU" sz="1800" dirty="0" smtClean="0"/>
              <a:t>.</a:t>
            </a:r>
          </a:p>
          <a:p>
            <a:r>
              <a:rPr lang="ru-RU" sz="1800" dirty="0" err="1"/>
              <a:t>Найбільші</a:t>
            </a:r>
            <a:r>
              <a:rPr lang="ru-RU" sz="1800" dirty="0"/>
              <a:t> </a:t>
            </a:r>
            <a:r>
              <a:rPr lang="ru-RU" sz="1800" dirty="0" err="1"/>
              <a:t>дози</a:t>
            </a:r>
            <a:r>
              <a:rPr lang="ru-RU" sz="1800" dirty="0"/>
              <a:t> </a:t>
            </a:r>
            <a:r>
              <a:rPr lang="ru-RU" sz="1800" dirty="0" err="1"/>
              <a:t>отримали</a:t>
            </a:r>
            <a:r>
              <a:rPr lang="ru-RU" sz="1800" dirty="0"/>
              <a:t> </a:t>
            </a:r>
            <a:r>
              <a:rPr lang="ru-RU" sz="1800" dirty="0" err="1"/>
              <a:t>приблизно</a:t>
            </a:r>
            <a:r>
              <a:rPr lang="ru-RU" sz="1800" dirty="0"/>
              <a:t> 1000 </a:t>
            </a:r>
            <a:r>
              <a:rPr lang="ru-RU" sz="1800" dirty="0" err="1"/>
              <a:t>чоловік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знаходилися</a:t>
            </a:r>
            <a:r>
              <a:rPr lang="ru-RU" sz="1800" dirty="0"/>
              <a:t> </a:t>
            </a:r>
            <a:r>
              <a:rPr lang="ru-RU" sz="1800" dirty="0" err="1"/>
              <a:t>поряд</a:t>
            </a:r>
            <a:r>
              <a:rPr lang="ru-RU" sz="1800" dirty="0"/>
              <a:t> з реактором у момент </a:t>
            </a:r>
            <a:r>
              <a:rPr lang="ru-RU" sz="1800" dirty="0" err="1"/>
              <a:t>вибуху</a:t>
            </a:r>
            <a:r>
              <a:rPr lang="ru-RU" sz="1800" dirty="0"/>
              <a:t> і </a:t>
            </a:r>
            <a:r>
              <a:rPr lang="ru-RU" sz="1800" dirty="0" smtClean="0"/>
              <a:t>брали </a:t>
            </a:r>
            <a:r>
              <a:rPr lang="ru-RU" sz="1800" dirty="0"/>
              <a:t>участь в </a:t>
            </a:r>
            <a:r>
              <a:rPr lang="ru-RU" sz="1800" dirty="0" err="1"/>
              <a:t>аварійних</a:t>
            </a:r>
            <a:r>
              <a:rPr lang="ru-RU" sz="1800" dirty="0"/>
              <a:t> роботах в </a:t>
            </a:r>
            <a:r>
              <a:rPr lang="ru-RU" sz="1800" dirty="0" err="1"/>
              <a:t>перші</a:t>
            </a:r>
            <a:r>
              <a:rPr lang="ru-RU" sz="1800" dirty="0"/>
              <a:t> </a:t>
            </a:r>
            <a:r>
              <a:rPr lang="ru-RU" sz="1800" dirty="0" err="1" smtClean="0"/>
              <a:t>дні</a:t>
            </a:r>
            <a:r>
              <a:rPr lang="ru-RU" sz="1800" dirty="0" smtClean="0"/>
              <a:t>. </a:t>
            </a:r>
            <a:r>
              <a:rPr lang="ru-RU" sz="1800" dirty="0" err="1"/>
              <a:t>Точних</a:t>
            </a:r>
            <a:r>
              <a:rPr lang="ru-RU" sz="1800" dirty="0"/>
              <a:t> </a:t>
            </a:r>
            <a:r>
              <a:rPr lang="ru-RU" sz="1800" dirty="0" err="1"/>
              <a:t>даних</a:t>
            </a:r>
            <a:r>
              <a:rPr lang="ru-RU" sz="1800" dirty="0"/>
              <a:t> про </a:t>
            </a:r>
            <a:r>
              <a:rPr lang="ru-RU" sz="1800" dirty="0" err="1"/>
              <a:t>розмір</a:t>
            </a:r>
            <a:r>
              <a:rPr lang="ru-RU" sz="1800" dirty="0"/>
              <a:t> доз </a:t>
            </a:r>
            <a:r>
              <a:rPr lang="ru-RU" sz="1800" dirty="0" err="1" smtClean="0"/>
              <a:t>немає</a:t>
            </a:r>
            <a:r>
              <a:rPr lang="ru-RU" sz="1800" dirty="0" smtClean="0"/>
              <a:t>, </a:t>
            </a:r>
            <a:r>
              <a:rPr lang="ru-RU" sz="1800" dirty="0"/>
              <a:t>але </a:t>
            </a:r>
            <a:r>
              <a:rPr lang="ru-RU" sz="1800" dirty="0" smtClean="0"/>
              <a:t>вони </a:t>
            </a:r>
            <a:r>
              <a:rPr lang="ru-RU" sz="1800" dirty="0" err="1"/>
              <a:t>виявилися</a:t>
            </a:r>
            <a:r>
              <a:rPr lang="ru-RU" sz="1800" dirty="0"/>
              <a:t> </a:t>
            </a:r>
            <a:r>
              <a:rPr lang="ru-RU" sz="1800" dirty="0" err="1"/>
              <a:t>найбільшими</a:t>
            </a:r>
            <a:r>
              <a:rPr lang="ru-RU" sz="1800" dirty="0"/>
              <a:t>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усіх</a:t>
            </a:r>
            <a:r>
              <a:rPr lang="ru-RU" sz="1800" dirty="0"/>
              <a:t> </a:t>
            </a:r>
            <a:r>
              <a:rPr lang="ru-RU" sz="1800" dirty="0" err="1"/>
              <a:t>осіб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брали участь в </a:t>
            </a:r>
            <a:r>
              <a:rPr lang="ru-RU" sz="1800" dirty="0" err="1"/>
              <a:t>ліквідації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постраждали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 smtClean="0"/>
              <a:t>аварії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26948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місцевих</a:t>
            </a:r>
            <a:r>
              <a:rPr lang="ru-RU" sz="1800" dirty="0"/>
              <a:t> </a:t>
            </a:r>
            <a:r>
              <a:rPr lang="ru-RU" sz="1800" dirty="0" err="1"/>
              <a:t>жителів</a:t>
            </a:r>
            <a:r>
              <a:rPr lang="ru-RU" sz="1800" dirty="0"/>
              <a:t> в </a:t>
            </a:r>
            <a:r>
              <a:rPr lang="ru-RU" sz="1800" dirty="0" err="1"/>
              <a:t>перші</a:t>
            </a:r>
            <a:r>
              <a:rPr lang="ru-RU" sz="1800" dirty="0"/>
              <a:t> </a:t>
            </a:r>
            <a:r>
              <a:rPr lang="ru-RU" sz="1800" dirty="0" err="1"/>
              <a:t>тижні</a:t>
            </a:r>
            <a:r>
              <a:rPr lang="ru-RU" sz="1800" dirty="0"/>
              <a:t> </a:t>
            </a:r>
            <a:r>
              <a:rPr lang="ru-RU" sz="1800" dirty="0" err="1"/>
              <a:t>споживали</a:t>
            </a:r>
            <a:r>
              <a:rPr lang="ru-RU" sz="1800" dirty="0"/>
              <a:t> </a:t>
            </a:r>
            <a:r>
              <a:rPr lang="ru-RU" sz="1800" dirty="0" err="1"/>
              <a:t>продукти</a:t>
            </a:r>
            <a:r>
              <a:rPr lang="ru-RU" sz="1800" dirty="0"/>
              <a:t>, </a:t>
            </a:r>
            <a:r>
              <a:rPr lang="ru-RU" sz="1800" dirty="0" err="1"/>
              <a:t>забруднені</a:t>
            </a:r>
            <a:r>
              <a:rPr lang="ru-RU" sz="1800" dirty="0"/>
              <a:t> </a:t>
            </a:r>
            <a:r>
              <a:rPr lang="ru-RU" sz="1800" dirty="0" err="1"/>
              <a:t>радіоактивним</a:t>
            </a:r>
            <a:r>
              <a:rPr lang="ru-RU" sz="1800" dirty="0"/>
              <a:t> йодом-131.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накопичувався</a:t>
            </a:r>
            <a:r>
              <a:rPr lang="ru-RU" sz="1800" dirty="0"/>
              <a:t> в </a:t>
            </a:r>
            <a:r>
              <a:rPr lang="ru-RU" sz="1800" dirty="0" err="1"/>
              <a:t>щитоподібній</a:t>
            </a:r>
            <a:r>
              <a:rPr lang="ru-RU" sz="1800" dirty="0"/>
              <a:t> </a:t>
            </a:r>
            <a:r>
              <a:rPr lang="ru-RU" sz="1800" dirty="0" err="1"/>
              <a:t>залозі</a:t>
            </a:r>
            <a:r>
              <a:rPr lang="ru-RU" sz="1800" dirty="0"/>
              <a:t>, і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призвело</a:t>
            </a:r>
            <a:r>
              <a:rPr lang="ru-RU" sz="1800" dirty="0"/>
              <a:t> до великих доз </a:t>
            </a:r>
            <a:r>
              <a:rPr lang="ru-RU" sz="1800" dirty="0" err="1"/>
              <a:t>опромінення</a:t>
            </a:r>
            <a:r>
              <a:rPr lang="ru-RU" sz="1800" dirty="0"/>
              <a:t> на </a:t>
            </a:r>
            <a:r>
              <a:rPr lang="ru-RU" sz="1800" dirty="0" err="1"/>
              <a:t>нього</a:t>
            </a:r>
            <a:r>
              <a:rPr lang="ru-RU" sz="1800" dirty="0"/>
              <a:t>, </a:t>
            </a:r>
            <a:r>
              <a:rPr lang="ru-RU" sz="1800" dirty="0" err="1"/>
              <a:t>окрім</a:t>
            </a:r>
            <a:r>
              <a:rPr lang="ru-RU" sz="1800" dirty="0"/>
              <a:t>, </a:t>
            </a:r>
            <a:r>
              <a:rPr lang="ru-RU" sz="1800" dirty="0" err="1"/>
              <a:t>отриманої</a:t>
            </a:r>
            <a:r>
              <a:rPr lang="ru-RU" sz="1800" dirty="0"/>
              <a:t> через </a:t>
            </a:r>
            <a:r>
              <a:rPr lang="ru-RU" sz="1800" dirty="0" err="1"/>
              <a:t>зовнішне</a:t>
            </a:r>
            <a:r>
              <a:rPr lang="ru-RU" sz="1800" dirty="0"/>
              <a:t> </a:t>
            </a:r>
            <a:r>
              <a:rPr lang="ru-RU" sz="1800" dirty="0" err="1"/>
              <a:t>випромінювання</a:t>
            </a:r>
            <a:r>
              <a:rPr lang="ru-RU" sz="1800" dirty="0"/>
              <a:t> і </a:t>
            </a:r>
            <a:r>
              <a:rPr lang="ru-RU" sz="1800" dirty="0" err="1"/>
              <a:t>випромінювання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радіонуклідів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потрапили</a:t>
            </a:r>
            <a:r>
              <a:rPr lang="ru-RU" sz="1800" dirty="0"/>
              <a:t> </a:t>
            </a:r>
            <a:r>
              <a:rPr lang="ru-RU" sz="1800" dirty="0" err="1"/>
              <a:t>всередину</a:t>
            </a:r>
            <a:r>
              <a:rPr lang="ru-RU" sz="1800" dirty="0"/>
              <a:t> </a:t>
            </a:r>
            <a:r>
              <a:rPr lang="ru-RU" sz="1800" dirty="0" err="1"/>
              <a:t>організму</a:t>
            </a:r>
            <a:r>
              <a:rPr lang="ru-RU" sz="1800" dirty="0"/>
              <a:t>. Для </a:t>
            </a:r>
            <a:r>
              <a:rPr lang="ru-RU" sz="1800" dirty="0" err="1"/>
              <a:t>жителів</a:t>
            </a:r>
            <a:r>
              <a:rPr lang="ru-RU" sz="1800" dirty="0"/>
              <a:t> </a:t>
            </a:r>
            <a:r>
              <a:rPr lang="ru-RU" sz="1800" dirty="0" err="1"/>
              <a:t>Прип'яті</a:t>
            </a:r>
            <a:r>
              <a:rPr lang="ru-RU" sz="1800" dirty="0"/>
              <a:t>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дози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менші</a:t>
            </a:r>
            <a:r>
              <a:rPr lang="ru-RU" sz="1800" dirty="0"/>
              <a:t> через </a:t>
            </a:r>
            <a:r>
              <a:rPr lang="ru-RU" sz="1800" dirty="0" err="1"/>
              <a:t>вживання</a:t>
            </a:r>
            <a:r>
              <a:rPr lang="ru-RU" sz="1800" dirty="0"/>
              <a:t> </a:t>
            </a:r>
            <a:r>
              <a:rPr lang="ru-RU" sz="1800" dirty="0" err="1"/>
              <a:t>препаратів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містили</a:t>
            </a:r>
            <a:r>
              <a:rPr lang="ru-RU" sz="1800" dirty="0"/>
              <a:t> йод, в </a:t>
            </a:r>
            <a:r>
              <a:rPr lang="ru-RU" sz="1800" dirty="0" err="1"/>
              <a:t>інших</a:t>
            </a:r>
            <a:r>
              <a:rPr lang="ru-RU" sz="1800" dirty="0"/>
              <a:t> районах </a:t>
            </a:r>
            <a:r>
              <a:rPr lang="ru-RU" sz="1800" dirty="0" err="1"/>
              <a:t>така</a:t>
            </a:r>
            <a:r>
              <a:rPr lang="ru-RU" sz="1800" dirty="0"/>
              <a:t> </a:t>
            </a:r>
            <a:r>
              <a:rPr lang="ru-RU" sz="1800" dirty="0" err="1"/>
              <a:t>профілактика</a:t>
            </a:r>
            <a:r>
              <a:rPr lang="ru-RU" sz="1800" dirty="0"/>
              <a:t> не </a:t>
            </a:r>
            <a:r>
              <a:rPr lang="ru-RU" sz="1800" dirty="0" err="1"/>
              <a:t>проводилася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b="1" dirty="0" err="1"/>
              <a:t>Дози</a:t>
            </a:r>
            <a:r>
              <a:rPr lang="ru-RU" b="1" dirty="0"/>
              <a:t> </a:t>
            </a:r>
            <a:r>
              <a:rPr lang="ru-RU" b="1" dirty="0" err="1" smtClean="0"/>
              <a:t>опромінення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03999"/>
            <a:ext cx="4536504" cy="33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5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1" y="54820"/>
            <a:ext cx="9119153" cy="5789375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604889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Карта доз </a:t>
            </a:r>
            <a:r>
              <a:rPr lang="ru-RU" sz="2400" dirty="0" err="1" smtClean="0"/>
              <a:t>опромінення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0349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uk-UA" dirty="0" smtClean="0"/>
              <a:t>Основні захворювання в наслідок аварії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2620888"/>
          </a:xfrm>
        </p:spPr>
        <p:txBody>
          <a:bodyPr/>
          <a:lstStyle/>
          <a:p>
            <a:r>
              <a:rPr lang="ru-RU" b="1" dirty="0" err="1"/>
              <a:t>Гостра</a:t>
            </a:r>
            <a:r>
              <a:rPr lang="ru-RU" b="1" dirty="0"/>
              <a:t> </a:t>
            </a:r>
            <a:r>
              <a:rPr lang="ru-RU" b="1" dirty="0" err="1"/>
              <a:t>променева</a:t>
            </a:r>
            <a:r>
              <a:rPr lang="ru-RU" b="1" dirty="0"/>
              <a:t> хвороба</a:t>
            </a:r>
          </a:p>
          <a:p>
            <a:r>
              <a:rPr lang="ru-RU" b="1" dirty="0" err="1"/>
              <a:t>Онкологічні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endParaRPr lang="ru-RU" b="1" dirty="0"/>
          </a:p>
          <a:p>
            <a:r>
              <a:rPr lang="ru-RU" b="1" dirty="0"/>
              <a:t>Рак </a:t>
            </a:r>
            <a:r>
              <a:rPr lang="ru-RU" b="1" dirty="0" err="1"/>
              <a:t>щитоподібної</a:t>
            </a:r>
            <a:r>
              <a:rPr lang="ru-RU" b="1" dirty="0"/>
              <a:t> </a:t>
            </a:r>
            <a:r>
              <a:rPr lang="ru-RU" b="1" dirty="0" err="1"/>
              <a:t>залози</a:t>
            </a:r>
            <a:endParaRPr lang="ru-RU" b="1" dirty="0"/>
          </a:p>
          <a:p>
            <a:r>
              <a:rPr lang="ru-RU" b="1" dirty="0" err="1"/>
              <a:t>Лейкемія</a:t>
            </a:r>
            <a:endParaRPr lang="ru-RU" b="1" dirty="0"/>
          </a:p>
          <a:p>
            <a:r>
              <a:rPr lang="ru-RU" b="1" dirty="0" err="1"/>
              <a:t>Спадкові</a:t>
            </a:r>
            <a:r>
              <a:rPr lang="ru-RU" b="1" dirty="0"/>
              <a:t> </a:t>
            </a:r>
            <a:r>
              <a:rPr lang="ru-RU" b="1" dirty="0" err="1"/>
              <a:t>хвороби</a:t>
            </a:r>
            <a:endParaRPr lang="ru-RU" b="1" dirty="0"/>
          </a:p>
          <a:p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 smtClean="0"/>
              <a:t>хвороби</a:t>
            </a:r>
            <a:r>
              <a:rPr lang="ru-RU" dirty="0" smtClean="0"/>
              <a:t> (</a:t>
            </a:r>
            <a:r>
              <a:rPr lang="ru-RU" dirty="0"/>
              <a:t>катаракта, </a:t>
            </a:r>
            <a:r>
              <a:rPr lang="ru-RU" dirty="0" err="1"/>
              <a:t>серцево-судинні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 smtClean="0"/>
              <a:t>імунітету</a:t>
            </a:r>
            <a:r>
              <a:rPr lang="ru-RU" dirty="0" smtClean="0"/>
              <a:t>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2" y="4139349"/>
            <a:ext cx="3312368" cy="2484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436510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Лейкемія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89425"/>
            <a:ext cx="3959612" cy="25799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056" y="6015295"/>
            <a:ext cx="3323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Катаракта (</a:t>
            </a:r>
            <a:r>
              <a:rPr lang="ru-RU" dirty="0" err="1" smtClean="0"/>
              <a:t>помутніння</a:t>
            </a:r>
            <a:r>
              <a:rPr lang="ru-RU" dirty="0" smtClean="0"/>
              <a:t> </a:t>
            </a:r>
            <a:r>
              <a:rPr lang="ru-RU" dirty="0" err="1" smtClean="0"/>
              <a:t>кришталика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357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" y="0"/>
            <a:ext cx="9132215" cy="68668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6768752" cy="24482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Мой мертвый город, ты так странно жив. –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Заполонив проспекты и бульвары,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деревья заселяют этажи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жилых домов и зрительные залы…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 Любовь Сирота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3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59" y="0"/>
            <a:ext cx="5262161" cy="3518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50" y="3518129"/>
            <a:ext cx="4432977" cy="3318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328"/>
            <a:ext cx="4721944" cy="3541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130"/>
            <a:ext cx="4951388" cy="33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6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pPr algn="ctr"/>
            <a:r>
              <a:rPr lang="ru-RU" sz="4800" b="1" dirty="0" err="1" smtClean="0"/>
              <a:t>Аварія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712968" cy="5256584"/>
          </a:xfrm>
        </p:spPr>
        <p:txBody>
          <a:bodyPr>
            <a:normAutofit/>
          </a:bodyPr>
          <a:lstStyle/>
          <a:p>
            <a:r>
              <a:rPr lang="ru-RU" sz="2000" dirty="0" err="1"/>
              <a:t>Приблизно</a:t>
            </a:r>
            <a:r>
              <a:rPr lang="ru-RU" sz="2000" dirty="0"/>
              <a:t> о 1:23:50 26 </a:t>
            </a:r>
            <a:r>
              <a:rPr lang="ru-RU" sz="2000" dirty="0" err="1"/>
              <a:t>квітня</a:t>
            </a:r>
            <a:r>
              <a:rPr lang="ru-RU" sz="2000" dirty="0"/>
              <a:t> 1986 року на четвертому </a:t>
            </a:r>
            <a:r>
              <a:rPr lang="ru-RU" sz="2000" dirty="0" err="1"/>
              <a:t>енергоблоці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АЕС </a:t>
            </a:r>
            <a:r>
              <a:rPr lang="ru-RU" sz="2000" dirty="0" err="1"/>
              <a:t>стався</a:t>
            </a:r>
            <a:r>
              <a:rPr lang="ru-RU" sz="2000" dirty="0"/>
              <a:t> </a:t>
            </a:r>
            <a:r>
              <a:rPr lang="ru-RU" sz="2000" dirty="0" err="1"/>
              <a:t>вибух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зруйнував</a:t>
            </a:r>
            <a:r>
              <a:rPr lang="ru-RU" sz="2000" dirty="0"/>
              <a:t> реактор. </a:t>
            </a:r>
            <a:r>
              <a:rPr lang="ru-RU" sz="2000" dirty="0" err="1"/>
              <a:t>Будівля</a:t>
            </a:r>
            <a:r>
              <a:rPr lang="ru-RU" sz="2000" dirty="0"/>
              <a:t> </a:t>
            </a:r>
            <a:r>
              <a:rPr lang="ru-RU" sz="2000" dirty="0" err="1"/>
              <a:t>енергоблока</a:t>
            </a:r>
            <a:r>
              <a:rPr lang="ru-RU" sz="2000" dirty="0"/>
              <a:t> </a:t>
            </a:r>
            <a:r>
              <a:rPr lang="ru-RU" sz="2000" dirty="0" err="1"/>
              <a:t>частково</a:t>
            </a:r>
            <a:r>
              <a:rPr lang="ru-RU" sz="2000" dirty="0"/>
              <a:t> </a:t>
            </a:r>
            <a:r>
              <a:rPr lang="ru-RU" sz="2000" dirty="0" err="1"/>
              <a:t>обвалилася</a:t>
            </a:r>
            <a:r>
              <a:rPr lang="ru-RU" sz="2000" dirty="0"/>
              <a:t>, при </a:t>
            </a:r>
            <a:r>
              <a:rPr lang="ru-RU" sz="2000" dirty="0" err="1"/>
              <a:t>цьому</a:t>
            </a:r>
            <a:r>
              <a:rPr lang="ru-RU" sz="2000" dirty="0"/>
              <a:t>, як </a:t>
            </a:r>
            <a:r>
              <a:rPr lang="ru-RU" sz="2000" dirty="0" err="1"/>
              <a:t>вважається</a:t>
            </a:r>
            <a:r>
              <a:rPr lang="ru-RU" sz="2000" dirty="0"/>
              <a:t>, </a:t>
            </a:r>
            <a:r>
              <a:rPr lang="ru-RU" sz="2000" dirty="0" err="1"/>
              <a:t>загинула</a:t>
            </a:r>
            <a:r>
              <a:rPr lang="ru-RU" sz="2000" dirty="0"/>
              <a:t> 1 </a:t>
            </a:r>
            <a:r>
              <a:rPr lang="ru-RU" sz="2000" dirty="0" err="1"/>
              <a:t>людина</a:t>
            </a:r>
            <a:r>
              <a:rPr lang="ru-RU" sz="2000" dirty="0"/>
              <a:t> — </a:t>
            </a:r>
            <a:r>
              <a:rPr lang="ru-RU" sz="2000" dirty="0" err="1"/>
              <a:t>Валерій</a:t>
            </a:r>
            <a:r>
              <a:rPr lang="ru-RU" sz="2000" dirty="0"/>
              <a:t> </a:t>
            </a:r>
            <a:r>
              <a:rPr lang="ru-RU" sz="2000" dirty="0" err="1" smtClean="0"/>
              <a:t>Ходимчук</a:t>
            </a:r>
            <a:r>
              <a:rPr lang="ru-RU" sz="2000" dirty="0" smtClean="0"/>
              <a:t>. </a:t>
            </a:r>
            <a:r>
              <a:rPr lang="ru-RU" sz="2000" dirty="0"/>
              <a:t>У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приміщеннях</a:t>
            </a:r>
            <a:r>
              <a:rPr lang="ru-RU" sz="2000" dirty="0"/>
              <a:t> і на </a:t>
            </a:r>
            <a:r>
              <a:rPr lang="ru-RU" sz="2000" dirty="0" err="1"/>
              <a:t>даху</a:t>
            </a:r>
            <a:r>
              <a:rPr lang="ru-RU" sz="2000" dirty="0"/>
              <a:t> </a:t>
            </a:r>
            <a:r>
              <a:rPr lang="ru-RU" sz="2000" dirty="0" err="1"/>
              <a:t>почалася</a:t>
            </a:r>
            <a:r>
              <a:rPr lang="ru-RU" sz="2000" dirty="0"/>
              <a:t> </a:t>
            </a:r>
            <a:r>
              <a:rPr lang="ru-RU" sz="2000" dirty="0" err="1"/>
              <a:t>пожежа</a:t>
            </a:r>
            <a:r>
              <a:rPr lang="ru-RU" sz="2000" dirty="0"/>
              <a:t>. </a:t>
            </a:r>
            <a:r>
              <a:rPr lang="ru-RU" sz="2000" dirty="0" err="1"/>
              <a:t>Згодом</a:t>
            </a:r>
            <a:r>
              <a:rPr lang="ru-RU" sz="2000" dirty="0"/>
              <a:t> </a:t>
            </a:r>
            <a:r>
              <a:rPr lang="ru-RU" sz="2000" dirty="0" err="1"/>
              <a:t>залишки</a:t>
            </a:r>
            <a:r>
              <a:rPr lang="ru-RU" sz="2000" dirty="0"/>
              <a:t> </a:t>
            </a:r>
            <a:r>
              <a:rPr lang="ru-RU" sz="2000" dirty="0" err="1"/>
              <a:t>активної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розплавилися</a:t>
            </a:r>
            <a:r>
              <a:rPr lang="ru-RU" sz="2000" dirty="0"/>
              <a:t>. </a:t>
            </a:r>
            <a:r>
              <a:rPr lang="ru-RU" sz="2000" dirty="0" err="1"/>
              <a:t>Суміш</a:t>
            </a:r>
            <a:r>
              <a:rPr lang="ru-RU" sz="2000" dirty="0"/>
              <a:t> з </a:t>
            </a:r>
            <a:r>
              <a:rPr lang="ru-RU" sz="2000" dirty="0" err="1"/>
              <a:t>розплавленого</a:t>
            </a:r>
            <a:r>
              <a:rPr lang="ru-RU" sz="2000" dirty="0"/>
              <a:t> </a:t>
            </a:r>
            <a:r>
              <a:rPr lang="ru-RU" sz="2000" dirty="0" err="1"/>
              <a:t>металу</a:t>
            </a:r>
            <a:r>
              <a:rPr lang="ru-RU" sz="2000" dirty="0"/>
              <a:t>, </a:t>
            </a:r>
            <a:r>
              <a:rPr lang="ru-RU" sz="2000" dirty="0" err="1"/>
              <a:t>піску</a:t>
            </a:r>
            <a:r>
              <a:rPr lang="ru-RU" sz="2000" dirty="0"/>
              <a:t>, бетону і </a:t>
            </a:r>
            <a:r>
              <a:rPr lang="ru-RU" sz="2000" dirty="0" err="1"/>
              <a:t>частинок</a:t>
            </a:r>
            <a:r>
              <a:rPr lang="ru-RU" sz="2000" dirty="0"/>
              <a:t> </a:t>
            </a:r>
            <a:r>
              <a:rPr lang="ru-RU" sz="2000" dirty="0" err="1"/>
              <a:t>палива</a:t>
            </a:r>
            <a:r>
              <a:rPr lang="ru-RU" sz="2000" dirty="0"/>
              <a:t> </a:t>
            </a:r>
            <a:r>
              <a:rPr lang="ru-RU" sz="2000" dirty="0" err="1"/>
              <a:t>розтікалася</a:t>
            </a:r>
            <a:r>
              <a:rPr lang="ru-RU" sz="2000" dirty="0"/>
              <a:t> </a:t>
            </a:r>
            <a:r>
              <a:rPr lang="ru-RU" sz="2000" dirty="0" err="1"/>
              <a:t>підреакторними</a:t>
            </a:r>
            <a:r>
              <a:rPr lang="ru-RU" sz="2000" dirty="0"/>
              <a:t> </a:t>
            </a:r>
            <a:r>
              <a:rPr lang="ru-RU" sz="2000" dirty="0" err="1" smtClean="0"/>
              <a:t>приміщеннями</a:t>
            </a:r>
            <a:r>
              <a:rPr lang="ru-RU" sz="2000" dirty="0" smtClean="0"/>
              <a:t>. </a:t>
            </a:r>
            <a:r>
              <a:rPr lang="ru-RU" sz="2000" dirty="0"/>
              <a:t>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 </a:t>
            </a:r>
            <a:r>
              <a:rPr lang="ru-RU" sz="2000" dirty="0" err="1"/>
              <a:t>стався</a:t>
            </a:r>
            <a:r>
              <a:rPr lang="ru-RU" sz="2000" dirty="0"/>
              <a:t> </a:t>
            </a:r>
            <a:r>
              <a:rPr lang="ru-RU" sz="2000" dirty="0" err="1"/>
              <a:t>викид</a:t>
            </a:r>
            <a:r>
              <a:rPr lang="ru-RU" sz="2000" dirty="0"/>
              <a:t> </a:t>
            </a:r>
            <a:r>
              <a:rPr lang="ru-RU" sz="2000" dirty="0" err="1"/>
              <a:t>радіоактивних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ізотопів</a:t>
            </a:r>
            <a:r>
              <a:rPr lang="ru-RU" sz="2000" dirty="0"/>
              <a:t> урану, </a:t>
            </a:r>
            <a:r>
              <a:rPr lang="ru-RU" sz="2000" dirty="0" err="1"/>
              <a:t>плутонію</a:t>
            </a:r>
            <a:r>
              <a:rPr lang="ru-RU" sz="2000" dirty="0"/>
              <a:t>, </a:t>
            </a:r>
            <a:r>
              <a:rPr lang="ru-RU" sz="2000" dirty="0" smtClean="0"/>
              <a:t>йоду-131, цезію-134, цезію-137, стронцію-90. </a:t>
            </a:r>
          </a:p>
          <a:p>
            <a:r>
              <a:rPr lang="ru-RU" sz="2000" dirty="0" err="1" smtClean="0"/>
              <a:t>Ситуація</a:t>
            </a:r>
            <a:r>
              <a:rPr lang="ru-RU" sz="2000" dirty="0" smtClean="0"/>
              <a:t> </a:t>
            </a:r>
            <a:r>
              <a:rPr lang="ru-RU" sz="2000" dirty="0" err="1"/>
              <a:t>погіршувалася</a:t>
            </a:r>
            <a:r>
              <a:rPr lang="ru-RU" sz="2000" dirty="0"/>
              <a:t> в </a:t>
            </a:r>
            <a:r>
              <a:rPr lang="ru-RU" sz="2000" dirty="0" err="1"/>
              <a:t>зв'язку</a:t>
            </a:r>
            <a:r>
              <a:rPr lang="ru-RU" sz="2000" dirty="0"/>
              <a:t> з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зруйнованому</a:t>
            </a:r>
            <a:r>
              <a:rPr lang="ru-RU" sz="2000" dirty="0"/>
              <a:t> </a:t>
            </a:r>
            <a:r>
              <a:rPr lang="ru-RU" sz="2000" dirty="0" err="1"/>
              <a:t>реакторі</a:t>
            </a:r>
            <a:r>
              <a:rPr lang="ru-RU" sz="2000" dirty="0"/>
              <a:t> </a:t>
            </a:r>
            <a:r>
              <a:rPr lang="ru-RU" sz="2000" dirty="0" err="1"/>
              <a:t>продовжувалися</a:t>
            </a:r>
            <a:r>
              <a:rPr lang="ru-RU" sz="2000" dirty="0"/>
              <a:t> </a:t>
            </a:r>
            <a:r>
              <a:rPr lang="ru-RU" sz="2000" dirty="0" err="1"/>
              <a:t>неконтрольовані</a:t>
            </a:r>
            <a:r>
              <a:rPr lang="ru-RU" sz="2000" dirty="0"/>
              <a:t> </a:t>
            </a:r>
            <a:r>
              <a:rPr lang="ru-RU" sz="2000" dirty="0" err="1"/>
              <a:t>ядерні</a:t>
            </a:r>
            <a:r>
              <a:rPr lang="ru-RU" sz="2000" dirty="0"/>
              <a:t> і </a:t>
            </a:r>
            <a:r>
              <a:rPr lang="ru-RU" sz="2000" dirty="0" err="1"/>
              <a:t>хімічні</a:t>
            </a:r>
            <a:r>
              <a:rPr lang="ru-RU" sz="2000" dirty="0"/>
              <a:t> (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горіння</a:t>
            </a:r>
            <a:r>
              <a:rPr lang="ru-RU" sz="2000" dirty="0"/>
              <a:t> </a:t>
            </a:r>
            <a:r>
              <a:rPr lang="ru-RU" sz="2000" dirty="0" err="1"/>
              <a:t>запасів</a:t>
            </a:r>
            <a:r>
              <a:rPr lang="ru-RU" sz="2000" dirty="0"/>
              <a:t> </a:t>
            </a:r>
            <a:r>
              <a:rPr lang="ru-RU" sz="2000" dirty="0" err="1"/>
              <a:t>графіту</a:t>
            </a:r>
            <a:r>
              <a:rPr lang="ru-RU" sz="2000" dirty="0"/>
              <a:t>) </a:t>
            </a:r>
            <a:r>
              <a:rPr lang="ru-RU" sz="2000" dirty="0" err="1"/>
              <a:t>реакції</a:t>
            </a:r>
            <a:r>
              <a:rPr lang="ru-RU" sz="2000" dirty="0"/>
              <a:t> з </a:t>
            </a:r>
            <a:r>
              <a:rPr lang="ru-RU" sz="2000" dirty="0" err="1"/>
              <a:t>виділенням</a:t>
            </a:r>
            <a:r>
              <a:rPr lang="ru-RU" sz="2000" dirty="0"/>
              <a:t> тепла, з </a:t>
            </a:r>
            <a:r>
              <a:rPr lang="ru-RU" sz="2000" dirty="0" err="1"/>
              <a:t>виверженням</a:t>
            </a:r>
            <a:r>
              <a:rPr lang="ru-RU" sz="2000" dirty="0"/>
              <a:t> з </a:t>
            </a:r>
            <a:r>
              <a:rPr lang="ru-RU" sz="2000" dirty="0" err="1"/>
              <a:t>розлому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днів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</a:t>
            </a:r>
            <a:r>
              <a:rPr lang="ru-RU" sz="2000" dirty="0" err="1"/>
              <a:t>горіння</a:t>
            </a:r>
            <a:r>
              <a:rPr lang="ru-RU" sz="2000" dirty="0"/>
              <a:t> </a:t>
            </a:r>
            <a:r>
              <a:rPr lang="ru-RU" sz="2000" dirty="0" err="1"/>
              <a:t>радіоактивних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і </a:t>
            </a:r>
            <a:r>
              <a:rPr lang="ru-RU" sz="2000" dirty="0" err="1"/>
              <a:t>зараження</a:t>
            </a:r>
            <a:r>
              <a:rPr lang="ru-RU" sz="2000" dirty="0"/>
              <a:t> ними великих </a:t>
            </a:r>
            <a:r>
              <a:rPr lang="ru-RU" sz="2000" dirty="0" err="1"/>
              <a:t>територій</a:t>
            </a:r>
            <a:r>
              <a:rPr lang="ru-RU" sz="2000" dirty="0"/>
              <a:t>. </a:t>
            </a:r>
            <a:r>
              <a:rPr lang="ru-RU" sz="2000" dirty="0" err="1"/>
              <a:t>Зупинити</a:t>
            </a:r>
            <a:r>
              <a:rPr lang="ru-RU" sz="2000" dirty="0"/>
              <a:t> </a:t>
            </a:r>
            <a:r>
              <a:rPr lang="ru-RU" sz="2000" dirty="0" err="1"/>
              <a:t>активне</a:t>
            </a:r>
            <a:r>
              <a:rPr lang="ru-RU" sz="2000" dirty="0"/>
              <a:t> </a:t>
            </a:r>
            <a:r>
              <a:rPr lang="ru-RU" sz="2000" dirty="0" err="1"/>
              <a:t>виверження</a:t>
            </a:r>
            <a:r>
              <a:rPr lang="ru-RU" sz="2000" dirty="0"/>
              <a:t> </a:t>
            </a:r>
            <a:r>
              <a:rPr lang="ru-RU" sz="2000" dirty="0" err="1"/>
              <a:t>радіоактивних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зруйнованого</a:t>
            </a:r>
            <a:r>
              <a:rPr lang="ru-RU" sz="2000" dirty="0"/>
              <a:t> реактора </a:t>
            </a:r>
            <a:r>
              <a:rPr lang="ru-RU" sz="2000" dirty="0" err="1"/>
              <a:t>вдалося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до </a:t>
            </a:r>
            <a:r>
              <a:rPr lang="ru-RU" sz="2000" dirty="0" err="1"/>
              <a:t>кінця</a:t>
            </a:r>
            <a:r>
              <a:rPr lang="ru-RU" sz="2000" dirty="0"/>
              <a:t> </a:t>
            </a:r>
            <a:r>
              <a:rPr lang="ru-RU" sz="2000" dirty="0" err="1"/>
              <a:t>травня</a:t>
            </a:r>
            <a:r>
              <a:rPr lang="ru-RU" sz="2000" dirty="0"/>
              <a:t> 1986 року </a:t>
            </a:r>
            <a:r>
              <a:rPr lang="ru-RU" sz="2000" dirty="0" err="1"/>
              <a:t>мобілізацією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  <a:r>
              <a:rPr lang="ru-RU" sz="2000" dirty="0" err="1"/>
              <a:t>усього</a:t>
            </a:r>
            <a:r>
              <a:rPr lang="ru-RU" sz="2000" dirty="0"/>
              <a:t> СРСР і </a:t>
            </a:r>
            <a:r>
              <a:rPr lang="ru-RU" sz="2000" dirty="0" err="1"/>
              <a:t>ціною</a:t>
            </a:r>
            <a:r>
              <a:rPr lang="ru-RU" sz="2000" dirty="0"/>
              <a:t> </a:t>
            </a:r>
            <a:r>
              <a:rPr lang="ru-RU" sz="2000" dirty="0" err="1"/>
              <a:t>масового</a:t>
            </a:r>
            <a:r>
              <a:rPr lang="ru-RU" sz="2000" dirty="0"/>
              <a:t> </a:t>
            </a:r>
            <a:r>
              <a:rPr lang="ru-RU" sz="2000" dirty="0" err="1"/>
              <a:t>опромінення</a:t>
            </a:r>
            <a:r>
              <a:rPr lang="ru-RU" sz="2000" dirty="0"/>
              <a:t> </a:t>
            </a:r>
            <a:r>
              <a:rPr lang="ru-RU" sz="2000" dirty="0" err="1"/>
              <a:t>тисяч</a:t>
            </a:r>
            <a:r>
              <a:rPr lang="ru-RU" sz="2000" dirty="0"/>
              <a:t> </a:t>
            </a:r>
            <a:r>
              <a:rPr lang="ru-RU" sz="2000" dirty="0" err="1"/>
              <a:t>ліквідаторів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1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76056" y="6165304"/>
            <a:ext cx="376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Вибух на Чорнобильській АЕС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743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/>
              <a:t>Основні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радіонукліди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потрапили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довкілля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наслідок</a:t>
            </a:r>
            <a:r>
              <a:rPr lang="ru-RU" sz="2400" b="1" dirty="0" smtClean="0"/>
              <a:t>, та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дозоформуюча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рольу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терміни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аварії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8833"/>
              </p:ext>
            </p:extLst>
          </p:nvPr>
        </p:nvGraphicFramePr>
        <p:xfrm>
          <a:off x="539552" y="1484784"/>
          <a:ext cx="8280920" cy="5016222"/>
        </p:xfrm>
        <a:graphic>
          <a:graphicData uri="http://schemas.openxmlformats.org/drawingml/2006/table">
            <a:tbl>
              <a:tblPr/>
              <a:tblGrid>
                <a:gridCol w="1080120"/>
                <a:gridCol w="1224136"/>
                <a:gridCol w="792088"/>
                <a:gridCol w="936104"/>
                <a:gridCol w="954702"/>
                <a:gridCol w="1205538"/>
                <a:gridCol w="789322"/>
                <a:gridCol w="1298910"/>
              </a:tblGrid>
              <a:tr h="67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Термін після аварії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1162" marR="61162" marT="30581" marB="30581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1162" marR="61162" marT="30581" marB="30581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1162" marR="61162" marT="30581" marB="30581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1162" marR="61162" marT="30581" marB="30581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1162" marR="61162" marT="30581" marB="30581"/>
                </a:tc>
              </a:tr>
              <a:tr h="671426">
                <a:tc>
                  <a:txBody>
                    <a:bodyPr/>
                    <a:lstStyle/>
                    <a:p>
                      <a:r>
                        <a:rPr lang="ru-RU" sz="1400" dirty="0" err="1"/>
                        <a:t>Радіонуклід</a:t>
                      </a:r>
                      <a:endParaRPr lang="ru-RU" sz="1400" dirty="0"/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Період напіврозпаду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Перші 10 діб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Перший місяць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Третій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місяць</a:t>
                      </a:r>
                      <a:endParaRPr lang="ru-RU" sz="1400" dirty="0"/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Кінець 1986 року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1987-88 </a:t>
                      </a:r>
                      <a:r>
                        <a:rPr lang="ru-RU" sz="1400" dirty="0"/>
                        <a:t>роки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1993 і </a:t>
                      </a:r>
                      <a:r>
                        <a:rPr lang="ru-RU" sz="1400" dirty="0" err="1"/>
                        <a:t>наступні</a:t>
                      </a:r>
                      <a:r>
                        <a:rPr lang="ru-RU" sz="1400" dirty="0"/>
                        <a:t> роки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469998">
                <a:tc>
                  <a:txBody>
                    <a:bodyPr/>
                    <a:lstStyle/>
                    <a:p>
                      <a:r>
                        <a:rPr lang="ru-RU" sz="1400"/>
                        <a:t>Йод-131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8.04 доби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71">
                <a:tc>
                  <a:txBody>
                    <a:bodyPr/>
                    <a:lstStyle/>
                    <a:p>
                      <a:r>
                        <a:rPr lang="ru-RU" sz="1400"/>
                        <a:t>Йод-132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2.3 год.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71">
                <a:tc>
                  <a:txBody>
                    <a:bodyPr/>
                    <a:lstStyle/>
                    <a:p>
                      <a:r>
                        <a:rPr lang="ru-RU" sz="1400"/>
                        <a:t>Йод-133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20.8 год. 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71">
                <a:tc>
                  <a:txBody>
                    <a:bodyPr/>
                    <a:lstStyle/>
                    <a:p>
                      <a:r>
                        <a:rPr lang="ru-RU" sz="1400"/>
                        <a:t>Йод-135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6.61 год.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998">
                <a:tc>
                  <a:txBody>
                    <a:bodyPr/>
                    <a:lstStyle/>
                    <a:p>
                      <a:r>
                        <a:rPr lang="ru-RU" sz="1400"/>
                        <a:t>Телур-132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3.25 доби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998">
                <a:tc>
                  <a:txBody>
                    <a:bodyPr/>
                    <a:lstStyle/>
                    <a:p>
                      <a:r>
                        <a:rPr lang="ru-RU" sz="1400"/>
                        <a:t>Лантан-140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14.2 год.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998">
                <a:tc>
                  <a:txBody>
                    <a:bodyPr/>
                    <a:lstStyle/>
                    <a:p>
                      <a:r>
                        <a:rPr lang="ru-RU" sz="1400"/>
                        <a:t>Барій-140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12.7 доби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998">
                <a:tc>
                  <a:txBody>
                    <a:bodyPr/>
                    <a:lstStyle/>
                    <a:p>
                      <a:r>
                        <a:rPr lang="ru-RU" sz="1400"/>
                        <a:t>Ніобій-95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35 діб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998">
                <a:tc>
                  <a:txBody>
                    <a:bodyPr/>
                    <a:lstStyle/>
                    <a:p>
                      <a:r>
                        <a:rPr lang="ru-RU" sz="1400"/>
                        <a:t>Цирконій-95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64 </a:t>
                      </a:r>
                      <a:r>
                        <a:rPr lang="ru-RU" sz="1400" dirty="0" err="1"/>
                        <a:t>доби</a:t>
                      </a:r>
                      <a:endParaRPr lang="ru-RU" sz="1400" dirty="0"/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+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marL="61162" marR="61162" marT="30581" marB="305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65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/>
              <a:t>Основні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радіонукліди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потрапили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довкілля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наслідок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аварії</a:t>
            </a:r>
            <a:r>
              <a:rPr lang="ru-RU" sz="2400" b="1" dirty="0" smtClean="0"/>
              <a:t>, та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дозоформуюча</a:t>
            </a:r>
            <a:r>
              <a:rPr lang="ru-RU" sz="2400" b="1" dirty="0" smtClean="0"/>
              <a:t> роль у </a:t>
            </a:r>
            <a:r>
              <a:rPr lang="ru-RU" sz="2400" b="1" dirty="0" err="1" smtClean="0"/>
              <a:t>різні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терміни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аварії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238600"/>
              </p:ext>
            </p:extLst>
          </p:nvPr>
        </p:nvGraphicFramePr>
        <p:xfrm>
          <a:off x="323528" y="1484784"/>
          <a:ext cx="8568952" cy="5184582"/>
        </p:xfrm>
        <a:graphic>
          <a:graphicData uri="http://schemas.openxmlformats.org/drawingml/2006/table">
            <a:tbl>
              <a:tblPr/>
              <a:tblGrid>
                <a:gridCol w="1296144"/>
                <a:gridCol w="1152128"/>
                <a:gridCol w="765085"/>
                <a:gridCol w="1071119"/>
                <a:gridCol w="1071119"/>
                <a:gridCol w="1071119"/>
                <a:gridCol w="1071119"/>
                <a:gridCol w="1071119"/>
              </a:tblGrid>
              <a:tr h="386086">
                <a:tc>
                  <a:txBody>
                    <a:bodyPr/>
                    <a:lstStyle/>
                    <a:p>
                      <a:r>
                        <a:rPr lang="ru-RU" sz="1200" dirty="0"/>
                        <a:t>Рутеній-103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29.3 доби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Рутеній-106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268.2 </a:t>
                      </a:r>
                      <a:r>
                        <a:rPr lang="ru-RU" sz="1200" dirty="0" err="1"/>
                        <a:t>доби</a:t>
                      </a:r>
                      <a:endParaRPr lang="ru-RU" sz="1200" dirty="0"/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Церій-141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32.5 доби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Церій-144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248.3 доби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Цезій-134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2.06 року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Цезій-137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31 рік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Стронцій-89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52 доби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Стронций-90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27 років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Плутоній-238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87.7 років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Плутоній-239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24380 років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Плутоній-240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6537 років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86">
                <a:tc>
                  <a:txBody>
                    <a:bodyPr/>
                    <a:lstStyle/>
                    <a:p>
                      <a:r>
                        <a:rPr lang="ru-RU" sz="1200"/>
                        <a:t>Кюрій-242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163 доби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+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1550">
                <a:tc>
                  <a:txBody>
                    <a:bodyPr/>
                    <a:lstStyle/>
                    <a:p>
                      <a:r>
                        <a:rPr lang="ru-RU" sz="1200"/>
                        <a:t>Кількість нуклідів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21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16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16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9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</a:t>
                      </a:r>
                    </a:p>
                  </a:txBody>
                  <a:tcPr marL="48149" marR="48149" marT="24074" marB="24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31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Маса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радіонуклідів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були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викинуті</a:t>
            </a:r>
            <a:r>
              <a:rPr lang="ru-RU" sz="3200" b="1" dirty="0" smtClean="0"/>
              <a:t> з реактору </a:t>
            </a:r>
            <a:r>
              <a:rPr lang="ru-RU" sz="3200" b="1" dirty="0" err="1" smtClean="0"/>
              <a:t>аварійної</a:t>
            </a:r>
            <a:r>
              <a:rPr lang="ru-RU" sz="3200" b="1" dirty="0" smtClean="0"/>
              <a:t> ЧАЕС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16462"/>
              </p:ext>
            </p:extLst>
          </p:nvPr>
        </p:nvGraphicFramePr>
        <p:xfrm>
          <a:off x="539552" y="2708920"/>
          <a:ext cx="8229600" cy="201168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36024">
                <a:tc>
                  <a:txBody>
                    <a:bodyPr/>
                    <a:lstStyle/>
                    <a:p>
                      <a:r>
                        <a:rPr lang="ru-RU" dirty="0" err="1"/>
                        <a:t>Радіонуклід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Маса одного Кі радіонукліду, 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Сумарна</a:t>
                      </a:r>
                      <a:r>
                        <a:rPr lang="ru-RU" dirty="0"/>
                        <a:t> актив-</a:t>
                      </a:r>
                      <a:r>
                        <a:rPr lang="ru-RU" dirty="0" err="1"/>
                        <a:t>ність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викиду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МКі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Сумарна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маса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викиду</a:t>
                      </a:r>
                      <a:r>
                        <a:rPr lang="ru-RU" dirty="0"/>
                        <a:t>, г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Sr-89</a:t>
                      </a:r>
                    </a:p>
                    <a:p>
                      <a:r>
                        <a:rPr lang="en-US"/>
                        <a:t>Sr-90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3,55  10-5</a:t>
                      </a:r>
                    </a:p>
                    <a:p>
                      <a:r>
                        <a:rPr lang="ru-RU"/>
                        <a:t>6,08  10-3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2,2</a:t>
                      </a:r>
                    </a:p>
                    <a:p>
                      <a:r>
                        <a:rPr lang="ru-RU"/>
                        <a:t>0,22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78,1</a:t>
                      </a:r>
                    </a:p>
                    <a:p>
                      <a:r>
                        <a:rPr lang="ru-RU"/>
                        <a:t>1496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Zr-95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4,67  10-5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3,8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177,4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103546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117</TotalTime>
  <Words>2706</Words>
  <Application>Microsoft Office PowerPoint</Application>
  <PresentationFormat>Экран (4:3)</PresentationFormat>
  <Paragraphs>375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Горизонт</vt:lpstr>
      <vt:lpstr>Презентация PowerPoint</vt:lpstr>
      <vt:lpstr>Презентация PowerPoint</vt:lpstr>
      <vt:lpstr>Загальні дані</vt:lpstr>
      <vt:lpstr>Презентация PowerPoint</vt:lpstr>
      <vt:lpstr>Аварія</vt:lpstr>
      <vt:lpstr>Презентация PowerPoint</vt:lpstr>
      <vt:lpstr>Основні радіонукліди, що потрапили у довкілля в наслідок, та їх дозоформуюча рольу різні терміни після аварії</vt:lpstr>
      <vt:lpstr>Основні радіонукліди, що потрапили у довкілля в наслідок аварії, та їх дозоформуюча роль у різні терміни після аварії</vt:lpstr>
      <vt:lpstr>Маса радіонуклідів, які були викинуті з реактору аварійної ЧАЕС</vt:lpstr>
      <vt:lpstr>Маса радіонуклідів, які були викинуті з реактору аварійної ЧАЕС</vt:lpstr>
      <vt:lpstr>Причини аварії</vt:lpstr>
      <vt:lpstr>Причини аварії</vt:lpstr>
      <vt:lpstr>Недосконалий реактор</vt:lpstr>
      <vt:lpstr>Презентация PowerPoint</vt:lpstr>
      <vt:lpstr>Презентация PowerPoint</vt:lpstr>
      <vt:lpstr>Проектні помилки. Позитивний паровий коефіцієнт реактивності</vt:lpstr>
      <vt:lpstr>Проектні помилки. «Кінцевий ефект»</vt:lpstr>
      <vt:lpstr>Помилки операторів</vt:lpstr>
      <vt:lpstr>Помилки операторів</vt:lpstr>
      <vt:lpstr>Помилки операторів</vt:lpstr>
      <vt:lpstr>Помилки операторів</vt:lpstr>
      <vt:lpstr>Роль оперативного запасу реактивності</vt:lpstr>
      <vt:lpstr>Презентация PowerPoint</vt:lpstr>
      <vt:lpstr>Роль оперативного запасу реактивності</vt:lpstr>
      <vt:lpstr>Роль оперативного запасу реактивності</vt:lpstr>
      <vt:lpstr>Альтернативні версії</vt:lpstr>
      <vt:lpstr>Наслідки аварії. Поширення радіації</vt:lpstr>
      <vt:lpstr>Забруднення довкілля</vt:lpstr>
      <vt:lpstr>Забруднення довкілля</vt:lpstr>
      <vt:lpstr>Карта радіоактивного забруднення ізотопом цезію-137:</vt:lpstr>
      <vt:lpstr>Процентне співвідношення забруднення, що створюється різними ізотопами через деякий час після аварії</vt:lpstr>
      <vt:lpstr>Вплив аварії на здоров'я людей</vt:lpstr>
      <vt:lpstr>рак щитоподібної залози</vt:lpstr>
      <vt:lpstr>Дози опромінення</vt:lpstr>
      <vt:lpstr>Дози опромінення</vt:lpstr>
      <vt:lpstr>Презентация PowerPoint</vt:lpstr>
      <vt:lpstr>Основні захворювання в наслідок аварії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2014-02-08T19:50:47Z</dcterms:created>
  <dcterms:modified xsi:type="dcterms:W3CDTF">2014-02-10T21:01:41Z</dcterms:modified>
</cp:coreProperties>
</file>