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sldIdLst>
    <p:sldId id="256" r:id="rId2"/>
    <p:sldId id="257" r:id="rId3"/>
    <p:sldId id="258" r:id="rId4"/>
    <p:sldId id="259" r:id="rId5"/>
    <p:sldId id="260" r:id="rId6"/>
    <p:sldId id="261" r:id="rId7"/>
    <p:sldId id="262" r:id="rId8"/>
    <p:sldId id="263" r:id="rId9"/>
    <p:sldId id="264" r:id="rId10"/>
    <p:sldId id="269" r:id="rId11"/>
    <p:sldId id="268" r:id="rId12"/>
    <p:sldId id="265"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Lst>
  <p:sldSz cx="9144000" cy="6858000" type="screen4x3"/>
  <p:notesSz cx="6858000" cy="9144000"/>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87" autoAdjust="0"/>
    <p:restoredTop sz="94629" autoAdjust="0"/>
  </p:normalViewPr>
  <p:slideViewPr>
    <p:cSldViewPr>
      <p:cViewPr varScale="1">
        <p:scale>
          <a:sx n="107" d="100"/>
          <a:sy n="107" d="100"/>
        </p:scale>
        <p:origin x="-1650" y="-8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516624"/>
            <a:ext cx="7315200" cy="2595025"/>
          </a:xfrm>
        </p:spPr>
        <p:txBody>
          <a:bodyPr>
            <a:normAutofit/>
          </a:bodyPr>
          <a:lstStyle>
            <a:lvl1pPr>
              <a:defRPr sz="4800"/>
            </a:lvl1pPr>
          </a:lstStyle>
          <a:p>
            <a:r>
              <a:rPr lang="ru-RU" smtClean="0"/>
              <a:t>Образец заголовка</a:t>
            </a:r>
            <a:endParaRPr lang="en-US"/>
          </a:p>
        </p:txBody>
      </p:sp>
      <p:sp>
        <p:nvSpPr>
          <p:cNvPr id="3" name="Subtitle 2"/>
          <p:cNvSpPr>
            <a:spLocks noGrp="1"/>
          </p:cNvSpPr>
          <p:nvPr>
            <p:ph type="subTitle" idx="1"/>
          </p:nvPr>
        </p:nvSpPr>
        <p:spPr>
          <a:xfrm>
            <a:off x="914400" y="5166530"/>
            <a:ext cx="7315200" cy="1144632"/>
          </a:xfrm>
        </p:spPr>
        <p:txBody>
          <a:bodyPr>
            <a:normAutofit/>
          </a:bodyPr>
          <a:lstStyle>
            <a:lvl1pPr marL="0" indent="0" algn="l">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7" name="Date Placeholder 6"/>
          <p:cNvSpPr>
            <a:spLocks noGrp="1"/>
          </p:cNvSpPr>
          <p:nvPr>
            <p:ph type="dt" sz="half" idx="10"/>
          </p:nvPr>
        </p:nvSpPr>
        <p:spPr/>
        <p:txBody>
          <a:bodyPr/>
          <a:lstStyle/>
          <a:p>
            <a:fld id="{C1640F9E-E9D5-48E8-A9BC-0EA9EFC00B41}" type="datetimeFigureOut">
              <a:rPr lang="uk-UA" smtClean="0"/>
              <a:t>24.09.2013</a:t>
            </a:fld>
            <a:endParaRPr lang="uk-UA" dirty="0"/>
          </a:p>
        </p:txBody>
      </p:sp>
      <p:sp>
        <p:nvSpPr>
          <p:cNvPr id="8" name="Slide Number Placeholder 7"/>
          <p:cNvSpPr>
            <a:spLocks noGrp="1"/>
          </p:cNvSpPr>
          <p:nvPr>
            <p:ph type="sldNum" sz="quarter" idx="11"/>
          </p:nvPr>
        </p:nvSpPr>
        <p:spPr/>
        <p:txBody>
          <a:bodyPr/>
          <a:lstStyle/>
          <a:p>
            <a:fld id="{5650CA6A-8758-4273-B2EC-3C5D223516E1}" type="slidenum">
              <a:rPr lang="uk-UA" smtClean="0"/>
              <a:t>‹#›</a:t>
            </a:fld>
            <a:endParaRPr lang="uk-UA" dirty="0"/>
          </a:p>
        </p:txBody>
      </p:sp>
      <p:sp>
        <p:nvSpPr>
          <p:cNvPr id="9" name="Footer Placeholder 8"/>
          <p:cNvSpPr>
            <a:spLocks noGrp="1"/>
          </p:cNvSpPr>
          <p:nvPr>
            <p:ph type="ftr" sz="quarter" idx="12"/>
          </p:nvPr>
        </p:nvSpPr>
        <p:spPr/>
        <p:txBody>
          <a:bodyPr/>
          <a:lstStyle/>
          <a:p>
            <a:endParaRPr lang="uk-UA" dirty="0"/>
          </a:p>
        </p:txBody>
      </p:sp>
    </p:spTree>
  </p:cSld>
  <p:clrMapOvr>
    <a:masterClrMapping/>
  </p:clrMapOvr>
  <mc:AlternateContent xmlns:mc="http://schemas.openxmlformats.org/markup-compatibility/2006" xmlns:p14="http://schemas.microsoft.com/office/powerpoint/2010/main">
    <mc:Choice Requires="p14">
      <p:transition spd="slow" p14:dur="1400" advClick="0" advTm="9000">
        <p14:doors dir="vert"/>
      </p:transition>
    </mc:Choice>
    <mc:Fallback xmlns="">
      <p:transition spd="slow" advClick="0" advTm="9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C1640F9E-E9D5-48E8-A9BC-0EA9EFC00B41}" type="datetimeFigureOut">
              <a:rPr lang="uk-UA" smtClean="0"/>
              <a:t>24.09.2013</a:t>
            </a:fld>
            <a:endParaRPr lang="uk-UA" dirty="0"/>
          </a:p>
        </p:txBody>
      </p:sp>
      <p:sp>
        <p:nvSpPr>
          <p:cNvPr id="5" name="Footer Placeholder 4"/>
          <p:cNvSpPr>
            <a:spLocks noGrp="1"/>
          </p:cNvSpPr>
          <p:nvPr>
            <p:ph type="ftr" sz="quarter" idx="11"/>
          </p:nvPr>
        </p:nvSpPr>
        <p:spPr/>
        <p:txBody>
          <a:bodyPr/>
          <a:lstStyle/>
          <a:p>
            <a:endParaRPr lang="uk-UA" dirty="0"/>
          </a:p>
        </p:txBody>
      </p:sp>
      <p:sp>
        <p:nvSpPr>
          <p:cNvPr id="6" name="Slide Number Placeholder 5"/>
          <p:cNvSpPr>
            <a:spLocks noGrp="1"/>
          </p:cNvSpPr>
          <p:nvPr>
            <p:ph type="sldNum" sz="quarter" idx="12"/>
          </p:nvPr>
        </p:nvSpPr>
        <p:spPr/>
        <p:txBody>
          <a:bodyPr/>
          <a:lstStyle/>
          <a:p>
            <a:fld id="{5650CA6A-8758-4273-B2EC-3C5D223516E1}" type="slidenum">
              <a:rPr lang="uk-UA" smtClean="0"/>
              <a:t>‹#›</a:t>
            </a:fld>
            <a:endParaRPr lang="uk-UA" dirty="0"/>
          </a:p>
        </p:txBody>
      </p:sp>
    </p:spTree>
  </p:cSld>
  <p:clrMapOvr>
    <a:masterClrMapping/>
  </p:clrMapOvr>
  <mc:AlternateContent xmlns:mc="http://schemas.openxmlformats.org/markup-compatibility/2006" xmlns:p14="http://schemas.microsoft.com/office/powerpoint/2010/main">
    <mc:Choice Requires="p14">
      <p:transition spd="slow" p14:dur="1400" advClick="0" advTm="9000">
        <p14:doors dir="vert"/>
      </p:transition>
    </mc:Choice>
    <mc:Fallback xmlns="">
      <p:transition spd="slow" advClick="0" advTm="9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48400" y="1826709"/>
            <a:ext cx="1492499" cy="4484454"/>
          </a:xfrm>
        </p:spPr>
        <p:txBody>
          <a:bodyPr vert="eaVert"/>
          <a:lstStyle/>
          <a:p>
            <a:r>
              <a:rPr lang="ru-RU" smtClean="0"/>
              <a:t>Образец заголовка</a:t>
            </a:r>
            <a:endParaRPr lang="en-US"/>
          </a:p>
        </p:txBody>
      </p:sp>
      <p:sp>
        <p:nvSpPr>
          <p:cNvPr id="3" name="Vertical Text Placeholder 2"/>
          <p:cNvSpPr>
            <a:spLocks noGrp="1"/>
          </p:cNvSpPr>
          <p:nvPr>
            <p:ph type="body" orient="vert" idx="1"/>
          </p:nvPr>
        </p:nvSpPr>
        <p:spPr>
          <a:xfrm>
            <a:off x="854524" y="1826709"/>
            <a:ext cx="5241476" cy="4484454"/>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C1640F9E-E9D5-48E8-A9BC-0EA9EFC00B41}" type="datetimeFigureOut">
              <a:rPr lang="uk-UA" smtClean="0"/>
              <a:t>24.09.2013</a:t>
            </a:fld>
            <a:endParaRPr lang="uk-UA" dirty="0"/>
          </a:p>
        </p:txBody>
      </p:sp>
      <p:sp>
        <p:nvSpPr>
          <p:cNvPr id="5" name="Footer Placeholder 4"/>
          <p:cNvSpPr>
            <a:spLocks noGrp="1"/>
          </p:cNvSpPr>
          <p:nvPr>
            <p:ph type="ftr" sz="quarter" idx="11"/>
          </p:nvPr>
        </p:nvSpPr>
        <p:spPr/>
        <p:txBody>
          <a:bodyPr/>
          <a:lstStyle/>
          <a:p>
            <a:endParaRPr lang="uk-UA" dirty="0"/>
          </a:p>
        </p:txBody>
      </p:sp>
      <p:sp>
        <p:nvSpPr>
          <p:cNvPr id="6" name="Slide Number Placeholder 5"/>
          <p:cNvSpPr>
            <a:spLocks noGrp="1"/>
          </p:cNvSpPr>
          <p:nvPr>
            <p:ph type="sldNum" sz="quarter" idx="12"/>
          </p:nvPr>
        </p:nvSpPr>
        <p:spPr/>
        <p:txBody>
          <a:bodyPr/>
          <a:lstStyle/>
          <a:p>
            <a:fld id="{5650CA6A-8758-4273-B2EC-3C5D223516E1}" type="slidenum">
              <a:rPr lang="uk-UA" smtClean="0"/>
              <a:t>‹#›</a:t>
            </a:fld>
            <a:endParaRPr lang="uk-UA" dirty="0"/>
          </a:p>
        </p:txBody>
      </p:sp>
    </p:spTree>
  </p:cSld>
  <p:clrMapOvr>
    <a:masterClrMapping/>
  </p:clrMapOvr>
  <mc:AlternateContent xmlns:mc="http://schemas.openxmlformats.org/markup-compatibility/2006" xmlns:p14="http://schemas.microsoft.com/office/powerpoint/2010/main">
    <mc:Choice Requires="p14">
      <p:transition spd="slow" p14:dur="1400" advClick="0" advTm="9000">
        <p14:doors dir="vert"/>
      </p:transition>
    </mc:Choice>
    <mc:Fallback xmlns="">
      <p:transition spd="slow" advClick="0" advTm="9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C1640F9E-E9D5-48E8-A9BC-0EA9EFC00B41}" type="datetimeFigureOut">
              <a:rPr lang="uk-UA" smtClean="0"/>
              <a:t>24.09.2013</a:t>
            </a:fld>
            <a:endParaRPr lang="uk-UA" dirty="0"/>
          </a:p>
        </p:txBody>
      </p:sp>
      <p:sp>
        <p:nvSpPr>
          <p:cNvPr id="5" name="Footer Placeholder 4"/>
          <p:cNvSpPr>
            <a:spLocks noGrp="1"/>
          </p:cNvSpPr>
          <p:nvPr>
            <p:ph type="ftr" sz="quarter" idx="11"/>
          </p:nvPr>
        </p:nvSpPr>
        <p:spPr/>
        <p:txBody>
          <a:bodyPr/>
          <a:lstStyle/>
          <a:p>
            <a:endParaRPr lang="uk-UA" dirty="0"/>
          </a:p>
        </p:txBody>
      </p:sp>
      <p:sp>
        <p:nvSpPr>
          <p:cNvPr id="6" name="Slide Number Placeholder 5"/>
          <p:cNvSpPr>
            <a:spLocks noGrp="1"/>
          </p:cNvSpPr>
          <p:nvPr>
            <p:ph type="sldNum" sz="quarter" idx="12"/>
          </p:nvPr>
        </p:nvSpPr>
        <p:spPr/>
        <p:txBody>
          <a:bodyPr/>
          <a:lstStyle/>
          <a:p>
            <a:fld id="{5650CA6A-8758-4273-B2EC-3C5D223516E1}" type="slidenum">
              <a:rPr lang="uk-UA" smtClean="0"/>
              <a:t>‹#›</a:t>
            </a:fld>
            <a:endParaRPr lang="uk-UA" dirty="0"/>
          </a:p>
        </p:txBody>
      </p:sp>
    </p:spTree>
  </p:cSld>
  <p:clrMapOvr>
    <a:masterClrMapping/>
  </p:clrMapOvr>
  <mc:AlternateContent xmlns:mc="http://schemas.openxmlformats.org/markup-compatibility/2006" xmlns:p14="http://schemas.microsoft.com/office/powerpoint/2010/main">
    <mc:Choice Requires="p14">
      <p:transition spd="slow" p14:dur="1400" advClick="0" advTm="9000">
        <p14:doors dir="vert"/>
      </p:transition>
    </mc:Choice>
    <mc:Fallback xmlns="">
      <p:transition spd="slow" advClick="0" advTm="9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914400" y="5017572"/>
            <a:ext cx="7315200" cy="1293592"/>
          </a:xfrm>
        </p:spPr>
        <p:txBody>
          <a:bodyPr anchor="t"/>
          <a:lstStyle>
            <a:lvl1pPr algn="l">
              <a:defRPr sz="4000" b="0" cap="none"/>
            </a:lvl1pPr>
          </a:lstStyle>
          <a:p>
            <a:r>
              <a:rPr lang="ru-RU" smtClean="0"/>
              <a:t>Образец заголовка</a:t>
            </a:r>
            <a:endParaRPr lang="en-US"/>
          </a:p>
        </p:txBody>
      </p:sp>
      <p:sp>
        <p:nvSpPr>
          <p:cNvPr id="3" name="Text Placeholder 2"/>
          <p:cNvSpPr>
            <a:spLocks noGrp="1"/>
          </p:cNvSpPr>
          <p:nvPr>
            <p:ph type="body" idx="1"/>
          </p:nvPr>
        </p:nvSpPr>
        <p:spPr>
          <a:xfrm>
            <a:off x="914400" y="3865097"/>
            <a:ext cx="7315200" cy="1098439"/>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C1640F9E-E9D5-48E8-A9BC-0EA9EFC00B41}" type="datetimeFigureOut">
              <a:rPr lang="uk-UA" smtClean="0"/>
              <a:t>24.09.2013</a:t>
            </a:fld>
            <a:endParaRPr lang="uk-UA" dirty="0"/>
          </a:p>
        </p:txBody>
      </p:sp>
      <p:sp>
        <p:nvSpPr>
          <p:cNvPr id="5" name="Footer Placeholder 4"/>
          <p:cNvSpPr>
            <a:spLocks noGrp="1"/>
          </p:cNvSpPr>
          <p:nvPr>
            <p:ph type="ftr" sz="quarter" idx="11"/>
          </p:nvPr>
        </p:nvSpPr>
        <p:spPr/>
        <p:txBody>
          <a:bodyPr/>
          <a:lstStyle/>
          <a:p>
            <a:endParaRPr lang="uk-UA" dirty="0"/>
          </a:p>
        </p:txBody>
      </p:sp>
      <p:sp>
        <p:nvSpPr>
          <p:cNvPr id="6" name="Slide Number Placeholder 5"/>
          <p:cNvSpPr>
            <a:spLocks noGrp="1"/>
          </p:cNvSpPr>
          <p:nvPr>
            <p:ph type="sldNum" sz="quarter" idx="12"/>
          </p:nvPr>
        </p:nvSpPr>
        <p:spPr/>
        <p:txBody>
          <a:bodyPr/>
          <a:lstStyle/>
          <a:p>
            <a:fld id="{5650CA6A-8758-4273-B2EC-3C5D223516E1}" type="slidenum">
              <a:rPr lang="uk-UA" smtClean="0"/>
              <a:t>‹#›</a:t>
            </a:fld>
            <a:endParaRPr lang="uk-UA" dirty="0"/>
          </a:p>
        </p:txBody>
      </p:sp>
    </p:spTree>
  </p:cSld>
  <p:clrMapOvr>
    <a:masterClrMapping/>
  </p:clrMapOvr>
  <mc:AlternateContent xmlns:mc="http://schemas.openxmlformats.org/markup-compatibility/2006" xmlns:p14="http://schemas.microsoft.com/office/powerpoint/2010/main">
    <mc:Choice Requires="p14">
      <p:transition spd="slow" p14:dur="1400" advClick="0" advTm="9000">
        <p14:doors dir="vert"/>
      </p:transition>
    </mc:Choice>
    <mc:Fallback xmlns="">
      <p:transition spd="slow" advClick="0" advTm="9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C1640F9E-E9D5-48E8-A9BC-0EA9EFC00B41}" type="datetimeFigureOut">
              <a:rPr lang="uk-UA" smtClean="0"/>
              <a:t>24.09.2013</a:t>
            </a:fld>
            <a:endParaRPr lang="uk-UA" dirty="0"/>
          </a:p>
        </p:txBody>
      </p:sp>
      <p:sp>
        <p:nvSpPr>
          <p:cNvPr id="6" name="Footer Placeholder 5"/>
          <p:cNvSpPr>
            <a:spLocks noGrp="1"/>
          </p:cNvSpPr>
          <p:nvPr>
            <p:ph type="ftr" sz="quarter" idx="11"/>
          </p:nvPr>
        </p:nvSpPr>
        <p:spPr/>
        <p:txBody>
          <a:bodyPr/>
          <a:lstStyle/>
          <a:p>
            <a:endParaRPr lang="uk-UA" dirty="0"/>
          </a:p>
        </p:txBody>
      </p:sp>
      <p:sp>
        <p:nvSpPr>
          <p:cNvPr id="7" name="Slide Number Placeholder 6"/>
          <p:cNvSpPr>
            <a:spLocks noGrp="1"/>
          </p:cNvSpPr>
          <p:nvPr>
            <p:ph type="sldNum" sz="quarter" idx="12"/>
          </p:nvPr>
        </p:nvSpPr>
        <p:spPr/>
        <p:txBody>
          <a:bodyPr/>
          <a:lstStyle/>
          <a:p>
            <a:fld id="{5650CA6A-8758-4273-B2EC-3C5D223516E1}" type="slidenum">
              <a:rPr lang="uk-UA" smtClean="0"/>
              <a:t>‹#›</a:t>
            </a:fld>
            <a:endParaRPr lang="uk-UA" dirty="0"/>
          </a:p>
        </p:txBody>
      </p:sp>
      <p:sp>
        <p:nvSpPr>
          <p:cNvPr id="9" name="Title 8"/>
          <p:cNvSpPr>
            <a:spLocks noGrp="1"/>
          </p:cNvSpPr>
          <p:nvPr>
            <p:ph type="title"/>
          </p:nvPr>
        </p:nvSpPr>
        <p:spPr>
          <a:xfrm>
            <a:off x="914400" y="1544715"/>
            <a:ext cx="7315200" cy="1154097"/>
          </a:xfrm>
        </p:spPr>
        <p:txBody>
          <a:bodyPr/>
          <a:lstStyle/>
          <a:p>
            <a:r>
              <a:rPr lang="ru-RU" smtClean="0"/>
              <a:t>Образец заголовка</a:t>
            </a:r>
            <a:endParaRPr lang="en-US"/>
          </a:p>
        </p:txBody>
      </p:sp>
      <p:sp>
        <p:nvSpPr>
          <p:cNvPr id="8" name="Content Placeholder 7"/>
          <p:cNvSpPr>
            <a:spLocks noGrp="1"/>
          </p:cNvSpPr>
          <p:nvPr>
            <p:ph sz="quarter" idx="13"/>
          </p:nvPr>
        </p:nvSpPr>
        <p:spPr>
          <a:xfrm>
            <a:off x="914400" y="2743200"/>
            <a:ext cx="3566160" cy="359359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81728" y="2743200"/>
            <a:ext cx="3566160" cy="359568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mc:AlternateContent xmlns:mc="http://schemas.openxmlformats.org/markup-compatibility/2006" xmlns:p14="http://schemas.microsoft.com/office/powerpoint/2010/main">
    <mc:Choice Requires="p14">
      <p:transition spd="slow" p14:dur="1400" advClick="0" advTm="9000">
        <p14:doors dir="vert"/>
      </p:transition>
    </mc:Choice>
    <mc:Fallback xmlns="">
      <p:transition spd="slow" advClick="0" advTm="9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16348" y="2743200"/>
            <a:ext cx="3364992" cy="621792"/>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5" name="Text Placeholder 4"/>
          <p:cNvSpPr>
            <a:spLocks noGrp="1"/>
          </p:cNvSpPr>
          <p:nvPr>
            <p:ph type="body" sz="quarter" idx="3"/>
          </p:nvPr>
        </p:nvSpPr>
        <p:spPr>
          <a:xfrm>
            <a:off x="4885144" y="2743200"/>
            <a:ext cx="3362062" cy="621792"/>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7" name="Date Placeholder 6"/>
          <p:cNvSpPr>
            <a:spLocks noGrp="1"/>
          </p:cNvSpPr>
          <p:nvPr>
            <p:ph type="dt" sz="half" idx="10"/>
          </p:nvPr>
        </p:nvSpPr>
        <p:spPr/>
        <p:txBody>
          <a:bodyPr/>
          <a:lstStyle/>
          <a:p>
            <a:fld id="{C1640F9E-E9D5-48E8-A9BC-0EA9EFC00B41}" type="datetimeFigureOut">
              <a:rPr lang="uk-UA" smtClean="0"/>
              <a:t>24.09.2013</a:t>
            </a:fld>
            <a:endParaRPr lang="uk-UA" dirty="0"/>
          </a:p>
        </p:txBody>
      </p:sp>
      <p:sp>
        <p:nvSpPr>
          <p:cNvPr id="8" name="Footer Placeholder 7"/>
          <p:cNvSpPr>
            <a:spLocks noGrp="1"/>
          </p:cNvSpPr>
          <p:nvPr>
            <p:ph type="ftr" sz="quarter" idx="11"/>
          </p:nvPr>
        </p:nvSpPr>
        <p:spPr/>
        <p:txBody>
          <a:bodyPr/>
          <a:lstStyle/>
          <a:p>
            <a:endParaRPr lang="uk-UA" dirty="0"/>
          </a:p>
        </p:txBody>
      </p:sp>
      <p:sp>
        <p:nvSpPr>
          <p:cNvPr id="9" name="Slide Number Placeholder 8"/>
          <p:cNvSpPr>
            <a:spLocks noGrp="1"/>
          </p:cNvSpPr>
          <p:nvPr>
            <p:ph type="sldNum" sz="quarter" idx="12"/>
          </p:nvPr>
        </p:nvSpPr>
        <p:spPr/>
        <p:txBody>
          <a:bodyPr/>
          <a:lstStyle/>
          <a:p>
            <a:fld id="{5650CA6A-8758-4273-B2EC-3C5D223516E1}" type="slidenum">
              <a:rPr lang="uk-UA" smtClean="0"/>
              <a:t>‹#›</a:t>
            </a:fld>
            <a:endParaRPr lang="uk-UA" dirty="0"/>
          </a:p>
        </p:txBody>
      </p:sp>
      <p:sp>
        <p:nvSpPr>
          <p:cNvPr id="10" name="Title 9"/>
          <p:cNvSpPr>
            <a:spLocks noGrp="1"/>
          </p:cNvSpPr>
          <p:nvPr>
            <p:ph type="title"/>
          </p:nvPr>
        </p:nvSpPr>
        <p:spPr>
          <a:xfrm>
            <a:off x="914400" y="1544715"/>
            <a:ext cx="7315200" cy="1154097"/>
          </a:xfrm>
        </p:spPr>
        <p:txBody>
          <a:bodyPr/>
          <a:lstStyle/>
          <a:p>
            <a:r>
              <a:rPr lang="ru-RU" smtClean="0"/>
              <a:t>Образец заголовка</a:t>
            </a:r>
            <a:endParaRPr lang="en-US" dirty="0"/>
          </a:p>
        </p:txBody>
      </p:sp>
      <p:sp>
        <p:nvSpPr>
          <p:cNvPr id="11" name="Content Placeholder 10"/>
          <p:cNvSpPr>
            <a:spLocks noGrp="1"/>
          </p:cNvSpPr>
          <p:nvPr>
            <p:ph sz="quarter" idx="13"/>
          </p:nvPr>
        </p:nvSpPr>
        <p:spPr>
          <a:xfrm>
            <a:off x="914400" y="3383280"/>
            <a:ext cx="3566160" cy="295351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3" name="Content Placeholder 12"/>
          <p:cNvSpPr>
            <a:spLocks noGrp="1"/>
          </p:cNvSpPr>
          <p:nvPr>
            <p:ph sz="quarter" idx="14"/>
          </p:nvPr>
        </p:nvSpPr>
        <p:spPr>
          <a:xfrm>
            <a:off x="4681727" y="3383280"/>
            <a:ext cx="3566160" cy="295351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400" advClick="0" advTm="9000">
        <p14:doors dir="vert"/>
      </p:transition>
    </mc:Choice>
    <mc:Fallback xmlns="">
      <p:transition spd="slow" advClick="0" advTm="9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C1640F9E-E9D5-48E8-A9BC-0EA9EFC00B41}" type="datetimeFigureOut">
              <a:rPr lang="uk-UA" smtClean="0"/>
              <a:t>24.09.2013</a:t>
            </a:fld>
            <a:endParaRPr lang="uk-UA" dirty="0"/>
          </a:p>
        </p:txBody>
      </p:sp>
      <p:sp>
        <p:nvSpPr>
          <p:cNvPr id="4" name="Footer Placeholder 3"/>
          <p:cNvSpPr>
            <a:spLocks noGrp="1"/>
          </p:cNvSpPr>
          <p:nvPr>
            <p:ph type="ftr" sz="quarter" idx="11"/>
          </p:nvPr>
        </p:nvSpPr>
        <p:spPr/>
        <p:txBody>
          <a:bodyPr/>
          <a:lstStyle/>
          <a:p>
            <a:endParaRPr lang="uk-UA" dirty="0"/>
          </a:p>
        </p:txBody>
      </p:sp>
      <p:sp>
        <p:nvSpPr>
          <p:cNvPr id="5" name="Slide Number Placeholder 4"/>
          <p:cNvSpPr>
            <a:spLocks noGrp="1"/>
          </p:cNvSpPr>
          <p:nvPr>
            <p:ph type="sldNum" sz="quarter" idx="12"/>
          </p:nvPr>
        </p:nvSpPr>
        <p:spPr/>
        <p:txBody>
          <a:bodyPr/>
          <a:lstStyle/>
          <a:p>
            <a:fld id="{5650CA6A-8758-4273-B2EC-3C5D223516E1}" type="slidenum">
              <a:rPr lang="uk-UA" smtClean="0"/>
              <a:t>‹#›</a:t>
            </a:fld>
            <a:endParaRPr lang="uk-UA" dirty="0"/>
          </a:p>
        </p:txBody>
      </p:sp>
    </p:spTree>
  </p:cSld>
  <p:clrMapOvr>
    <a:masterClrMapping/>
  </p:clrMapOvr>
  <mc:AlternateContent xmlns:mc="http://schemas.openxmlformats.org/markup-compatibility/2006" xmlns:p14="http://schemas.microsoft.com/office/powerpoint/2010/main">
    <mc:Choice Requires="p14">
      <p:transition spd="slow" p14:dur="1400" advClick="0" advTm="9000">
        <p14:doors dir="vert"/>
      </p:transition>
    </mc:Choice>
    <mc:Fallback xmlns="">
      <p:transition spd="slow" advClick="0" advTm="9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640F9E-E9D5-48E8-A9BC-0EA9EFC00B41}" type="datetimeFigureOut">
              <a:rPr lang="uk-UA" smtClean="0"/>
              <a:t>24.09.2013</a:t>
            </a:fld>
            <a:endParaRPr lang="uk-UA" dirty="0"/>
          </a:p>
        </p:txBody>
      </p:sp>
      <p:sp>
        <p:nvSpPr>
          <p:cNvPr id="3" name="Footer Placeholder 2"/>
          <p:cNvSpPr>
            <a:spLocks noGrp="1"/>
          </p:cNvSpPr>
          <p:nvPr>
            <p:ph type="ftr" sz="quarter" idx="11"/>
          </p:nvPr>
        </p:nvSpPr>
        <p:spPr/>
        <p:txBody>
          <a:bodyPr/>
          <a:lstStyle/>
          <a:p>
            <a:endParaRPr lang="uk-UA" dirty="0"/>
          </a:p>
        </p:txBody>
      </p:sp>
      <p:sp>
        <p:nvSpPr>
          <p:cNvPr id="4" name="Slide Number Placeholder 3"/>
          <p:cNvSpPr>
            <a:spLocks noGrp="1"/>
          </p:cNvSpPr>
          <p:nvPr>
            <p:ph type="sldNum" sz="quarter" idx="12"/>
          </p:nvPr>
        </p:nvSpPr>
        <p:spPr/>
        <p:txBody>
          <a:bodyPr/>
          <a:lstStyle/>
          <a:p>
            <a:fld id="{5650CA6A-8758-4273-B2EC-3C5D223516E1}" type="slidenum">
              <a:rPr lang="uk-UA" smtClean="0"/>
              <a:t>‹#›</a:t>
            </a:fld>
            <a:endParaRPr lang="uk-UA" dirty="0"/>
          </a:p>
        </p:txBody>
      </p:sp>
    </p:spTree>
  </p:cSld>
  <p:clrMapOvr>
    <a:masterClrMapping/>
  </p:clrMapOvr>
  <mc:AlternateContent xmlns:mc="http://schemas.openxmlformats.org/markup-compatibility/2006" xmlns:p14="http://schemas.microsoft.com/office/powerpoint/2010/main">
    <mc:Choice Requires="p14">
      <p:transition spd="slow" p14:dur="1400" advClick="0" advTm="9000">
        <p14:doors dir="vert"/>
      </p:transition>
    </mc:Choice>
    <mc:Fallback xmlns="">
      <p:transition spd="slow" advClick="0" advTm="9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14400" y="1825362"/>
            <a:ext cx="2950936" cy="2173015"/>
          </a:xfrm>
        </p:spPr>
        <p:txBody>
          <a:bodyPr anchor="b">
            <a:normAutofit/>
          </a:bodyPr>
          <a:lstStyle>
            <a:lvl1pPr algn="l">
              <a:defRPr sz="2800" b="0"/>
            </a:lvl1pPr>
          </a:lstStyle>
          <a:p>
            <a:r>
              <a:rPr lang="ru-RU" smtClean="0"/>
              <a:t>Образец заголовка</a:t>
            </a:r>
            <a:endParaRPr lang="en-US" dirty="0"/>
          </a:p>
        </p:txBody>
      </p:sp>
      <p:sp>
        <p:nvSpPr>
          <p:cNvPr id="3" name="Content Placeholder 2"/>
          <p:cNvSpPr>
            <a:spLocks noGrp="1"/>
          </p:cNvSpPr>
          <p:nvPr>
            <p:ph idx="1"/>
          </p:nvPr>
        </p:nvSpPr>
        <p:spPr>
          <a:xfrm>
            <a:off x="4021752" y="1826709"/>
            <a:ext cx="4207848" cy="4476614"/>
          </a:xfrm>
        </p:spPr>
        <p:txBody>
          <a:bodyPr anchor="ct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914400" y="4061095"/>
            <a:ext cx="2950936" cy="22453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C1640F9E-E9D5-48E8-A9BC-0EA9EFC00B41}" type="datetimeFigureOut">
              <a:rPr lang="uk-UA" smtClean="0"/>
              <a:t>24.09.2013</a:t>
            </a:fld>
            <a:endParaRPr lang="uk-UA" dirty="0"/>
          </a:p>
        </p:txBody>
      </p:sp>
      <p:sp>
        <p:nvSpPr>
          <p:cNvPr id="6" name="Footer Placeholder 5"/>
          <p:cNvSpPr>
            <a:spLocks noGrp="1"/>
          </p:cNvSpPr>
          <p:nvPr>
            <p:ph type="ftr" sz="quarter" idx="11"/>
          </p:nvPr>
        </p:nvSpPr>
        <p:spPr/>
        <p:txBody>
          <a:bodyPr/>
          <a:lstStyle/>
          <a:p>
            <a:endParaRPr lang="uk-UA" dirty="0"/>
          </a:p>
        </p:txBody>
      </p:sp>
      <p:sp>
        <p:nvSpPr>
          <p:cNvPr id="7" name="Slide Number Placeholder 6"/>
          <p:cNvSpPr>
            <a:spLocks noGrp="1"/>
          </p:cNvSpPr>
          <p:nvPr>
            <p:ph type="sldNum" sz="quarter" idx="12"/>
          </p:nvPr>
        </p:nvSpPr>
        <p:spPr/>
        <p:txBody>
          <a:bodyPr/>
          <a:lstStyle/>
          <a:p>
            <a:fld id="{5650CA6A-8758-4273-B2EC-3C5D223516E1}" type="slidenum">
              <a:rPr lang="uk-UA" smtClean="0"/>
              <a:t>‹#›</a:t>
            </a:fld>
            <a:endParaRPr lang="uk-UA" dirty="0"/>
          </a:p>
        </p:txBody>
      </p:sp>
    </p:spTree>
  </p:cSld>
  <p:clrMapOvr>
    <a:masterClrMapping/>
  </p:clrMapOvr>
  <mc:AlternateContent xmlns:mc="http://schemas.openxmlformats.org/markup-compatibility/2006" xmlns:p14="http://schemas.microsoft.com/office/powerpoint/2010/main">
    <mc:Choice Requires="p14">
      <p:transition spd="slow" p14:dur="1400" advClick="0" advTm="9000">
        <p14:doors dir="vert"/>
      </p:transition>
    </mc:Choice>
    <mc:Fallback xmlns="">
      <p:transition spd="slow" advClick="0" advTm="9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14400" y="1828800"/>
            <a:ext cx="2953512" cy="2176272"/>
          </a:xfrm>
        </p:spPr>
        <p:txBody>
          <a:bodyPr anchor="b">
            <a:normAutofit/>
          </a:bodyPr>
          <a:lstStyle>
            <a:lvl1pPr algn="l">
              <a:defRPr sz="2800" b="0"/>
            </a:lvl1pPr>
          </a:lstStyle>
          <a:p>
            <a:r>
              <a:rPr lang="ru-RU" smtClean="0"/>
              <a:t>Образец заголовка</a:t>
            </a:r>
            <a:endParaRPr lang="en-US" dirty="0"/>
          </a:p>
        </p:txBody>
      </p:sp>
      <p:sp>
        <p:nvSpPr>
          <p:cNvPr id="3" name="Picture Placeholder 2"/>
          <p:cNvSpPr>
            <a:spLocks noGrp="1"/>
          </p:cNvSpPr>
          <p:nvPr>
            <p:ph type="pic" idx="1"/>
          </p:nvPr>
        </p:nvSpPr>
        <p:spPr>
          <a:xfrm>
            <a:off x="4191000" y="2286000"/>
            <a:ext cx="4038600" cy="3352800"/>
          </a:xfrm>
          <a:solidFill>
            <a:schemeClr val="accent2"/>
          </a:solidFill>
          <a:ln w="12700">
            <a:noFill/>
          </a:ln>
          <a:effectLst>
            <a:reflection blurRad="12700" stA="30000" endPos="30000" dist="31750" dir="5400000" sy="-100000" algn="bl" rotWithShape="0"/>
          </a:effectLst>
          <a:scene3d>
            <a:camera prst="perspectiveRight" fov="2700000">
              <a:rot lat="240000" lon="900000" rev="0"/>
            </a:camera>
            <a:lightRig rig="threePt" dir="t">
              <a:rot lat="0" lon="0" rev="2700000"/>
            </a:lightRig>
          </a:scene3d>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dirty="0" smtClean="0"/>
              <a:t>Вставка рисунка</a:t>
            </a:r>
            <a:endParaRPr lang="en-US" dirty="0"/>
          </a:p>
        </p:txBody>
      </p:sp>
      <p:sp>
        <p:nvSpPr>
          <p:cNvPr id="4" name="Text Placeholder 3"/>
          <p:cNvSpPr>
            <a:spLocks noGrp="1"/>
          </p:cNvSpPr>
          <p:nvPr>
            <p:ph type="body" sz="half" idx="2"/>
          </p:nvPr>
        </p:nvSpPr>
        <p:spPr>
          <a:xfrm>
            <a:off x="914400" y="4059936"/>
            <a:ext cx="2953512" cy="224942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C1640F9E-E9D5-48E8-A9BC-0EA9EFC00B41}" type="datetimeFigureOut">
              <a:rPr lang="uk-UA" smtClean="0"/>
              <a:t>24.09.2013</a:t>
            </a:fld>
            <a:endParaRPr lang="uk-UA" dirty="0"/>
          </a:p>
        </p:txBody>
      </p:sp>
      <p:sp>
        <p:nvSpPr>
          <p:cNvPr id="6" name="Footer Placeholder 5"/>
          <p:cNvSpPr>
            <a:spLocks noGrp="1"/>
          </p:cNvSpPr>
          <p:nvPr>
            <p:ph type="ftr" sz="quarter" idx="11"/>
          </p:nvPr>
        </p:nvSpPr>
        <p:spPr/>
        <p:txBody>
          <a:bodyPr/>
          <a:lstStyle/>
          <a:p>
            <a:endParaRPr lang="uk-UA" dirty="0"/>
          </a:p>
        </p:txBody>
      </p:sp>
      <p:sp>
        <p:nvSpPr>
          <p:cNvPr id="7" name="Slide Number Placeholder 6"/>
          <p:cNvSpPr>
            <a:spLocks noGrp="1"/>
          </p:cNvSpPr>
          <p:nvPr>
            <p:ph type="sldNum" sz="quarter" idx="12"/>
          </p:nvPr>
        </p:nvSpPr>
        <p:spPr/>
        <p:txBody>
          <a:bodyPr/>
          <a:lstStyle/>
          <a:p>
            <a:fld id="{5650CA6A-8758-4273-B2EC-3C5D223516E1}" type="slidenum">
              <a:rPr lang="uk-UA" smtClean="0"/>
              <a:t>‹#›</a:t>
            </a:fld>
            <a:endParaRPr lang="uk-UA" dirty="0"/>
          </a:p>
        </p:txBody>
      </p:sp>
    </p:spTree>
  </p:cSld>
  <p:clrMapOvr>
    <a:masterClrMapping/>
  </p:clrMapOvr>
  <mc:AlternateContent xmlns:mc="http://schemas.openxmlformats.org/markup-compatibility/2006" xmlns:p14="http://schemas.microsoft.com/office/powerpoint/2010/main">
    <mc:Choice Requires="p14">
      <p:transition spd="slow" p14:dur="1400" advClick="0" advTm="9000">
        <p14:doors dir="vert"/>
      </p:transition>
    </mc:Choice>
    <mc:Fallback xmlns="">
      <p:transition spd="slow" advClick="0" advTm="9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0" name="Rectangle 9"/>
          <p:cNvSpPr/>
          <p:nvPr/>
        </p:nvSpPr>
        <p:spPr>
          <a:xfrm>
            <a:off x="8435268" y="573807"/>
            <a:ext cx="86236" cy="5723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8569419" y="573807"/>
            <a:ext cx="576072" cy="5723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914400" y="1544715"/>
            <a:ext cx="7315200" cy="1154097"/>
          </a:xfrm>
          <a:prstGeom prst="rect">
            <a:avLst/>
          </a:prstGeom>
        </p:spPr>
        <p:txBody>
          <a:bodyPr vert="horz" lIns="91440" tIns="45720" rIns="91440" bIns="45720" rtlCol="0" anchor="b">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914400" y="2769833"/>
            <a:ext cx="7315200" cy="3539527"/>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smtClean="0"/>
          </a:p>
        </p:txBody>
      </p:sp>
      <p:sp>
        <p:nvSpPr>
          <p:cNvPr id="4" name="Date Placeholder 3"/>
          <p:cNvSpPr>
            <a:spLocks noGrp="1"/>
          </p:cNvSpPr>
          <p:nvPr>
            <p:ph type="dt" sz="half" idx="2"/>
          </p:nvPr>
        </p:nvSpPr>
        <p:spPr>
          <a:xfrm>
            <a:off x="6007690" y="548797"/>
            <a:ext cx="1189132" cy="297918"/>
          </a:xfrm>
          <a:prstGeom prst="rect">
            <a:avLst/>
          </a:prstGeom>
        </p:spPr>
        <p:txBody>
          <a:bodyPr vert="horz" lIns="91440" tIns="45720" rIns="91440" bIns="45720" rtlCol="0" anchor="ctr"/>
          <a:lstStyle>
            <a:lvl1pPr algn="l">
              <a:defRPr sz="1200">
                <a:solidFill>
                  <a:schemeClr val="tx1">
                    <a:alpha val="50000"/>
                  </a:schemeClr>
                </a:solidFill>
              </a:defRPr>
            </a:lvl1pPr>
          </a:lstStyle>
          <a:p>
            <a:fld id="{C1640F9E-E9D5-48E8-A9BC-0EA9EFC00B41}" type="datetimeFigureOut">
              <a:rPr lang="uk-UA" smtClean="0"/>
              <a:t>24.09.2013</a:t>
            </a:fld>
            <a:endParaRPr lang="uk-UA" dirty="0"/>
          </a:p>
        </p:txBody>
      </p:sp>
      <p:sp>
        <p:nvSpPr>
          <p:cNvPr id="6" name="Slide Number Placeholder 5"/>
          <p:cNvSpPr>
            <a:spLocks noGrp="1"/>
          </p:cNvSpPr>
          <p:nvPr>
            <p:ph type="sldNum" sz="quarter" idx="4"/>
          </p:nvPr>
        </p:nvSpPr>
        <p:spPr>
          <a:xfrm>
            <a:off x="7314415" y="548797"/>
            <a:ext cx="941203" cy="301752"/>
          </a:xfrm>
          <a:prstGeom prst="rect">
            <a:avLst/>
          </a:prstGeom>
        </p:spPr>
        <p:txBody>
          <a:bodyPr vert="horz" lIns="91440" tIns="45720" rIns="91440" bIns="45720" rtlCol="0" anchor="ctr"/>
          <a:lstStyle>
            <a:lvl1pPr algn="r">
              <a:defRPr sz="1200">
                <a:solidFill>
                  <a:schemeClr val="tx1"/>
                </a:solidFill>
              </a:defRPr>
            </a:lvl1pPr>
          </a:lstStyle>
          <a:p>
            <a:fld id="{5650CA6A-8758-4273-B2EC-3C5D223516E1}" type="slidenum">
              <a:rPr lang="uk-UA" smtClean="0"/>
              <a:t>‹#›</a:t>
            </a:fld>
            <a:endParaRPr lang="uk-UA" dirty="0"/>
          </a:p>
        </p:txBody>
      </p:sp>
      <p:sp>
        <p:nvSpPr>
          <p:cNvPr id="5" name="Footer Placeholder 4"/>
          <p:cNvSpPr>
            <a:spLocks noGrp="1"/>
          </p:cNvSpPr>
          <p:nvPr>
            <p:ph type="ftr" sz="quarter" idx="3"/>
          </p:nvPr>
        </p:nvSpPr>
        <p:spPr>
          <a:xfrm>
            <a:off x="6008688" y="855956"/>
            <a:ext cx="2246489" cy="301227"/>
          </a:xfrm>
          <a:prstGeom prst="rect">
            <a:avLst/>
          </a:prstGeom>
        </p:spPr>
        <p:txBody>
          <a:bodyPr vert="horz" lIns="91440" tIns="0" rIns="91440" bIns="45720" rtlCol="0" anchor="t"/>
          <a:lstStyle>
            <a:lvl1pPr algn="l">
              <a:defRPr sz="1000">
                <a:solidFill>
                  <a:schemeClr val="tx1"/>
                </a:solidFill>
              </a:defRPr>
            </a:lvl1pPr>
          </a:lstStyle>
          <a:p>
            <a:endParaRPr lang="uk-UA" dirty="0"/>
          </a:p>
        </p:txBody>
      </p:sp>
    </p:spTree>
  </p:cSld>
  <p:clrMap bg1="dk1" tx1="lt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mc:AlternateContent xmlns:mc="http://schemas.openxmlformats.org/markup-compatibility/2006" xmlns:p14="http://schemas.microsoft.com/office/powerpoint/2010/main">
    <mc:Choice Requires="p14">
      <p:transition spd="slow" p14:dur="1400" advClick="0" advTm="9000">
        <p14:doors dir="vert"/>
      </p:transition>
    </mc:Choice>
    <mc:Fallback xmlns="">
      <p:transition spd="slow" advClick="0" advTm="9000">
        <p:fade/>
      </p:transition>
    </mc:Fallback>
  </mc:AlternateContent>
  <p:txStyles>
    <p:titleStyle>
      <a:lvl1pPr algn="l" defTabSz="914400" rtl="0" eaLnBrk="1" latinLnBrk="0" hangingPunct="1">
        <a:spcBef>
          <a:spcPct val="0"/>
        </a:spcBef>
        <a:buNone/>
        <a:defRPr sz="40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buClr>
          <a:schemeClr val="tx2"/>
        </a:buClr>
        <a:buFont typeface="Wingdings" charset="2"/>
        <a:buChar char="§"/>
        <a:defRPr sz="2000" kern="1200">
          <a:solidFill>
            <a:schemeClr val="tx1"/>
          </a:solidFill>
          <a:latin typeface="+mn-lt"/>
          <a:ea typeface="+mn-ea"/>
          <a:cs typeface="+mn-cs"/>
        </a:defRPr>
      </a:lvl1pPr>
      <a:lvl2pPr marL="502920" indent="-182880" algn="l" defTabSz="914400" rtl="0" eaLnBrk="1" latinLnBrk="0" hangingPunct="1">
        <a:spcBef>
          <a:spcPct val="20000"/>
        </a:spcBef>
        <a:buClr>
          <a:schemeClr val="tx2"/>
        </a:buClr>
        <a:buFont typeface="Wingdings" charset="2"/>
        <a:buChar char="§"/>
        <a:defRPr sz="1800" kern="1200">
          <a:solidFill>
            <a:schemeClr val="tx1"/>
          </a:solidFill>
          <a:latin typeface="+mn-lt"/>
          <a:ea typeface="+mn-ea"/>
          <a:cs typeface="+mn-cs"/>
        </a:defRPr>
      </a:lvl2pPr>
      <a:lvl3pPr marL="685800" indent="-182880" algn="l" defTabSz="914400" rtl="0" eaLnBrk="1" latinLnBrk="0" hangingPunct="1">
        <a:spcBef>
          <a:spcPct val="20000"/>
        </a:spcBef>
        <a:buClr>
          <a:schemeClr val="tx2"/>
        </a:buClr>
        <a:buFont typeface="Wingdings" charset="2"/>
        <a:buChar char="§"/>
        <a:defRPr sz="1600" kern="1200">
          <a:solidFill>
            <a:schemeClr val="tx1"/>
          </a:solidFill>
          <a:latin typeface="+mn-lt"/>
          <a:ea typeface="+mn-ea"/>
          <a:cs typeface="+mn-cs"/>
        </a:defRPr>
      </a:lvl3pPr>
      <a:lvl4pPr marL="9144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4pPr>
      <a:lvl5pPr marL="11430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2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52426" y="457201"/>
            <a:ext cx="7680960" cy="1603648"/>
          </a:xfrm>
        </p:spPr>
        <p:txBody>
          <a:bodyPr>
            <a:normAutofit/>
          </a:bodyPr>
          <a:lstStyle/>
          <a:p>
            <a:pPr algn="ctr"/>
            <a:r>
              <a:rPr lang="uk-UA" dirty="0" smtClean="0"/>
              <a:t>      </a:t>
            </a:r>
            <a:r>
              <a:rPr lang="uk-UA" dirty="0" smtClean="0">
                <a:solidFill>
                  <a:schemeClr val="accent2">
                    <a:lumMod val="40000"/>
                    <a:lumOff val="60000"/>
                  </a:schemeClr>
                </a:solidFill>
              </a:rPr>
              <a:t>Богдан Ступка</a:t>
            </a:r>
            <a:r>
              <a:rPr lang="uk-UA" dirty="0" smtClean="0"/>
              <a:t/>
            </a:r>
            <a:br>
              <a:rPr lang="uk-UA" dirty="0" smtClean="0"/>
            </a:br>
            <a:r>
              <a:rPr lang="uk-UA" dirty="0" smtClean="0"/>
              <a:t>     життя та творчість</a:t>
            </a:r>
            <a:endParaRPr lang="uk-UA" dirty="0"/>
          </a:p>
        </p:txBody>
      </p:sp>
      <p:pic>
        <p:nvPicPr>
          <p:cNvPr id="14338" name="Picture 2" descr="C:\Users\Олена\Desktop\4524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3688" y="2420888"/>
            <a:ext cx="57150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3" name="Bethoven - Simfoniya 6, Muzyka Angelov 1,2 chast' .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79540" y="3429000"/>
            <a:ext cx="609600" cy="609600"/>
          </a:xfrm>
          <a:prstGeom prst="rect">
            <a:avLst/>
          </a:prstGeom>
        </p:spPr>
      </p:pic>
    </p:spTree>
    <p:extLst>
      <p:ext uri="{BB962C8B-B14F-4D97-AF65-F5344CB8AC3E}">
        <p14:creationId xmlns:p14="http://schemas.microsoft.com/office/powerpoint/2010/main" val="1381612663"/>
      </p:ext>
    </p:extLst>
  </p:cSld>
  <p:clrMapOvr>
    <a:masterClrMapping/>
  </p:clrMapOvr>
  <mc:AlternateContent xmlns:mc="http://schemas.openxmlformats.org/markup-compatibility/2006" xmlns:p14="http://schemas.microsoft.com/office/powerpoint/2010/main">
    <mc:Choice Requires="p14">
      <p:transition spd="slow" p14:dur="1400" advClick="0" advTm="9000">
        <p14:doors dir="vert"/>
      </p:transition>
    </mc:Choice>
    <mc:Fallback xmlns="">
      <p:transition spd="slow" advClick="0" advTm="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71600" y="5085184"/>
            <a:ext cx="7315200" cy="1154097"/>
          </a:xfrm>
        </p:spPr>
        <p:txBody>
          <a:bodyPr>
            <a:normAutofit/>
          </a:bodyPr>
          <a:lstStyle/>
          <a:p>
            <a:pPr algn="ctr"/>
            <a:r>
              <a:rPr lang="uk-UA" sz="1600" dirty="0"/>
              <a:t>Син Богдана Ступка - Остап - артист у театрі в батька. І всі говорять, що артист гарний. Він якось Богдану Сильвестровичу сказав, жартома: «Тато, поміняй прізвище, чи не занадто - дві Ступки в одному театрі!». </a:t>
            </a:r>
          </a:p>
        </p:txBody>
      </p:sp>
      <p:pic>
        <p:nvPicPr>
          <p:cNvPr id="10242" name="Picture 2" descr="C:\Users\Олена\Desktop\38349498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692696"/>
            <a:ext cx="6477000" cy="426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0367981"/>
      </p:ext>
    </p:extLst>
  </p:cSld>
  <p:clrMapOvr>
    <a:masterClrMapping/>
  </p:clrMapOvr>
  <mc:AlternateContent xmlns:mc="http://schemas.openxmlformats.org/markup-compatibility/2006" xmlns:p14="http://schemas.microsoft.com/office/powerpoint/2010/main">
    <mc:Choice Requires="p14">
      <p:transition spd="slow" p14:dur="1400" advClick="0" advTm="9000">
        <p14:doors dir="vert"/>
      </p:transition>
    </mc:Choice>
    <mc:Fallback xmlns="">
      <p:transition spd="slow" advClick="0" advTm="9000">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27584" y="4653136"/>
            <a:ext cx="7315200" cy="1154097"/>
          </a:xfrm>
        </p:spPr>
        <p:txBody>
          <a:bodyPr>
            <a:normAutofit/>
          </a:bodyPr>
          <a:lstStyle/>
          <a:p>
            <a:pPr algn="ctr"/>
            <a:r>
              <a:rPr lang="uk-UA" sz="1600" dirty="0"/>
              <a:t>Остап </a:t>
            </a:r>
            <a:r>
              <a:rPr lang="uk-UA" sz="1600" dirty="0" smtClean="0"/>
              <a:t>зіграв </a:t>
            </a:r>
            <a:r>
              <a:rPr lang="uk-UA" sz="1600" dirty="0"/>
              <a:t>з батьком у спектаклі «</a:t>
            </a:r>
            <a:r>
              <a:rPr lang="uk-UA" sz="1600" dirty="0" err="1"/>
              <a:t>Тев’є-Тевель</a:t>
            </a:r>
            <a:r>
              <a:rPr lang="uk-UA" sz="1600" dirty="0"/>
              <a:t>». </a:t>
            </a:r>
          </a:p>
        </p:txBody>
      </p:sp>
      <p:pic>
        <p:nvPicPr>
          <p:cNvPr id="11266" name="Picture 2" descr="C:\Users\Олена\Desktop\yeve_tevel.jpg.ps_wid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562853"/>
            <a:ext cx="6348764" cy="3096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7791199"/>
      </p:ext>
    </p:extLst>
  </p:cSld>
  <p:clrMapOvr>
    <a:masterClrMapping/>
  </p:clrMapOvr>
  <mc:AlternateContent xmlns:mc="http://schemas.openxmlformats.org/markup-compatibility/2006" xmlns:p14="http://schemas.microsoft.com/office/powerpoint/2010/main">
    <mc:Choice Requires="p14">
      <p:transition spd="slow" p14:dur="1400" advClick="0" advTm="9000">
        <p14:doors dir="vert"/>
      </p:transition>
    </mc:Choice>
    <mc:Fallback xmlns="">
      <p:transition spd="slow" advClick="0" advTm="9000">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99592" y="5589240"/>
            <a:ext cx="7315200" cy="1154097"/>
          </a:xfrm>
        </p:spPr>
        <p:txBody>
          <a:bodyPr>
            <a:normAutofit fontScale="90000"/>
          </a:bodyPr>
          <a:lstStyle/>
          <a:p>
            <a:pPr algn="ctr"/>
            <a:r>
              <a:rPr lang="uk-UA" sz="1800" dirty="0"/>
              <a:t>Найпершою, і дійсно зоряною в кіно, стала робота Богдана Ступки в прославленій картині Юрія Ільєнко «Білий птах із чорною міткою».</a:t>
            </a:r>
            <a:r>
              <a:rPr lang="uk-UA" dirty="0"/>
              <a:t/>
            </a:r>
            <a:br>
              <a:rPr lang="uk-UA" dirty="0"/>
            </a:br>
            <a:endParaRPr lang="uk-UA" dirty="0"/>
          </a:p>
        </p:txBody>
      </p:sp>
      <p:pic>
        <p:nvPicPr>
          <p:cNvPr id="12290" name="Picture 2" descr="C:\Users\Олена\Desktop\5922356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548680"/>
            <a:ext cx="5997600" cy="449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6740671"/>
      </p:ext>
    </p:extLst>
  </p:cSld>
  <p:clrMapOvr>
    <a:masterClrMapping/>
  </p:clrMapOvr>
  <mc:AlternateContent xmlns:mc="http://schemas.openxmlformats.org/markup-compatibility/2006" xmlns:p14="http://schemas.microsoft.com/office/powerpoint/2010/main">
    <mc:Choice Requires="p14">
      <p:transition spd="slow" p14:dur="1400" advClick="0" advTm="9000">
        <p14:doors dir="vert"/>
      </p:transition>
    </mc:Choice>
    <mc:Fallback xmlns="">
      <p:transition spd="slow" advClick="0" advTm="9000">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71600" y="5157192"/>
            <a:ext cx="7315200" cy="1154097"/>
          </a:xfrm>
        </p:spPr>
        <p:txBody>
          <a:bodyPr>
            <a:normAutofit/>
          </a:bodyPr>
          <a:lstStyle/>
          <a:p>
            <a:pPr algn="ctr"/>
            <a:r>
              <a:rPr lang="uk-UA" sz="1600" dirty="0"/>
              <a:t>У фільмі описується звільнення румунської частини України в 1939 році Червоною армією. Ступка зіграв </a:t>
            </a:r>
            <a:r>
              <a:rPr lang="uk-UA" sz="1600" dirty="0" smtClean="0"/>
              <a:t>бандерівця, </a:t>
            </a:r>
            <a:r>
              <a:rPr lang="uk-UA" sz="1600" dirty="0"/>
              <a:t>одного із братів Дзвонарів, що родом з Буковини, причому, як виявилося такого привабливого, що всі наче збожеволіли. </a:t>
            </a:r>
          </a:p>
        </p:txBody>
      </p:sp>
      <p:pic>
        <p:nvPicPr>
          <p:cNvPr id="13315" name="Picture 3" descr="C:\Users\Олена\Desktop\-____-_-______-_______.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85274" y="548680"/>
            <a:ext cx="6744371" cy="4320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0540585"/>
      </p:ext>
    </p:extLst>
  </p:cSld>
  <p:clrMapOvr>
    <a:masterClrMapping/>
  </p:clrMapOvr>
  <mc:AlternateContent xmlns:mc="http://schemas.openxmlformats.org/markup-compatibility/2006" xmlns:p14="http://schemas.microsoft.com/office/powerpoint/2010/main">
    <mc:Choice Requires="p14">
      <p:transition spd="slow" p14:dur="1400" advClick="0" advTm="9000">
        <p14:doors dir="vert"/>
      </p:transition>
    </mc:Choice>
    <mc:Fallback xmlns="">
      <p:transition spd="slow" advClick="0" advTm="9000">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43608" y="5445224"/>
            <a:ext cx="7315200" cy="1154097"/>
          </a:xfrm>
        </p:spPr>
        <p:txBody>
          <a:bodyPr>
            <a:normAutofit fontScale="90000"/>
          </a:bodyPr>
          <a:lstStyle/>
          <a:p>
            <a:pPr algn="ctr"/>
            <a:r>
              <a:rPr lang="uk-UA" sz="1800" dirty="0"/>
              <a:t>Орест </a:t>
            </a:r>
            <a:r>
              <a:rPr lang="uk-UA" sz="1800" dirty="0" smtClean="0"/>
              <a:t>Дзвонар подався </a:t>
            </a:r>
            <a:r>
              <a:rPr lang="uk-UA" sz="1800" dirty="0"/>
              <a:t>в часи війни до </a:t>
            </a:r>
            <a:r>
              <a:rPr lang="uk-UA" sz="1800" dirty="0" smtClean="0"/>
              <a:t>загону </a:t>
            </a:r>
            <a:r>
              <a:rPr lang="uk-UA" sz="1800" dirty="0"/>
              <a:t>українських націоналістів й повів за собою доньку священика Дану, бажану всіма трьома братами. І у результаті всіх перипетій наклав на себе руки.</a:t>
            </a:r>
            <a:r>
              <a:rPr lang="uk-UA" dirty="0"/>
              <a:t/>
            </a:r>
            <a:br>
              <a:rPr lang="uk-UA" dirty="0"/>
            </a:br>
            <a:endParaRPr lang="uk-UA" dirty="0"/>
          </a:p>
        </p:txBody>
      </p:sp>
      <p:pic>
        <p:nvPicPr>
          <p:cNvPr id="14338" name="Picture 2" descr="C:\Users\Олена\Desktop\ptahzozn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278650"/>
            <a:ext cx="6223025" cy="46672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0926441"/>
      </p:ext>
    </p:extLst>
  </p:cSld>
  <p:clrMapOvr>
    <a:masterClrMapping/>
  </p:clrMapOvr>
  <mc:AlternateContent xmlns:mc="http://schemas.openxmlformats.org/markup-compatibility/2006" xmlns:p14="http://schemas.microsoft.com/office/powerpoint/2010/main">
    <mc:Choice Requires="p14">
      <p:transition spd="slow" p14:dur="1400" advClick="0" advTm="9000">
        <p14:doors dir="vert"/>
      </p:transition>
    </mc:Choice>
    <mc:Fallback xmlns="">
      <p:transition spd="slow" advClick="0" advTm="9000">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99592" y="5013176"/>
            <a:ext cx="7315200" cy="1154097"/>
          </a:xfrm>
        </p:spPr>
        <p:txBody>
          <a:bodyPr>
            <a:normAutofit/>
          </a:bodyPr>
          <a:lstStyle/>
          <a:p>
            <a:pPr algn="ctr"/>
            <a:r>
              <a:rPr lang="uk-UA" sz="1600" dirty="0"/>
              <a:t>Акторові взагалі найчастіше доручали негативні ролі в кіно. Особливо вражаючим вийшов відомий Тимофій Лисенко в багатосерійному телефільмі «Микола Вавілов» (1990). </a:t>
            </a:r>
          </a:p>
        </p:txBody>
      </p:sp>
      <p:pic>
        <p:nvPicPr>
          <p:cNvPr id="15363" name="Picture 3" descr="C:\Users\Олена\Desktop\4d0e3e8d33d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0550" y="620688"/>
            <a:ext cx="6134472" cy="46008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8633480"/>
      </p:ext>
    </p:extLst>
  </p:cSld>
  <p:clrMapOvr>
    <a:masterClrMapping/>
  </p:clrMapOvr>
  <mc:AlternateContent xmlns:mc="http://schemas.openxmlformats.org/markup-compatibility/2006" xmlns:p14="http://schemas.microsoft.com/office/powerpoint/2010/main">
    <mc:Choice Requires="p14">
      <p:transition spd="slow" p14:dur="1400" advClick="0" advTm="9000">
        <p14:doors dir="vert"/>
      </p:transition>
    </mc:Choice>
    <mc:Fallback xmlns="">
      <p:transition spd="slow" advClick="0" advTm="9000">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99592" y="5157192"/>
            <a:ext cx="7315200" cy="1154097"/>
          </a:xfrm>
        </p:spPr>
        <p:txBody>
          <a:bodyPr>
            <a:noAutofit/>
          </a:bodyPr>
          <a:lstStyle/>
          <a:p>
            <a:pPr algn="ctr"/>
            <a:r>
              <a:rPr lang="uk-UA" sz="1600" dirty="0" smtClean="0"/>
              <a:t>У </a:t>
            </a:r>
            <a:r>
              <a:rPr lang="uk-UA" sz="1600" dirty="0"/>
              <a:t>політичній стрічці Ігоря Гостева «Сірі вовки» (1993) він був ні ким іншим, як Семичасним, а в драмі Режиса Варньє «Схід - захід» (1999) полковником з органів, які ставлять перешкоди «поверненцям», що наївно повірили своїй батьківщині.</a:t>
            </a:r>
            <a:br>
              <a:rPr lang="uk-UA" sz="1600" dirty="0"/>
            </a:br>
            <a:endParaRPr lang="uk-UA" sz="1600" dirty="0"/>
          </a:p>
        </p:txBody>
      </p:sp>
      <p:pic>
        <p:nvPicPr>
          <p:cNvPr id="16386" name="Picture 2" descr="C:\Users\Олена\Desktop\3569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698858"/>
            <a:ext cx="5110889" cy="38331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8461641"/>
      </p:ext>
    </p:extLst>
  </p:cSld>
  <p:clrMapOvr>
    <a:masterClrMapping/>
  </p:clrMapOvr>
  <mc:AlternateContent xmlns:mc="http://schemas.openxmlformats.org/markup-compatibility/2006" xmlns:p14="http://schemas.microsoft.com/office/powerpoint/2010/main">
    <mc:Choice Requires="p14">
      <p:transition spd="slow" p14:dur="1400" advClick="0" advTm="9000">
        <p14:doors dir="vert"/>
      </p:transition>
    </mc:Choice>
    <mc:Fallback xmlns="">
      <p:transition spd="slow" advClick="0" advTm="9000">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Объект 2"/>
          <p:cNvSpPr>
            <a:spLocks noGrp="1"/>
          </p:cNvSpPr>
          <p:nvPr>
            <p:ph type="title"/>
          </p:nvPr>
        </p:nvSpPr>
        <p:spPr>
          <a:xfrm>
            <a:off x="899592" y="5085184"/>
            <a:ext cx="7315200" cy="1154097"/>
          </a:xfrm>
        </p:spPr>
        <p:txBody>
          <a:bodyPr>
            <a:normAutofit/>
          </a:bodyPr>
          <a:lstStyle/>
          <a:p>
            <a:pPr algn="ctr"/>
            <a:r>
              <a:rPr lang="uk-UA" sz="1600" dirty="0"/>
              <a:t>І все-таки, на превеликий жаль, багатогранний талант актора довгий час не був належною мірою затребуваний. Більшість картин, у яких Богдан Ступка знявся за тридцятирічний період (70-і, 80-і, 90-і роки), не стали помітними творами на екрані. </a:t>
            </a:r>
          </a:p>
        </p:txBody>
      </p:sp>
      <p:pic>
        <p:nvPicPr>
          <p:cNvPr id="1026" name="Picture 2" descr="C:\Users\Олена\Desktop\picturecontent-pid-3377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548680"/>
            <a:ext cx="5250135" cy="4206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6835014"/>
      </p:ext>
    </p:extLst>
  </p:cSld>
  <p:clrMapOvr>
    <a:masterClrMapping/>
  </p:clrMapOvr>
  <mc:AlternateContent xmlns:mc="http://schemas.openxmlformats.org/markup-compatibility/2006" xmlns:p14="http://schemas.microsoft.com/office/powerpoint/2010/main">
    <mc:Choice Requires="p14">
      <p:transition spd="slow" p14:dur="1400" advClick="0" advTm="9000">
        <p14:doors dir="vert"/>
      </p:transition>
    </mc:Choice>
    <mc:Fallback xmlns="">
      <p:transition spd="slow" advClick="0" advTm="9000">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71600" y="5703903"/>
            <a:ext cx="7315200" cy="1154097"/>
          </a:xfrm>
        </p:spPr>
        <p:txBody>
          <a:bodyPr>
            <a:normAutofit fontScale="90000"/>
          </a:bodyPr>
          <a:lstStyle/>
          <a:p>
            <a:pPr algn="ctr"/>
            <a:r>
              <a:rPr lang="uk-UA" sz="1800" dirty="0"/>
              <a:t>Багато з них, що називається, взагалі й не згадати, навіть прочитавши назву й дізнавшись ім'я зіграного героя. А якщо й залишився в пам'яті який-небудь лихий «вестерн по-радянськи» типу «Забудьте слово "смерть"» (1979), то однаково смутно уявляєш собі, що за персонаж Островий, якого зобразив у цьому фільмі з погонями й перестрілками зовні фактурний український актор. Справжній успіх до Богдана Ступки прийшов лише в новому столітті...</a:t>
            </a:r>
            <a:r>
              <a:rPr lang="uk-UA" dirty="0"/>
              <a:t/>
            </a:r>
            <a:br>
              <a:rPr lang="uk-UA" dirty="0"/>
            </a:br>
            <a:endParaRPr lang="uk-UA" dirty="0"/>
          </a:p>
        </p:txBody>
      </p:sp>
      <p:pic>
        <p:nvPicPr>
          <p:cNvPr id="2050" name="Picture 2" descr="C:\Users\Олена\Desktop\751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776" y="908720"/>
            <a:ext cx="3780954" cy="2884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1409869"/>
      </p:ext>
    </p:extLst>
  </p:cSld>
  <p:clrMapOvr>
    <a:masterClrMapping/>
  </p:clrMapOvr>
  <mc:AlternateContent xmlns:mc="http://schemas.openxmlformats.org/markup-compatibility/2006" xmlns:p14="http://schemas.microsoft.com/office/powerpoint/2010/main">
    <mc:Choice Requires="p14">
      <p:transition spd="slow" p14:dur="1400" advClick="0" advTm="9000">
        <p14:doors dir="vert"/>
      </p:transition>
    </mc:Choice>
    <mc:Fallback xmlns="">
      <p:transition spd="slow" advClick="0" advTm="9000">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99592" y="5301208"/>
            <a:ext cx="7315200" cy="1154097"/>
          </a:xfrm>
        </p:spPr>
        <p:txBody>
          <a:bodyPr>
            <a:normAutofit fontScale="90000"/>
          </a:bodyPr>
          <a:lstStyle/>
          <a:p>
            <a:pPr algn="ctr"/>
            <a:r>
              <a:rPr lang="uk-UA" sz="1800" dirty="0"/>
              <a:t>21 століття для актора почався з роботи в історичній драмі українського режисера Миколи Засіва «Чорна рада», що розповідає про боротьбу за гетьманську владу на Україні в XVII столітті. Правда, цей фільм залишився широким глядачем непоміченим.</a:t>
            </a:r>
            <a:r>
              <a:rPr lang="uk-UA" dirty="0"/>
              <a:t/>
            </a:r>
            <a:br>
              <a:rPr lang="uk-UA" dirty="0"/>
            </a:br>
            <a:endParaRPr lang="uk-UA" dirty="0"/>
          </a:p>
        </p:txBody>
      </p:sp>
      <p:pic>
        <p:nvPicPr>
          <p:cNvPr id="3074" name="Picture 2" descr="C:\Users\Олена\Desktop\images.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1124744"/>
            <a:ext cx="5938841" cy="3064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5064432"/>
      </p:ext>
    </p:extLst>
  </p:cSld>
  <p:clrMapOvr>
    <a:masterClrMapping/>
  </p:clrMapOvr>
  <mc:AlternateContent xmlns:mc="http://schemas.openxmlformats.org/markup-compatibility/2006" xmlns:p14="http://schemas.microsoft.com/office/powerpoint/2010/main">
    <mc:Choice Requires="p14">
      <p:transition spd="slow" p14:dur="1400" advClick="0" advTm="9000">
        <p14:doors dir="vert"/>
      </p:transition>
    </mc:Choice>
    <mc:Fallback xmlns="">
      <p:transition spd="slow" advClick="0" advTm="900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788327" y="4725144"/>
            <a:ext cx="7680960" cy="1440160"/>
          </a:xfrm>
        </p:spPr>
        <p:txBody>
          <a:bodyPr>
            <a:normAutofit fontScale="90000"/>
          </a:bodyPr>
          <a:lstStyle/>
          <a:p>
            <a:pPr algn="ctr"/>
            <a:r>
              <a:rPr lang="uk-UA" sz="1800" dirty="0" smtClean="0"/>
              <a:t/>
            </a:r>
            <a:br>
              <a:rPr lang="uk-UA" sz="1800" dirty="0" smtClean="0"/>
            </a:br>
            <a:r>
              <a:rPr lang="uk-UA" sz="1800" dirty="0"/>
              <a:t>Богдан Ступка народився в селі Куликове Львівської області в Україні 27 серпня 1941. Хлопчиськом Богдан бачив кров, убитих, повішених. А після війни гуляв із друзями, які розбирали міни й гранати, і знав, як відриваються руки.</a:t>
            </a:r>
            <a:br>
              <a:rPr lang="uk-UA" sz="1800" dirty="0"/>
            </a:br>
            <a:endParaRPr lang="uk-UA" sz="1800" dirty="0"/>
          </a:p>
        </p:txBody>
      </p:sp>
      <p:pic>
        <p:nvPicPr>
          <p:cNvPr id="2050" name="Picture 2" descr="C:\Users\Олена\Desktop\51093-178x122.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2019" y="476672"/>
            <a:ext cx="2573577" cy="3672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1011683"/>
      </p:ext>
    </p:extLst>
  </p:cSld>
  <p:clrMapOvr>
    <a:masterClrMapping/>
  </p:clrMapOvr>
  <mc:AlternateContent xmlns:mc="http://schemas.openxmlformats.org/markup-compatibility/2006" xmlns:p14="http://schemas.microsoft.com/office/powerpoint/2010/main">
    <mc:Choice Requires="p14">
      <p:transition spd="slow" p14:dur="1400" advClick="0" advTm="9000">
        <p14:doors dir="vert"/>
      </p:transition>
    </mc:Choice>
    <mc:Fallback xmlns="">
      <p:transition spd="slow" advClick="0" advTm="9000">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71600" y="4941168"/>
            <a:ext cx="7315200" cy="1154097"/>
          </a:xfrm>
        </p:spPr>
        <p:txBody>
          <a:bodyPr>
            <a:normAutofit/>
          </a:bodyPr>
          <a:lstStyle/>
          <a:p>
            <a:pPr algn="ctr"/>
            <a:r>
              <a:rPr lang="uk-UA" sz="1600" dirty="0"/>
              <a:t>Історичну тему Ступка продовжив у досить спірному фільмі Юрія Ільєнко «Молитва за гетьмана Мазепу». Як і картина 30-літньої давнини новий фільм Ільєнко теж неабияк </a:t>
            </a:r>
            <a:r>
              <a:rPr lang="uk-UA" sz="1600" dirty="0" smtClean="0"/>
              <a:t>політизований. </a:t>
            </a:r>
            <a:endParaRPr lang="uk-UA" sz="1600" dirty="0"/>
          </a:p>
        </p:txBody>
      </p:sp>
      <p:pic>
        <p:nvPicPr>
          <p:cNvPr id="4098" name="Picture 2" descr="C:\Users\Олена\Desktop\000_Stupk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908720"/>
            <a:ext cx="5431234" cy="3945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6310447"/>
      </p:ext>
    </p:extLst>
  </p:cSld>
  <p:clrMapOvr>
    <a:masterClrMapping/>
  </p:clrMapOvr>
  <mc:AlternateContent xmlns:mc="http://schemas.openxmlformats.org/markup-compatibility/2006" xmlns:p14="http://schemas.microsoft.com/office/powerpoint/2010/main">
    <mc:Choice Requires="p14">
      <p:transition spd="slow" p14:dur="1400" advClick="0" advTm="9000">
        <p14:doors dir="vert"/>
      </p:transition>
    </mc:Choice>
    <mc:Fallback xmlns="">
      <p:transition spd="slow" advClick="0" advTm="9000">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71600" y="5589240"/>
            <a:ext cx="7315200" cy="1154097"/>
          </a:xfrm>
        </p:spPr>
        <p:txBody>
          <a:bodyPr>
            <a:normAutofit fontScale="90000"/>
          </a:bodyPr>
          <a:lstStyle/>
          <a:p>
            <a:pPr algn="ctr"/>
            <a:r>
              <a:rPr lang="uk-UA" sz="1800" dirty="0"/>
              <a:t>Коли про нього говорять, звичайно згадують «Полтаву» Пушкіна, де Мазепа - зрадник. А в поемі ж Рилєєва «Войнаровський», яку майже ніхто не читав, Мазепа - позитивний персонаж, борець із царським самодержавством. От й у фільмі Мазепа - освічена, цікава людина, яка веде в той непростий час тонку політичну гру між Росією, Швецією й Польщею....</a:t>
            </a:r>
            <a:r>
              <a:rPr lang="uk-UA" dirty="0"/>
              <a:t/>
            </a:r>
            <a:br>
              <a:rPr lang="uk-UA" dirty="0"/>
            </a:br>
            <a:endParaRPr lang="uk-UA" dirty="0"/>
          </a:p>
        </p:txBody>
      </p:sp>
      <p:pic>
        <p:nvPicPr>
          <p:cNvPr id="5122" name="Picture 2" descr="C:\Users\Олена\Desktop\11213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7824" y="260648"/>
            <a:ext cx="3029908" cy="4108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4810042"/>
      </p:ext>
    </p:extLst>
  </p:cSld>
  <p:clrMapOvr>
    <a:masterClrMapping/>
  </p:clrMapOvr>
  <mc:AlternateContent xmlns:mc="http://schemas.openxmlformats.org/markup-compatibility/2006" xmlns:p14="http://schemas.microsoft.com/office/powerpoint/2010/main">
    <mc:Choice Requires="p14">
      <p:transition spd="slow" p14:dur="1400" advClick="0" advTm="9000">
        <p14:doors dir="vert"/>
      </p:transition>
    </mc:Choice>
    <mc:Fallback xmlns="">
      <p:transition spd="slow" advClick="0" advTm="9000">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71600" y="5301208"/>
            <a:ext cx="7315200" cy="1154097"/>
          </a:xfrm>
        </p:spPr>
        <p:txBody>
          <a:bodyPr>
            <a:noAutofit/>
          </a:bodyPr>
          <a:lstStyle/>
          <a:p>
            <a:pPr algn="ctr"/>
            <a:r>
              <a:rPr lang="uk-UA" sz="1600" dirty="0"/>
              <a:t>Справжній успіх до актора прийшов в 2004 році. У той час Богдан Ступка знімався у двох фільмах одночасно й три місяці мотався між Севастополем і Псковом: тиждень там, три дні тут, потім, навпаки, три дні там, тиждень тут. Це як дві душі, і обидві болять. Вибрати, яка з них ближче, для актора було складно. Але, звичайно, такого подвійного успіху ніхто не очікував - так буває дуже </a:t>
            </a:r>
            <a:r>
              <a:rPr lang="uk-UA" sz="1600" dirty="0" smtClean="0"/>
              <a:t>рідко.</a:t>
            </a:r>
            <a:endParaRPr lang="uk-UA" sz="1600" dirty="0"/>
          </a:p>
        </p:txBody>
      </p:sp>
      <p:pic>
        <p:nvPicPr>
          <p:cNvPr id="6147" name="Picture 3" descr="C:\Users\Олена\Desktop\acefc62dfd9bc3e0b18713a204ff9d3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27784" y="332656"/>
            <a:ext cx="4295006" cy="43581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2021515"/>
      </p:ext>
    </p:extLst>
  </p:cSld>
  <p:clrMapOvr>
    <a:masterClrMapping/>
  </p:clrMapOvr>
  <mc:AlternateContent xmlns:mc="http://schemas.openxmlformats.org/markup-compatibility/2006" xmlns:p14="http://schemas.microsoft.com/office/powerpoint/2010/main">
    <mc:Choice Requires="p14">
      <p:transition spd="slow" p14:dur="1400" advClick="0" advTm="9000">
        <p14:doors dir="vert"/>
      </p:transition>
    </mc:Choice>
    <mc:Fallback xmlns="">
      <p:transition spd="slow" advClick="0" advTm="9000">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99592" y="5085184"/>
            <a:ext cx="7315200" cy="1154097"/>
          </a:xfrm>
        </p:spPr>
        <p:txBody>
          <a:bodyPr>
            <a:normAutofit fontScale="90000"/>
          </a:bodyPr>
          <a:lstStyle/>
          <a:p>
            <a:pPr algn="ctr"/>
            <a:r>
              <a:rPr lang="uk-UA" dirty="0"/>
              <a:t> </a:t>
            </a:r>
            <a:r>
              <a:rPr lang="uk-UA" sz="1800" dirty="0"/>
              <a:t/>
            </a:r>
            <a:br>
              <a:rPr lang="uk-UA" sz="1800" dirty="0"/>
            </a:br>
            <a:r>
              <a:rPr lang="uk-UA" sz="1800" dirty="0"/>
              <a:t>Не сумнівався актор ні в режисерах - він бачив попередні фільми Павла Чухрая й Дмитра Месхієва й саме тому погодився працювати з ними, ні в операторах Клебанові й Мачильскому, ну й у чудових артистах теж, партнерами були Хабенський та </a:t>
            </a:r>
            <a:r>
              <a:rPr lang="uk-UA" sz="1800" dirty="0" smtClean="0"/>
              <a:t>Петренко.</a:t>
            </a:r>
            <a:endParaRPr lang="uk-UA" sz="1800" dirty="0"/>
          </a:p>
        </p:txBody>
      </p:sp>
      <p:pic>
        <p:nvPicPr>
          <p:cNvPr id="8194" name="Picture 2" descr="C:\Users\Олена\Desktop\BogdanStupk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908720"/>
            <a:ext cx="5756856" cy="3846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4044582"/>
      </p:ext>
    </p:extLst>
  </p:cSld>
  <p:clrMapOvr>
    <a:masterClrMapping/>
  </p:clrMapOvr>
  <mc:AlternateContent xmlns:mc="http://schemas.openxmlformats.org/markup-compatibility/2006" xmlns:p14="http://schemas.microsoft.com/office/powerpoint/2010/main">
    <mc:Choice Requires="p14">
      <p:transition spd="slow" p14:dur="1400" advClick="0" advTm="9000">
        <p14:doors dir="vert"/>
      </p:transition>
    </mc:Choice>
    <mc:Fallback xmlns="">
      <p:transition spd="slow" advClick="0" advTm="9000">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15616" y="6093296"/>
            <a:ext cx="7315200" cy="1154097"/>
          </a:xfrm>
        </p:spPr>
        <p:txBody>
          <a:bodyPr>
            <a:normAutofit fontScale="90000"/>
          </a:bodyPr>
          <a:lstStyle/>
          <a:p>
            <a:pPr algn="ctr"/>
            <a:r>
              <a:rPr lang="uk-UA" sz="1800" dirty="0"/>
              <a:t>Цими фільмами були «Свої» Дмитра Месхієва й «Водій для Віри» Павла Чухрая. Вони були просто одержимі, готувалися до кожної сцени, все продумували, по кілька разів репетирували, якщо щось не виходило, починали знову. Звичайно, для колишнього артиста Ступки це не було ново, але він не очікував від молодих акторів такої серйозності й такого бажання допомогти партнеру.</a:t>
            </a:r>
            <a:r>
              <a:rPr lang="uk-UA" dirty="0"/>
              <a:t/>
            </a:r>
            <a:br>
              <a:rPr lang="uk-UA" dirty="0"/>
            </a:br>
            <a:r>
              <a:rPr lang="uk-UA" dirty="0"/>
              <a:t> </a:t>
            </a:r>
            <a:br>
              <a:rPr lang="uk-UA" dirty="0"/>
            </a:br>
            <a:endParaRPr lang="uk-UA" dirty="0"/>
          </a:p>
        </p:txBody>
      </p:sp>
      <p:pic>
        <p:nvPicPr>
          <p:cNvPr id="7170" name="Picture 2" descr="C:\Users\Олена\Desktop\f_4877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908720"/>
            <a:ext cx="3996444" cy="2808312"/>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C:\Users\Олена\Desktop\1342971873674785_lar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6894" y="931650"/>
            <a:ext cx="3833520" cy="2785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7173157"/>
      </p:ext>
    </p:extLst>
  </p:cSld>
  <p:clrMapOvr>
    <a:masterClrMapping/>
  </p:clrMapOvr>
  <mc:AlternateContent xmlns:mc="http://schemas.openxmlformats.org/markup-compatibility/2006" xmlns:p14="http://schemas.microsoft.com/office/powerpoint/2010/main">
    <mc:Choice Requires="p14">
      <p:transition spd="slow" p14:dur="1400" advClick="0" advTm="9000">
        <p14:doors dir="vert"/>
      </p:transition>
    </mc:Choice>
    <mc:Fallback xmlns="">
      <p:transition spd="slow" advClick="0" advTm="9000">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99592" y="5696256"/>
            <a:ext cx="7315200" cy="1154097"/>
          </a:xfrm>
        </p:spPr>
        <p:txBody>
          <a:bodyPr>
            <a:normAutofit fontScale="90000"/>
          </a:bodyPr>
          <a:lstStyle/>
          <a:p>
            <a:pPr algn="ctr"/>
            <a:r>
              <a:rPr lang="uk-UA" sz="1800" dirty="0"/>
              <a:t>Як </a:t>
            </a:r>
            <a:r>
              <a:rPr lang="uk-UA" sz="1800" dirty="0" smtClean="0"/>
              <a:t>жартував </a:t>
            </a:r>
            <a:r>
              <a:rPr lang="uk-UA" sz="1800" dirty="0"/>
              <a:t>сам Ступка, за три десятиріччя своєї кар'єри він переграв всіх царів, вождів і генералів: Річард III і король Лір, генерал в «Водії для Віри», гетьман Мазепа в «Молитві за гетьмана Мазепу», у Сергія Бондарчука в «Червоних дзвонах» - Олександр Федорович Керенський, і, звичайно ж, Брежнєв в «Зайці над безоднею».</a:t>
            </a:r>
            <a:r>
              <a:rPr lang="uk-UA" dirty="0"/>
              <a:t/>
            </a:r>
            <a:br>
              <a:rPr lang="uk-UA" dirty="0"/>
            </a:br>
            <a:endParaRPr lang="uk-UA" dirty="0"/>
          </a:p>
        </p:txBody>
      </p:sp>
      <p:pic>
        <p:nvPicPr>
          <p:cNvPr id="9220" name="Picture 4" descr="C:\Users\Олена\Desktop\vognem_mechem_720x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4117" y="726666"/>
            <a:ext cx="2554539" cy="1734659"/>
          </a:xfrm>
          <a:prstGeom prst="rect">
            <a:avLst/>
          </a:prstGeom>
          <a:noFill/>
          <a:extLst>
            <a:ext uri="{909E8E84-426E-40DD-AFC4-6F175D3DCCD1}">
              <a14:hiddenFill xmlns:a14="http://schemas.microsoft.com/office/drawing/2010/main">
                <a:solidFill>
                  <a:srgbClr val="FFFFFF"/>
                </a:solidFill>
              </a14:hiddenFill>
            </a:ext>
          </a:extLst>
        </p:spPr>
      </p:pic>
      <p:pic>
        <p:nvPicPr>
          <p:cNvPr id="9221" name="Picture 5" descr="C:\Users\Олена\Desktop\bogdan_stupka-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2780928"/>
            <a:ext cx="3318178" cy="2009006"/>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C:\Users\Олена\Desktop\Bohdan_Stupka__fenomen_ukrajinskoji_kultury_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592706"/>
            <a:ext cx="2088232" cy="2034858"/>
          </a:xfrm>
          <a:prstGeom prst="rect">
            <a:avLst/>
          </a:prstGeom>
          <a:noFill/>
          <a:extLst>
            <a:ext uri="{909E8E84-426E-40DD-AFC4-6F175D3DCCD1}">
              <a14:hiddenFill xmlns:a14="http://schemas.microsoft.com/office/drawing/2010/main">
                <a:solidFill>
                  <a:srgbClr val="FFFFFF"/>
                </a:solidFill>
              </a14:hiddenFill>
            </a:ext>
          </a:extLst>
        </p:spPr>
      </p:pic>
      <p:pic>
        <p:nvPicPr>
          <p:cNvPr id="9223" name="Picture 7" descr="C:\Users\Олена\Desktop\a_stupka_01_b.actor4ec628ee966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87824" y="705479"/>
            <a:ext cx="2897436" cy="1755846"/>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C:\Users\Олена\Desktop\5e4ba1a027184d78b19ace9df35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5576" y="2780928"/>
            <a:ext cx="3594886" cy="2021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7242917"/>
      </p:ext>
    </p:extLst>
  </p:cSld>
  <p:clrMapOvr>
    <a:masterClrMapping/>
  </p:clrMapOvr>
  <mc:AlternateContent xmlns:mc="http://schemas.openxmlformats.org/markup-compatibility/2006" xmlns:p14="http://schemas.microsoft.com/office/powerpoint/2010/main">
    <mc:Choice Requires="p14">
      <p:transition spd="slow" p14:dur="1400" advClick="0" advTm="9000">
        <p14:doors dir="vert"/>
      </p:transition>
    </mc:Choice>
    <mc:Fallback xmlns="">
      <p:transition spd="slow" advClick="0" advTm="9000">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43608" y="5517232"/>
            <a:ext cx="7315200" cy="1154097"/>
          </a:xfrm>
        </p:spPr>
        <p:txBody>
          <a:bodyPr>
            <a:normAutofit fontScale="90000"/>
          </a:bodyPr>
          <a:lstStyle/>
          <a:p>
            <a:pPr algn="ctr"/>
            <a:r>
              <a:rPr lang="uk-UA" sz="1800" dirty="0"/>
              <a:t>В 2007 році режисер Володимир Бортко почав зйомки нового серіалу за гоголівським «Тарасом Бульбою», де Ступка </a:t>
            </a:r>
            <a:r>
              <a:rPr lang="uk-UA" sz="1800" dirty="0" smtClean="0"/>
              <a:t>грав, </a:t>
            </a:r>
            <a:r>
              <a:rPr lang="uk-UA" sz="1800" dirty="0"/>
              <a:t>звичайно ж, Тараса.</a:t>
            </a:r>
            <a:r>
              <a:rPr lang="uk-UA" dirty="0"/>
              <a:t/>
            </a:r>
            <a:br>
              <a:rPr lang="uk-UA" dirty="0"/>
            </a:br>
            <a:endParaRPr lang="uk-UA" dirty="0"/>
          </a:p>
        </p:txBody>
      </p:sp>
      <p:pic>
        <p:nvPicPr>
          <p:cNvPr id="10242" name="Picture 2" descr="C:\Users\Олена\Desktop\000005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548680"/>
            <a:ext cx="7956376" cy="4440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1854963"/>
      </p:ext>
    </p:extLst>
  </p:cSld>
  <p:clrMapOvr>
    <a:masterClrMapping/>
  </p:clrMapOvr>
  <mc:AlternateContent xmlns:mc="http://schemas.openxmlformats.org/markup-compatibility/2006" xmlns:p14="http://schemas.microsoft.com/office/powerpoint/2010/main">
    <mc:Choice Requires="p14">
      <p:transition spd="slow" p14:dur="1400" advClick="0" advTm="9000">
        <p14:doors dir="vert"/>
      </p:transition>
    </mc:Choice>
    <mc:Fallback xmlns="">
      <p:transition spd="slow" advClick="0" advTm="9000">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99592" y="5445224"/>
            <a:ext cx="7315200" cy="1154097"/>
          </a:xfrm>
        </p:spPr>
        <p:txBody>
          <a:bodyPr>
            <a:normAutofit fontScale="90000"/>
          </a:bodyPr>
          <a:lstStyle/>
          <a:p>
            <a:pPr algn="ctr"/>
            <a:r>
              <a:rPr lang="uk-UA" sz="1800" dirty="0"/>
              <a:t>У фільмі Кіри Муратової «Два в одному» Богдану Ступці дісталася дуже несподівана роль. Там він зіграв «статевого гангстера». У молодості герой актора був грозою жінок, але постарів, розгубив всіх своїх подруг. Щоб не зустрічати Новий рік на самоті, він змушує доньку знайти йому жінку, яку випадково побачив з вікна. І, зрештою, закохується в неї.</a:t>
            </a:r>
            <a:r>
              <a:rPr lang="uk-UA" dirty="0"/>
              <a:t/>
            </a:r>
            <a:br>
              <a:rPr lang="uk-UA" dirty="0"/>
            </a:br>
            <a:endParaRPr lang="uk-UA" dirty="0"/>
          </a:p>
        </p:txBody>
      </p:sp>
      <p:pic>
        <p:nvPicPr>
          <p:cNvPr id="11266" name="Picture 2" descr="C:\Users\Олена\Desktop\beveled-stupka_muratov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764704"/>
            <a:ext cx="5432584" cy="3629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5380029"/>
      </p:ext>
    </p:extLst>
  </p:cSld>
  <p:clrMapOvr>
    <a:masterClrMapping/>
  </p:clrMapOvr>
  <mc:AlternateContent xmlns:mc="http://schemas.openxmlformats.org/markup-compatibility/2006" xmlns:p14="http://schemas.microsoft.com/office/powerpoint/2010/main">
    <mc:Choice Requires="p14">
      <p:transition spd="slow" p14:dur="1400" advClick="0" advTm="9000">
        <p14:doors dir="vert"/>
      </p:transition>
    </mc:Choice>
    <mc:Fallback xmlns="">
      <p:transition spd="slow" advClick="0" advTm="9000">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99592" y="4725144"/>
            <a:ext cx="7315200" cy="1154097"/>
          </a:xfrm>
        </p:spPr>
        <p:txBody>
          <a:bodyPr>
            <a:normAutofit/>
          </a:bodyPr>
          <a:lstStyle/>
          <a:p>
            <a:pPr algn="ctr"/>
            <a:r>
              <a:rPr lang="uk-UA" sz="1600" dirty="0"/>
              <a:t>22 липня 2012 року Богдан Ступка після тривалої хвороби на сімдесят першому році життя помер о 6:45 у лікарні «Феофанія</a:t>
            </a:r>
            <a:r>
              <a:rPr lang="uk-UA" sz="1600" dirty="0" smtClean="0"/>
              <a:t>». </a:t>
            </a:r>
            <a:endParaRPr lang="uk-UA" sz="1600" dirty="0"/>
          </a:p>
        </p:txBody>
      </p:sp>
      <p:pic>
        <p:nvPicPr>
          <p:cNvPr id="12290" name="Picture 2" descr="C:\Users\Олена\Desktop\1343048060_stupka_ri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1840" y="580492"/>
            <a:ext cx="3025112" cy="4320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5100614"/>
      </p:ext>
    </p:extLst>
  </p:cSld>
  <p:clrMapOvr>
    <a:masterClrMapping/>
  </p:clrMapOvr>
  <mc:AlternateContent xmlns:mc="http://schemas.openxmlformats.org/markup-compatibility/2006" xmlns:p14="http://schemas.microsoft.com/office/powerpoint/2010/main">
    <mc:Choice Requires="p14">
      <p:transition spd="slow" p14:dur="1400" advClick="0" advTm="9000">
        <p14:doors dir="vert"/>
      </p:transition>
    </mc:Choice>
    <mc:Fallback xmlns="">
      <p:transition spd="slow" advClick="0" advTm="9000">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99592" y="4941168"/>
            <a:ext cx="7315200" cy="1154097"/>
          </a:xfrm>
        </p:spPr>
        <p:txBody>
          <a:bodyPr>
            <a:normAutofit/>
          </a:bodyPr>
          <a:lstStyle/>
          <a:p>
            <a:pPr algn="ctr"/>
            <a:r>
              <a:rPr lang="uk-UA" sz="1600" dirty="0"/>
              <a:t>24 липня 2012 року у театрі імені Івана Франка відбулась церемонія прощання з актором. Як повідомив його син, Остап, причиною смерті став серцевий напад на тлі запущеного захворювання на рак кісток.</a:t>
            </a:r>
          </a:p>
        </p:txBody>
      </p:sp>
      <p:pic>
        <p:nvPicPr>
          <p:cNvPr id="13316" name="Picture 4" descr="C:\Users\Олена\Desktop\2012072317184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776" y="1340768"/>
            <a:ext cx="4146583" cy="3109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8046692"/>
      </p:ext>
    </p:extLst>
  </p:cSld>
  <p:clrMapOvr>
    <a:masterClrMapping/>
  </p:clrMapOvr>
  <mc:AlternateContent xmlns:mc="http://schemas.openxmlformats.org/markup-compatibility/2006" xmlns:p14="http://schemas.microsoft.com/office/powerpoint/2010/main">
    <mc:Choice Requires="p14">
      <p:transition spd="slow" p14:dur="1400" advClick="0" advTm="9000">
        <p14:doors dir="vert"/>
      </p:transition>
    </mc:Choice>
    <mc:Fallback xmlns="">
      <p:transition spd="slow" advClick="0" advTm="900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99592" y="5013176"/>
            <a:ext cx="7315200" cy="1154097"/>
          </a:xfrm>
        </p:spPr>
        <p:txBody>
          <a:bodyPr>
            <a:noAutofit/>
          </a:bodyPr>
          <a:lstStyle/>
          <a:p>
            <a:pPr algn="ctr"/>
            <a:r>
              <a:rPr lang="uk-UA" sz="1600" dirty="0"/>
              <a:t>Батько Богдана Ступки співав у хорі в оперному театрі, старший мамин брат був солістом, тітка - головним концертмейстером. Богдан із семи років крутився за лаштунками, бачив і чув всіх видатних співаків, Козловський і Лемєшев гладили хлопчика по голівці.</a:t>
            </a:r>
            <a:br>
              <a:rPr lang="uk-UA" sz="1600" dirty="0"/>
            </a:br>
            <a:endParaRPr lang="uk-UA" sz="1600" dirty="0"/>
          </a:p>
        </p:txBody>
      </p:sp>
      <p:pic>
        <p:nvPicPr>
          <p:cNvPr id="3074" name="Picture 2" descr="C:\Users\Олена\Desktop\42443199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7174" y="764703"/>
            <a:ext cx="4291533" cy="3631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8117447"/>
      </p:ext>
    </p:extLst>
  </p:cSld>
  <p:clrMapOvr>
    <a:masterClrMapping/>
  </p:clrMapOvr>
  <mc:AlternateContent xmlns:mc="http://schemas.openxmlformats.org/markup-compatibility/2006" xmlns:p14="http://schemas.microsoft.com/office/powerpoint/2010/main">
    <mc:Choice Requires="p14">
      <p:transition spd="slow" p14:dur="1400" advClick="0" advTm="9000">
        <p14:doors dir="vert"/>
      </p:transition>
    </mc:Choice>
    <mc:Fallback xmlns="">
      <p:transition spd="slow" advClick="0" advTm="900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27584" y="4725144"/>
            <a:ext cx="7315200" cy="1358044"/>
          </a:xfrm>
        </p:spPr>
        <p:txBody>
          <a:bodyPr>
            <a:normAutofit fontScale="90000"/>
          </a:bodyPr>
          <a:lstStyle/>
          <a:p>
            <a:pPr algn="ctr"/>
            <a:r>
              <a:rPr lang="uk-UA" sz="1800" dirty="0"/>
              <a:t>У самого ж Ступки слуху не виявилося, щоправда, коли служив в армії, в оркестрі штабу Прикарпатського військового округу, стукав на барабані, ну а потім в ансамблі «пенсії й пиятики» займався конферансом.</a:t>
            </a:r>
            <a:r>
              <a:rPr lang="uk-UA" dirty="0"/>
              <a:t/>
            </a:r>
            <a:br>
              <a:rPr lang="uk-UA" dirty="0"/>
            </a:br>
            <a:endParaRPr lang="uk-UA" dirty="0"/>
          </a:p>
        </p:txBody>
      </p:sp>
      <p:pic>
        <p:nvPicPr>
          <p:cNvPr id="4098" name="Picture 2" descr="C:\Users\Олена\Desktop\images.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9887" y="620688"/>
            <a:ext cx="5083533" cy="3807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8676545"/>
      </p:ext>
    </p:extLst>
  </p:cSld>
  <p:clrMapOvr>
    <a:masterClrMapping/>
  </p:clrMapOvr>
  <mc:AlternateContent xmlns:mc="http://schemas.openxmlformats.org/markup-compatibility/2006" xmlns:p14="http://schemas.microsoft.com/office/powerpoint/2010/main">
    <mc:Choice Requires="p14">
      <p:transition spd="slow" p14:dur="1400" advClick="0" advTm="9000">
        <p14:doors dir="vert"/>
      </p:transition>
    </mc:Choice>
    <mc:Fallback xmlns="">
      <p:transition spd="slow" advClick="0" advTm="9000">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99592" y="5013176"/>
            <a:ext cx="7315200" cy="1154097"/>
          </a:xfrm>
        </p:spPr>
        <p:txBody>
          <a:bodyPr>
            <a:normAutofit/>
          </a:bodyPr>
          <a:lstStyle/>
          <a:p>
            <a:pPr algn="ctr"/>
            <a:r>
              <a:rPr lang="uk-UA" sz="1600" dirty="0"/>
              <a:t>До театру Богдан Ступка прийшов, може бути, через страх перед реальним, жорстоким життям: знав смерть із дитинства. Театр зображує життя, тобто там не по-справжньому гинуть, умирають, і так далі. </a:t>
            </a:r>
          </a:p>
        </p:txBody>
      </p:sp>
      <p:pic>
        <p:nvPicPr>
          <p:cNvPr id="5122" name="Picture 2" descr="C:\Users\Олена\Desktop\BilyjPtah_3_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3808" y="836712"/>
            <a:ext cx="3333750" cy="3486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4344720"/>
      </p:ext>
    </p:extLst>
  </p:cSld>
  <p:clrMapOvr>
    <a:masterClrMapping/>
  </p:clrMapOvr>
  <mc:AlternateContent xmlns:mc="http://schemas.openxmlformats.org/markup-compatibility/2006" xmlns:p14="http://schemas.microsoft.com/office/powerpoint/2010/main">
    <mc:Choice Requires="p14">
      <p:transition spd="slow" p14:dur="1400" advClick="0" advTm="9000">
        <p14:doors dir="vert"/>
      </p:transition>
    </mc:Choice>
    <mc:Fallback xmlns="">
      <p:transition spd="slow" advClick="0" advTm="9000">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99592" y="5373216"/>
            <a:ext cx="7315200" cy="1226105"/>
          </a:xfrm>
        </p:spPr>
        <p:txBody>
          <a:bodyPr>
            <a:normAutofit fontScale="90000"/>
          </a:bodyPr>
          <a:lstStyle/>
          <a:p>
            <a:pPr algn="ctr"/>
            <a:r>
              <a:rPr lang="uk-UA" sz="1800" dirty="0" smtClean="0"/>
              <a:t/>
            </a:r>
            <a:br>
              <a:rPr lang="uk-UA" sz="1800" dirty="0" smtClean="0"/>
            </a:br>
            <a:r>
              <a:rPr lang="uk-UA" sz="1800" dirty="0"/>
              <a:t/>
            </a:r>
            <a:br>
              <a:rPr lang="uk-UA" sz="1800" dirty="0"/>
            </a:br>
            <a:r>
              <a:rPr lang="uk-UA" sz="1800" dirty="0" smtClean="0"/>
              <a:t>Там </a:t>
            </a:r>
            <a:r>
              <a:rPr lang="uk-UA" sz="1800" dirty="0"/>
              <a:t>у це все грають, грають у життя. Театр - продовження життя, ти трохи підносишся над реальністю, але тільки в художній формі. Театр - не втеча з життя, ні, просто людина знайшла іншу її форму: життя - це життя, театр - це театр.</a:t>
            </a:r>
            <a:r>
              <a:rPr lang="uk-UA" dirty="0"/>
              <a:t/>
            </a:r>
            <a:br>
              <a:rPr lang="uk-UA" dirty="0"/>
            </a:br>
            <a:endParaRPr lang="uk-UA" dirty="0"/>
          </a:p>
        </p:txBody>
      </p:sp>
      <p:pic>
        <p:nvPicPr>
          <p:cNvPr id="6146" name="Picture 2" descr="C:\Users\Олена\Desktop\1329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476672"/>
            <a:ext cx="6092031" cy="4061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7410008"/>
      </p:ext>
    </p:extLst>
  </p:cSld>
  <p:clrMapOvr>
    <a:masterClrMapping/>
  </p:clrMapOvr>
  <mc:AlternateContent xmlns:mc="http://schemas.openxmlformats.org/markup-compatibility/2006" xmlns:p14="http://schemas.microsoft.com/office/powerpoint/2010/main">
    <mc:Choice Requires="p14">
      <p:transition spd="slow" p14:dur="1400" advClick="0" advTm="9000">
        <p14:doors dir="vert"/>
      </p:transition>
    </mc:Choice>
    <mc:Fallback xmlns="">
      <p:transition spd="slow" advClick="0" advTm="9000">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99592" y="5229200"/>
            <a:ext cx="7315200" cy="1154097"/>
          </a:xfrm>
        </p:spPr>
        <p:txBody>
          <a:bodyPr>
            <a:normAutofit fontScale="90000"/>
          </a:bodyPr>
          <a:lstStyle/>
          <a:p>
            <a:pPr algn="ctr"/>
            <a:r>
              <a:rPr lang="uk-UA" sz="1800" dirty="0"/>
              <a:t>Богдан Ступка закінчив студію при театрі ім. М. Заньковецької і театрознавчий факультет Київського театрального інституту ім. І. К. Карпенко-Карого.</a:t>
            </a:r>
            <a:r>
              <a:rPr lang="uk-UA" dirty="0"/>
              <a:t/>
            </a:r>
            <a:br>
              <a:rPr lang="uk-UA" dirty="0"/>
            </a:br>
            <a:endParaRPr lang="uk-UA" dirty="0"/>
          </a:p>
        </p:txBody>
      </p:sp>
      <p:pic>
        <p:nvPicPr>
          <p:cNvPr id="7172" name="Picture 4" descr="C:\Users\Олена\Desktop\PR2011081912463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980728"/>
            <a:ext cx="6096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6231794"/>
      </p:ext>
    </p:extLst>
  </p:cSld>
  <p:clrMapOvr>
    <a:masterClrMapping/>
  </p:clrMapOvr>
  <mc:AlternateContent xmlns:mc="http://schemas.openxmlformats.org/markup-compatibility/2006" xmlns:p14="http://schemas.microsoft.com/office/powerpoint/2010/main">
    <mc:Choice Requires="p14">
      <p:transition spd="slow" p14:dur="1400" advClick="0" advTm="9000">
        <p14:doors dir="vert"/>
      </p:transition>
    </mc:Choice>
    <mc:Fallback xmlns="">
      <p:transition spd="slow" advClick="0" advTm="9000">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99592" y="5085184"/>
            <a:ext cx="7315200" cy="1154097"/>
          </a:xfrm>
        </p:spPr>
        <p:txBody>
          <a:bodyPr>
            <a:normAutofit/>
          </a:bodyPr>
          <a:lstStyle/>
          <a:p>
            <a:pPr algn="ctr"/>
            <a:r>
              <a:rPr lang="uk-UA" sz="1600" dirty="0"/>
              <a:t>Вже багато років Богдан Ступка </a:t>
            </a:r>
            <a:r>
              <a:rPr lang="uk-UA" sz="1600" dirty="0" smtClean="0"/>
              <a:t>- був художнім керівником </a:t>
            </a:r>
            <a:r>
              <a:rPr lang="uk-UA" sz="1600" dirty="0"/>
              <a:t>Українського національного академічного драматичного театру ім. Івана Франко. Але характер керівника </a:t>
            </a:r>
            <a:r>
              <a:rPr lang="uk-UA" sz="1600" dirty="0" smtClean="0"/>
              <a:t>міг </a:t>
            </a:r>
            <a:r>
              <a:rPr lang="uk-UA" sz="1600" dirty="0"/>
              <a:t>проявити тільки на сцені, через роль, через мистецтво, по-іншому </a:t>
            </a:r>
            <a:r>
              <a:rPr lang="uk-UA" sz="1600" dirty="0" smtClean="0"/>
              <a:t>в </a:t>
            </a:r>
            <a:r>
              <a:rPr lang="uk-UA" sz="1600" dirty="0"/>
              <a:t>нього не </a:t>
            </a:r>
            <a:r>
              <a:rPr lang="uk-UA" sz="1600" dirty="0" smtClean="0"/>
              <a:t>виходило.</a:t>
            </a:r>
            <a:endParaRPr lang="uk-UA" sz="1600" dirty="0"/>
          </a:p>
        </p:txBody>
      </p:sp>
      <p:pic>
        <p:nvPicPr>
          <p:cNvPr id="8194" name="Picture 2" descr="C:\Users\Олена\Desktop\BogdanStupka3-245x3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7824" y="620688"/>
            <a:ext cx="3461990" cy="4239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568725"/>
      </p:ext>
    </p:extLst>
  </p:cSld>
  <p:clrMapOvr>
    <a:masterClrMapping/>
  </p:clrMapOvr>
  <mc:AlternateContent xmlns:mc="http://schemas.openxmlformats.org/markup-compatibility/2006" xmlns:p14="http://schemas.microsoft.com/office/powerpoint/2010/main">
    <mc:Choice Requires="p14">
      <p:transition spd="slow" p14:dur="1400" advClick="0" advTm="9000">
        <p14:doors dir="vert"/>
      </p:transition>
    </mc:Choice>
    <mc:Fallback xmlns="">
      <p:transition spd="slow" advClick="0" advTm="9000">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99592" y="5445224"/>
            <a:ext cx="7315200" cy="1154097"/>
          </a:xfrm>
        </p:spPr>
        <p:txBody>
          <a:bodyPr>
            <a:normAutofit fontScale="90000"/>
          </a:bodyPr>
          <a:lstStyle/>
          <a:p>
            <a:pPr algn="ctr"/>
            <a:r>
              <a:rPr lang="uk-UA" sz="1800" dirty="0" smtClean="0"/>
              <a:t>І </a:t>
            </a:r>
            <a:r>
              <a:rPr lang="uk-UA" sz="1800" dirty="0"/>
              <a:t>спектаклі сам Ступка не </a:t>
            </a:r>
            <a:r>
              <a:rPr lang="uk-UA" sz="1800" dirty="0" smtClean="0"/>
              <a:t>ставив, запрошував </a:t>
            </a:r>
            <a:r>
              <a:rPr lang="uk-UA" sz="1800" dirty="0"/>
              <a:t>режисерів. І </a:t>
            </a:r>
            <a:r>
              <a:rPr lang="uk-UA" sz="1800" dirty="0" smtClean="0"/>
              <a:t>грав </a:t>
            </a:r>
            <a:r>
              <a:rPr lang="uk-UA" sz="1800" dirty="0"/>
              <a:t>не так вже багато, хоча йому, як артистові, відразу ж кожен режисер </a:t>
            </a:r>
            <a:r>
              <a:rPr lang="uk-UA" sz="1800" dirty="0" smtClean="0"/>
              <a:t>пропонував: </a:t>
            </a:r>
            <a:r>
              <a:rPr lang="uk-UA" sz="1800" dirty="0"/>
              <a:t>«Для вас є роль». А от, наприклад, в «Наталці Полтавці» один артист зіграв так, що Богдан Ступка йому навіть сказав: «Мені так не зробити, грай ти». В Києві на цей спектакль не потрапити.</a:t>
            </a:r>
            <a:r>
              <a:rPr lang="uk-UA" dirty="0"/>
              <a:t/>
            </a:r>
            <a:br>
              <a:rPr lang="uk-UA" dirty="0"/>
            </a:br>
            <a:endParaRPr lang="uk-UA" dirty="0"/>
          </a:p>
        </p:txBody>
      </p:sp>
      <p:pic>
        <p:nvPicPr>
          <p:cNvPr id="9221" name="Picture 5" descr="C:\Users\Олена\Desktop\31954_bi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692696"/>
            <a:ext cx="4985773" cy="37521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7997413"/>
      </p:ext>
    </p:extLst>
  </p:cSld>
  <p:clrMapOvr>
    <a:masterClrMapping/>
  </p:clrMapOvr>
  <mc:AlternateContent xmlns:mc="http://schemas.openxmlformats.org/markup-compatibility/2006" xmlns:p14="http://schemas.microsoft.com/office/powerpoint/2010/main">
    <mc:Choice Requires="p14">
      <p:transition spd="slow" p14:dur="1400" advClick="0" advTm="9000">
        <p14:doors dir="vert"/>
      </p:transition>
    </mc:Choice>
    <mc:Fallback xmlns="">
      <p:transition spd="slow" advClick="0" advTm="9000">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Перспектива">
  <a:themeElements>
    <a:clrScheme name="Перспектива">
      <a:dk1>
        <a:sysClr val="windowText" lastClr="000000"/>
      </a:dk1>
      <a:lt1>
        <a:sysClr val="window" lastClr="FFFFFF"/>
      </a:lt1>
      <a:dk2>
        <a:srgbClr val="283138"/>
      </a:dk2>
      <a:lt2>
        <a:srgbClr val="FF8600"/>
      </a:lt2>
      <a:accent1>
        <a:srgbClr val="838D9B"/>
      </a:accent1>
      <a:accent2>
        <a:srgbClr val="D2610C"/>
      </a:accent2>
      <a:accent3>
        <a:srgbClr val="80716A"/>
      </a:accent3>
      <a:accent4>
        <a:srgbClr val="94147C"/>
      </a:accent4>
      <a:accent5>
        <a:srgbClr val="5D5AD2"/>
      </a:accent5>
      <a:accent6>
        <a:srgbClr val="6F6C7D"/>
      </a:accent6>
      <a:hlink>
        <a:srgbClr val="6187E3"/>
      </a:hlink>
      <a:folHlink>
        <a:srgbClr val="7B8EB8"/>
      </a:folHlink>
    </a:clrScheme>
    <a:fontScheme name="Классическая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Перспектива">
      <a:fillStyleLst>
        <a:solidFill>
          <a:schemeClr val="phClr"/>
        </a:solidFill>
        <a:gradFill rotWithShape="1">
          <a:gsLst>
            <a:gs pos="0">
              <a:schemeClr val="phClr">
                <a:tint val="50000"/>
                <a:alpha val="100000"/>
                <a:satMod val="160000"/>
                <a:lumMod val="105000"/>
              </a:schemeClr>
            </a:gs>
            <a:gs pos="41000">
              <a:schemeClr val="phClr">
                <a:tint val="57000"/>
                <a:satMod val="180000"/>
                <a:lumMod val="99000"/>
              </a:schemeClr>
            </a:gs>
            <a:gs pos="100000">
              <a:schemeClr val="phClr">
                <a:tint val="80000"/>
                <a:satMod val="200000"/>
                <a:lumMod val="104000"/>
              </a:schemeClr>
            </a:gs>
          </a:gsLst>
          <a:lin ang="5400000" scaled="1"/>
        </a:gradFill>
        <a:gradFill rotWithShape="1">
          <a:gsLst>
            <a:gs pos="0">
              <a:schemeClr val="phClr">
                <a:tint val="96000"/>
                <a:satMod val="130000"/>
                <a:lumMod val="114000"/>
              </a:schemeClr>
            </a:gs>
            <a:gs pos="60000">
              <a:schemeClr val="phClr">
                <a:tint val="100000"/>
                <a:satMod val="106000"/>
                <a:lumMod val="110000"/>
              </a:schemeClr>
            </a:gs>
            <a:gs pos="100000">
              <a:schemeClr val="ph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50800" dist="38100" dir="5400000" rotWithShape="0">
              <a:srgbClr val="000000">
                <a:alpha val="28000"/>
              </a:srgbClr>
            </a:outerShdw>
          </a:effectLst>
        </a:effectStyle>
        <a:effectStyle>
          <a:effectLst>
            <a:outerShdw blurRad="47625" dist="38100" dir="5400000" sy="98000" rotWithShape="0">
              <a:srgbClr val="000000">
                <a:alpha val="48000"/>
              </a:srgbClr>
            </a:outerShdw>
          </a:effectLst>
          <a:scene3d>
            <a:camera prst="orthographicFront">
              <a:rot lat="0" lon="0" rev="0"/>
            </a:camera>
            <a:lightRig rig="twoPt" dir="br">
              <a:rot lat="0" lon="0" rev="8700000"/>
            </a:lightRig>
          </a:scene3d>
          <a:sp3d prstMaterial="matte">
            <a:bevelT w="25400" h="53975"/>
          </a:sp3d>
        </a:effectStyle>
        <a:effectStyle>
          <a:effectLst>
            <a:reflection blurRad="12700" stA="24000" endPos="28000" dist="50800" dir="5400000" sy="-100000" rotWithShape="0"/>
          </a:effectLst>
          <a:scene3d>
            <a:camera prst="orthographicFront">
              <a:rot lat="0" lon="0" rev="0"/>
            </a:camera>
            <a:lightRig rig="threePt" dir="t">
              <a:rot lat="0" lon="0" rev="4800000"/>
            </a:lightRig>
          </a:scene3d>
          <a:sp3d>
            <a:bevelT w="69850" h="31750"/>
          </a:sp3d>
        </a:effectStyle>
      </a:effectStyleLst>
      <a:bgFillStyleLst>
        <a:solidFill>
          <a:schemeClr val="phClr"/>
        </a:solidFill>
        <a:gradFill rotWithShape="1">
          <a:gsLst>
            <a:gs pos="0">
              <a:schemeClr val="phClr">
                <a:tint val="100000"/>
                <a:shade val="80000"/>
                <a:satMod val="100000"/>
                <a:lumMod val="100000"/>
              </a:schemeClr>
            </a:gs>
            <a:gs pos="65000">
              <a:schemeClr val="phClr">
                <a:tint val="100000"/>
                <a:shade val="95000"/>
                <a:satMod val="100000"/>
                <a:lumMod val="100000"/>
              </a:schemeClr>
            </a:gs>
            <a:gs pos="100000">
              <a:schemeClr val="phClr">
                <a:tint val="88000"/>
                <a:shade val="100000"/>
                <a:satMod val="400000"/>
                <a:lumMod val="100000"/>
              </a:schemeClr>
            </a:gs>
          </a:gsLst>
          <a:lin ang="5400000" scaled="0"/>
        </a:gradFill>
        <a:blipFill rotWithShape="1">
          <a:blip xmlns:r="http://schemas.openxmlformats.org/officeDocument/2006/relationships" r:embed="rId1">
            <a:duotone>
              <a:schemeClr val="phClr">
                <a:tint val="95000"/>
                <a:satMod val="90000"/>
              </a:schemeClr>
              <a:schemeClr val="phClr">
                <a:shade val="92000"/>
              </a:schemeClr>
            </a:duotone>
          </a:blip>
          <a:tile tx="0" ty="0" sx="100000" sy="10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Perspective</Template>
  <TotalTime>185</TotalTime>
  <Words>1114</Words>
  <Application>Microsoft Office PowerPoint</Application>
  <PresentationFormat>Экран (4:3)</PresentationFormat>
  <Paragraphs>29</Paragraphs>
  <Slides>29</Slides>
  <Notes>0</Notes>
  <HiddenSlides>0</HiddenSlides>
  <MMClips>1</MMClips>
  <ScaleCrop>false</ScaleCrop>
  <HeadingPairs>
    <vt:vector size="4" baseType="variant">
      <vt:variant>
        <vt:lpstr>Тема</vt:lpstr>
      </vt:variant>
      <vt:variant>
        <vt:i4>1</vt:i4>
      </vt:variant>
      <vt:variant>
        <vt:lpstr>Заголовки слайдов</vt:lpstr>
      </vt:variant>
      <vt:variant>
        <vt:i4>29</vt:i4>
      </vt:variant>
    </vt:vector>
  </HeadingPairs>
  <TitlesOfParts>
    <vt:vector size="30" baseType="lpstr">
      <vt:lpstr>Перспектива</vt:lpstr>
      <vt:lpstr>      Богдан Ступка      життя та творчість</vt:lpstr>
      <vt:lpstr> Богдан Ступка народився в селі Куликове Львівської області в Україні 27 серпня 1941. Хлопчиськом Богдан бачив кров, убитих, повішених. А після війни гуляв із друзями, які розбирали міни й гранати, і знав, як відриваються руки. </vt:lpstr>
      <vt:lpstr>Батько Богдана Ступки співав у хорі в оперному театрі, старший мамин брат був солістом, тітка - головним концертмейстером. Богдан із семи років крутився за лаштунками, бачив і чув всіх видатних співаків, Козловський і Лемєшев гладили хлопчика по голівці. </vt:lpstr>
      <vt:lpstr>У самого ж Ступки слуху не виявилося, щоправда, коли служив в армії, в оркестрі штабу Прикарпатського військового округу, стукав на барабані, ну а потім в ансамблі «пенсії й пиятики» займався конферансом. </vt:lpstr>
      <vt:lpstr>До театру Богдан Ступка прийшов, може бути, через страх перед реальним, жорстоким життям: знав смерть із дитинства. Театр зображує життя, тобто там не по-справжньому гинуть, умирають, і так далі. </vt:lpstr>
      <vt:lpstr>  Там у це все грають, грають у життя. Театр - продовження життя, ти трохи підносишся над реальністю, але тільки в художній формі. Театр - не втеча з життя, ні, просто людина знайшла іншу її форму: життя - це життя, театр - це театр. </vt:lpstr>
      <vt:lpstr>Богдан Ступка закінчив студію при театрі ім. М. Заньковецької і театрознавчий факультет Київського театрального інституту ім. І. К. Карпенко-Карого. </vt:lpstr>
      <vt:lpstr>Вже багато років Богдан Ступка - був художнім керівником Українського національного академічного драматичного театру ім. Івана Франко. Але характер керівника міг проявити тільки на сцені, через роль, через мистецтво, по-іншому в нього не виходило.</vt:lpstr>
      <vt:lpstr>І спектаклі сам Ступка не ставив, запрошував режисерів. І грав не так вже багато, хоча йому, як артистові, відразу ж кожен режисер пропонував: «Для вас є роль». А от, наприклад, в «Наталці Полтавці» один артист зіграв так, що Богдан Ступка йому навіть сказав: «Мені так не зробити, грай ти». В Києві на цей спектакль не потрапити. </vt:lpstr>
      <vt:lpstr>Син Богдана Ступка - Остап - артист у театрі в батька. І всі говорять, що артист гарний. Він якось Богдану Сильвестровичу сказав, жартома: «Тато, поміняй прізвище, чи не занадто - дві Ступки в одному театрі!». </vt:lpstr>
      <vt:lpstr>Остап зіграв з батьком у спектаклі «Тев’є-Тевель». </vt:lpstr>
      <vt:lpstr>Найпершою, і дійсно зоряною в кіно, стала робота Богдана Ступки в прославленій картині Юрія Ільєнко «Білий птах із чорною міткою». </vt:lpstr>
      <vt:lpstr>У фільмі описується звільнення румунської частини України в 1939 році Червоною армією. Ступка зіграв бандерівця, одного із братів Дзвонарів, що родом з Буковини, причому, як виявилося такого привабливого, що всі наче збожеволіли. </vt:lpstr>
      <vt:lpstr>Орест Дзвонар подався в часи війни до загону українських націоналістів й повів за собою доньку священика Дану, бажану всіма трьома братами. І у результаті всіх перипетій наклав на себе руки. </vt:lpstr>
      <vt:lpstr>Акторові взагалі найчастіше доручали негативні ролі в кіно. Особливо вражаючим вийшов відомий Тимофій Лисенко в багатосерійному телефільмі «Микола Вавілов» (1990). </vt:lpstr>
      <vt:lpstr>У політичній стрічці Ігоря Гостева «Сірі вовки» (1993) він був ні ким іншим, як Семичасним, а в драмі Режиса Варньє «Схід - захід» (1999) полковником з органів, які ставлять перешкоди «поверненцям», що наївно повірили своїй батьківщині. </vt:lpstr>
      <vt:lpstr>І все-таки, на превеликий жаль, багатогранний талант актора довгий час не був належною мірою затребуваний. Більшість картин, у яких Богдан Ступка знявся за тридцятирічний період (70-і, 80-і, 90-і роки), не стали помітними творами на екрані. </vt:lpstr>
      <vt:lpstr>Багато з них, що називається, взагалі й не згадати, навіть прочитавши назву й дізнавшись ім'я зіграного героя. А якщо й залишився в пам'яті який-небудь лихий «вестерн по-радянськи» типу «Забудьте слово "смерть"» (1979), то однаково смутно уявляєш собі, що за персонаж Островий, якого зобразив у цьому фільмі з погонями й перестрілками зовні фактурний український актор. Справжній успіх до Богдана Ступки прийшов лише в новому столітті... </vt:lpstr>
      <vt:lpstr>21 століття для актора почався з роботи в історичній драмі українського режисера Миколи Засіва «Чорна рада», що розповідає про боротьбу за гетьманську владу на Україні в XVII столітті. Правда, цей фільм залишився широким глядачем непоміченим. </vt:lpstr>
      <vt:lpstr>Історичну тему Ступка продовжив у досить спірному фільмі Юрія Ільєнко «Молитва за гетьмана Мазепу». Як і картина 30-літньої давнини новий фільм Ільєнко теж неабияк політизований. </vt:lpstr>
      <vt:lpstr>Коли про нього говорять, звичайно згадують «Полтаву» Пушкіна, де Мазепа - зрадник. А в поемі ж Рилєєва «Войнаровський», яку майже ніхто не читав, Мазепа - позитивний персонаж, борець із царським самодержавством. От й у фільмі Мазепа - освічена, цікава людина, яка веде в той непростий час тонку політичну гру між Росією, Швецією й Польщею.... </vt:lpstr>
      <vt:lpstr>Справжній успіх до актора прийшов в 2004 році. У той час Богдан Ступка знімався у двох фільмах одночасно й три місяці мотався між Севастополем і Псковом: тиждень там, три дні тут, потім, навпаки, три дні там, тиждень тут. Це як дві душі, і обидві болять. Вибрати, яка з них ближче, для актора було складно. Але, звичайно, такого подвійного успіху ніхто не очікував - так буває дуже рідко.</vt:lpstr>
      <vt:lpstr>  Не сумнівався актор ні в режисерах - він бачив попередні фільми Павла Чухрая й Дмитра Месхієва й саме тому погодився працювати з ними, ні в операторах Клебанові й Мачильскому, ну й у чудових артистах теж, партнерами були Хабенський та Петренко.</vt:lpstr>
      <vt:lpstr>Цими фільмами були «Свої» Дмитра Месхієва й «Водій для Віри» Павла Чухрая. Вони були просто одержимі, готувалися до кожної сцени, все продумували, по кілька разів репетирували, якщо щось не виходило, починали знову. Звичайно, для колишнього артиста Ступки це не було ново, але він не очікував від молодих акторів такої серйозності й такого бажання допомогти партнеру.   </vt:lpstr>
      <vt:lpstr>Як жартував сам Ступка, за три десятиріччя своєї кар'єри він переграв всіх царів, вождів і генералів: Річард III і король Лір, генерал в «Водії для Віри», гетьман Мазепа в «Молитві за гетьмана Мазепу», у Сергія Бондарчука в «Червоних дзвонах» - Олександр Федорович Керенський, і, звичайно ж, Брежнєв в «Зайці над безоднею». </vt:lpstr>
      <vt:lpstr>В 2007 році режисер Володимир Бортко почав зйомки нового серіалу за гоголівським «Тарасом Бульбою», де Ступка грав, звичайно ж, Тараса. </vt:lpstr>
      <vt:lpstr>У фільмі Кіри Муратової «Два в одному» Богдану Ступці дісталася дуже несподівана роль. Там він зіграв «статевого гангстера». У молодості герой актора був грозою жінок, але постарів, розгубив всіх своїх подруг. Щоб не зустрічати Новий рік на самоті, він змушує доньку знайти йому жінку, яку випадково побачив з вікна. І, зрештою, закохується в неї. </vt:lpstr>
      <vt:lpstr>22 липня 2012 року Богдан Ступка після тривалої хвороби на сімдесят першому році життя помер о 6:45 у лікарні «Феофанія». </vt:lpstr>
      <vt:lpstr>24 липня 2012 року у театрі імені Івана Франка відбулась церемонія прощання з актором. Як повідомив його син, Остап, причиною смерті став серцевий напад на тлі запущеного захворювання на рак кісток.</vt:lpstr>
    </vt:vector>
  </TitlesOfParts>
  <Company>Krokoz™</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Богдан Ступка життя та творчість</dc:title>
  <dc:creator>Олена</dc:creator>
  <cp:lastModifiedBy>Олена</cp:lastModifiedBy>
  <cp:revision>18</cp:revision>
  <dcterms:created xsi:type="dcterms:W3CDTF">2013-04-07T16:08:53Z</dcterms:created>
  <dcterms:modified xsi:type="dcterms:W3CDTF">2013-09-24T17:45:09Z</dcterms:modified>
</cp:coreProperties>
</file>