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ru-RU" sz="1800" dirty="0" err="1" smtClean="0"/>
              <a:t>Підготувала</a:t>
            </a:r>
            <a:r>
              <a:rPr lang="ru-RU" sz="1800" dirty="0" smtClean="0"/>
              <a:t> </a:t>
            </a:r>
            <a:r>
              <a:rPr lang="ru-RU" sz="1800" dirty="0" err="1" smtClean="0"/>
              <a:t>учениця</a:t>
            </a:r>
            <a:r>
              <a:rPr lang="ru-RU" sz="1800" dirty="0" smtClean="0"/>
              <a:t> </a:t>
            </a:r>
            <a:br>
              <a:rPr lang="ru-RU" sz="1800" dirty="0" smtClean="0"/>
            </a:br>
            <a:r>
              <a:rPr lang="ru-RU" sz="1800" dirty="0" smtClean="0"/>
              <a:t>11 </a:t>
            </a:r>
            <a:r>
              <a:rPr lang="ru-RU" sz="1800" dirty="0" err="1" smtClean="0"/>
              <a:t>класу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err="1" smtClean="0"/>
              <a:t>Розумівської</a:t>
            </a:r>
            <a:r>
              <a:rPr lang="ru-RU" sz="1800" dirty="0" smtClean="0"/>
              <a:t> ЗОШ</a:t>
            </a:r>
            <a:br>
              <a:rPr lang="ru-RU" sz="1800" dirty="0" smtClean="0"/>
            </a:br>
            <a:r>
              <a:rPr lang="ru-RU" sz="1800" dirty="0" smtClean="0"/>
              <a:t>Хижняк </a:t>
            </a:r>
            <a:r>
              <a:rPr lang="ru-RU" sz="1800" dirty="0" err="1" smtClean="0"/>
              <a:t>Тетяна</a:t>
            </a:r>
            <a:r>
              <a:rPr lang="ru-RU" sz="1800" dirty="0" smtClean="0"/>
              <a:t> </a:t>
            </a:r>
          </a:p>
          <a:p>
            <a:pPr algn="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Україна</a:t>
            </a:r>
            <a:r>
              <a:rPr lang="ru-RU" dirty="0" smtClean="0"/>
              <a:t> в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повоєнні</a:t>
            </a:r>
            <a:r>
              <a:rPr lang="ru-RU" dirty="0" smtClean="0"/>
              <a:t> роки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 </a:t>
            </a:r>
            <a:r>
              <a:rPr lang="ru-RU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Позитивні</a:t>
            </a:r>
            <a:r>
              <a:rPr lang="ru-RU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значення</a:t>
            </a:r>
            <a:r>
              <a:rPr lang="ru-RU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цього </a:t>
            </a:r>
            <a:r>
              <a:rPr lang="ru-RU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періоду</a:t>
            </a:r>
            <a:endParaRPr lang="ru-RU" sz="2400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endParaRPr lang="ru-RU" sz="2000" dirty="0" smtClean="0"/>
          </a:p>
          <a:p>
            <a:r>
              <a:rPr lang="ru-RU" sz="2000" dirty="0" err="1" smtClean="0"/>
              <a:t>Основні</a:t>
            </a:r>
            <a:r>
              <a:rPr lang="ru-RU" sz="2000" dirty="0" smtClean="0"/>
              <a:t> </a:t>
            </a:r>
            <a:r>
              <a:rPr lang="ru-RU" sz="2000" dirty="0" err="1" smtClean="0"/>
              <a:t>напрями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програми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відбудови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були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викладені</a:t>
            </a:r>
            <a:r>
              <a:rPr lang="ru-RU" sz="2000" dirty="0" smtClean="0"/>
              <a:t> в </a:t>
            </a:r>
            <a:r>
              <a:rPr lang="ru-RU" sz="2000" dirty="0" err="1" smtClean="0"/>
              <a:t>законі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п’ятирічний</a:t>
            </a:r>
            <a:r>
              <a:rPr lang="ru-RU" sz="2000" dirty="0" smtClean="0"/>
              <a:t> план на 1946—1950 </a:t>
            </a:r>
            <a:r>
              <a:rPr lang="ru-RU" sz="2000" dirty="0" err="1" smtClean="0"/>
              <a:t>рр</a:t>
            </a:r>
            <a:r>
              <a:rPr lang="ru-RU" sz="2000" dirty="0" smtClean="0"/>
              <a:t>.</a:t>
            </a:r>
          </a:p>
          <a:p>
            <a:r>
              <a:rPr lang="ru-RU" sz="2000" dirty="0" err="1" smtClean="0"/>
              <a:t>Особлива</a:t>
            </a:r>
            <a:r>
              <a:rPr lang="ru-RU" sz="2000" dirty="0" smtClean="0"/>
              <a:t> </a:t>
            </a:r>
            <a:r>
              <a:rPr lang="ru-RU" sz="2000" dirty="0" err="1" smtClean="0"/>
              <a:t>увага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приділялась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відродженню</a:t>
            </a:r>
            <a:r>
              <a:rPr lang="ru-RU" sz="2000" dirty="0" smtClean="0"/>
              <a:t> </a:t>
            </a:r>
            <a:r>
              <a:rPr lang="ru-RU" sz="2000" dirty="0" err="1" smtClean="0"/>
              <a:t>важкої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промисловості</a:t>
            </a:r>
            <a:r>
              <a:rPr lang="ru-RU" sz="2000" dirty="0" smtClean="0"/>
              <a:t> і </a:t>
            </a:r>
            <a:r>
              <a:rPr lang="ru-RU" sz="2000" dirty="0" err="1" smtClean="0"/>
              <a:t>залізничного</a:t>
            </a:r>
            <a:r>
              <a:rPr lang="ru-RU" sz="2000" dirty="0" smtClean="0"/>
              <a:t> транспорту, </a:t>
            </a:r>
            <a:r>
              <a:rPr lang="ru-RU" sz="2000" dirty="0" err="1" smtClean="0"/>
              <a:t>вугільної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промисловості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республіки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У 1945—1946 </a:t>
            </a:r>
            <a:r>
              <a:rPr lang="ru-RU" sz="2000" dirty="0" err="1" smtClean="0"/>
              <a:t>рр</a:t>
            </a:r>
            <a:r>
              <a:rPr lang="ru-RU" sz="2000" dirty="0" smtClean="0"/>
              <a:t>. </a:t>
            </a:r>
            <a:r>
              <a:rPr lang="ru-RU" sz="2000" dirty="0" err="1" smtClean="0"/>
              <a:t>Україна</a:t>
            </a:r>
            <a:r>
              <a:rPr lang="ru-RU" sz="2000" dirty="0" smtClean="0"/>
              <a:t> одержала </a:t>
            </a:r>
            <a:r>
              <a:rPr lang="ru-RU" sz="2000" dirty="0" err="1" smtClean="0"/>
              <a:t>устаткування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десятків</a:t>
            </a:r>
            <a:r>
              <a:rPr lang="ru-RU" sz="2000" dirty="0" smtClean="0"/>
              <a:t> </a:t>
            </a:r>
            <a:r>
              <a:rPr lang="ru-RU" sz="2000" dirty="0" err="1" smtClean="0"/>
              <a:t>заводів</a:t>
            </a:r>
            <a:r>
              <a:rPr lang="ru-RU" sz="2000" dirty="0" smtClean="0"/>
              <a:t>, </a:t>
            </a:r>
            <a:r>
              <a:rPr lang="ru-RU" sz="2000" dirty="0" err="1" smtClean="0"/>
              <a:t>демонтованих</a:t>
            </a:r>
            <a:r>
              <a:rPr lang="ru-RU" sz="2000" dirty="0" smtClean="0"/>
              <a:t> у </a:t>
            </a:r>
            <a:r>
              <a:rPr lang="ru-RU" sz="2000" dirty="0" err="1" smtClean="0"/>
              <a:t>радянській</a:t>
            </a:r>
            <a:r>
              <a:rPr lang="ru-RU" sz="2000" dirty="0" smtClean="0"/>
              <a:t> </a:t>
            </a:r>
            <a:r>
              <a:rPr lang="ru-RU" sz="2000" dirty="0" err="1" smtClean="0"/>
              <a:t>зоні</a:t>
            </a:r>
            <a:r>
              <a:rPr lang="ru-RU" sz="2000" dirty="0" smtClean="0"/>
              <a:t> </a:t>
            </a:r>
            <a:r>
              <a:rPr lang="ru-RU" sz="2000" dirty="0" err="1" smtClean="0"/>
              <a:t>окупації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Німеччини</a:t>
            </a:r>
            <a:r>
              <a:rPr lang="ru-RU" sz="2000" dirty="0" smtClean="0"/>
              <a:t>. </a:t>
            </a:r>
            <a:endParaRPr lang="ru-RU" sz="2000" dirty="0" smtClean="0"/>
          </a:p>
          <a:p>
            <a:r>
              <a:rPr lang="ru-RU" sz="2000" dirty="0" smtClean="0"/>
              <a:t>До </a:t>
            </a:r>
            <a:r>
              <a:rPr lang="ru-RU" sz="2000" dirty="0" err="1" smtClean="0"/>
              <a:t>кінця</a:t>
            </a:r>
            <a:r>
              <a:rPr lang="ru-RU" sz="2000" dirty="0" smtClean="0"/>
              <a:t> 1945 р. було </a:t>
            </a:r>
            <a:r>
              <a:rPr lang="ru-RU" sz="2000" dirty="0" err="1" smtClean="0"/>
              <a:t>відновлено</a:t>
            </a:r>
            <a:r>
              <a:rPr lang="ru-RU" sz="2000" dirty="0" smtClean="0"/>
              <a:t> </a:t>
            </a:r>
            <a:r>
              <a:rPr lang="ru-RU" sz="2000" dirty="0" err="1" smtClean="0"/>
              <a:t>близько</a:t>
            </a:r>
            <a:r>
              <a:rPr lang="ru-RU" sz="2000" dirty="0" smtClean="0"/>
              <a:t> </a:t>
            </a:r>
            <a:r>
              <a:rPr lang="ru-RU" sz="2000" dirty="0" err="1" smtClean="0"/>
              <a:t>третини</a:t>
            </a:r>
            <a:r>
              <a:rPr lang="ru-RU" sz="2000" dirty="0" smtClean="0"/>
              <a:t> </a:t>
            </a:r>
            <a:r>
              <a:rPr lang="ru-RU" sz="2000" dirty="0" err="1" smtClean="0"/>
              <a:t>довоєнного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індустріального</a:t>
            </a:r>
            <a:r>
              <a:rPr lang="ru-RU" sz="2000" dirty="0" smtClean="0"/>
              <a:t> виробництва </a:t>
            </a:r>
            <a:r>
              <a:rPr lang="ru-RU" sz="2000" dirty="0" err="1" smtClean="0"/>
              <a:t>республіки</a:t>
            </a:r>
            <a:r>
              <a:rPr lang="ru-RU" sz="2000" dirty="0" smtClean="0"/>
              <a:t>. У перший </a:t>
            </a:r>
            <a:r>
              <a:rPr lang="ru-RU" sz="2000" dirty="0" err="1" smtClean="0"/>
              <a:t>післявоєнний</a:t>
            </a:r>
            <a:r>
              <a:rPr lang="ru-RU" sz="2000" dirty="0" smtClean="0"/>
              <a:t> </a:t>
            </a:r>
            <a:r>
              <a:rPr lang="ru-RU" sz="2000" dirty="0" err="1" smtClean="0"/>
              <a:t>рік</a:t>
            </a:r>
            <a:r>
              <a:rPr lang="ru-RU" sz="2000" dirty="0" smtClean="0"/>
              <a:t> в основному </a:t>
            </a:r>
            <a:r>
              <a:rPr lang="ru-RU" sz="2000" dirty="0" err="1" smtClean="0"/>
              <a:t>завершилося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переведення</a:t>
            </a:r>
            <a:r>
              <a:rPr lang="ru-RU" sz="2000" dirty="0" smtClean="0"/>
              <a:t> виробництва на </a:t>
            </a:r>
            <a:r>
              <a:rPr lang="ru-RU" sz="2000" dirty="0" err="1" smtClean="0"/>
              <a:t>випуск</a:t>
            </a:r>
            <a:r>
              <a:rPr lang="ru-RU" sz="2000" dirty="0" smtClean="0"/>
              <a:t> </a:t>
            </a:r>
            <a:r>
              <a:rPr lang="ru-RU" sz="2000" dirty="0" err="1" smtClean="0"/>
              <a:t>мирної</a:t>
            </a:r>
            <a:r>
              <a:rPr lang="ru-RU" sz="2000" dirty="0" smtClean="0"/>
              <a:t> продукції.</a:t>
            </a:r>
            <a:endParaRPr lang="ru-RU" sz="2000" dirty="0" smtClean="0"/>
          </a:p>
          <a:p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  </a:t>
            </a:r>
            <a:r>
              <a:rPr lang="ru-RU" sz="3600" b="1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Відбудова</a:t>
            </a:r>
            <a:r>
              <a:rPr lang="ru-RU" sz="36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народного </a:t>
            </a:r>
            <a:r>
              <a:rPr lang="ru-RU" sz="3600" b="1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гоподарства</a:t>
            </a:r>
            <a:endParaRPr lang="ru-RU" sz="3600" b="1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          </a:t>
            </a:r>
            <a:r>
              <a:rPr lang="ru-RU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Негативні </a:t>
            </a:r>
            <a:r>
              <a:rPr lang="ru-RU" sz="36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значення</a:t>
            </a:r>
            <a:r>
              <a:rPr lang="ru-RU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цього </a:t>
            </a:r>
            <a:r>
              <a:rPr lang="ru-RU" sz="36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періоду</a:t>
            </a:r>
            <a:endParaRPr lang="ru-RU" sz="3600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ru-RU" sz="2800" dirty="0" smtClean="0"/>
              <a:t>      </a:t>
            </a:r>
            <a:r>
              <a:rPr lang="ru-RU" sz="2000" dirty="0" err="1" smtClean="0"/>
              <a:t>Відбудова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промисловості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відбувалася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виключно</a:t>
            </a:r>
            <a:r>
              <a:rPr lang="ru-RU" sz="2000" dirty="0" smtClean="0"/>
              <a:t> за </a:t>
            </a:r>
            <a:r>
              <a:rPr lang="ru-RU" sz="2000" dirty="0" err="1" smtClean="0"/>
              <a:t>рахунок</a:t>
            </a:r>
            <a:r>
              <a:rPr lang="ru-RU" sz="2000" dirty="0" smtClean="0"/>
              <a:t> зусиль </a:t>
            </a:r>
            <a:r>
              <a:rPr lang="ru-RU" sz="2000" dirty="0" err="1" smtClean="0"/>
              <a:t>населення</a:t>
            </a:r>
            <a:r>
              <a:rPr lang="ru-RU" sz="2000" dirty="0" smtClean="0"/>
              <a:t> і </a:t>
            </a:r>
            <a:r>
              <a:rPr lang="ru-RU" sz="2000" dirty="0" err="1" smtClean="0"/>
              <a:t>примусових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заходів</a:t>
            </a:r>
            <a:r>
              <a:rPr lang="ru-RU" sz="2000" dirty="0" smtClean="0"/>
              <a:t> уряду </a:t>
            </a:r>
            <a:r>
              <a:rPr lang="ru-RU" sz="2000" dirty="0" err="1" smtClean="0"/>
              <a:t>щодо</a:t>
            </a:r>
            <a:r>
              <a:rPr lang="ru-RU" sz="2000" dirty="0" smtClean="0"/>
              <a:t> нього. </a:t>
            </a:r>
            <a:r>
              <a:rPr lang="ru-RU" sz="2000" dirty="0" err="1" smtClean="0"/>
              <a:t>Знову</a:t>
            </a:r>
            <a:r>
              <a:rPr lang="ru-RU" sz="2000" dirty="0" smtClean="0"/>
              <a:t> </a:t>
            </a:r>
            <a:r>
              <a:rPr lang="ru-RU" sz="2000" dirty="0" err="1" smtClean="0"/>
              <a:t>вводилася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примусова</a:t>
            </a:r>
            <a:r>
              <a:rPr lang="ru-RU" sz="2000" dirty="0" smtClean="0"/>
              <a:t> </a:t>
            </a:r>
            <a:r>
              <a:rPr lang="ru-RU" sz="2000" dirty="0" err="1" smtClean="0"/>
              <a:t>трудова</a:t>
            </a:r>
            <a:r>
              <a:rPr lang="ru-RU" sz="2000" dirty="0" smtClean="0"/>
              <a:t> </a:t>
            </a:r>
            <a:r>
              <a:rPr lang="ru-RU" sz="2000" dirty="0" err="1" smtClean="0"/>
              <a:t>повинність</a:t>
            </a:r>
            <a:r>
              <a:rPr lang="ru-RU" sz="2000" dirty="0" smtClean="0"/>
              <a:t>. </a:t>
            </a:r>
            <a:endParaRPr lang="ru-RU" sz="2000" dirty="0" smtClean="0"/>
          </a:p>
          <a:p>
            <a:r>
              <a:rPr lang="ru-RU" sz="2000" dirty="0" smtClean="0"/>
              <a:t>1947 р. </a:t>
            </a:r>
            <a:r>
              <a:rPr lang="ru-RU" sz="2000" dirty="0" err="1" smtClean="0"/>
              <a:t>була</a:t>
            </a:r>
            <a:r>
              <a:rPr lang="ru-RU" sz="2000" dirty="0" smtClean="0"/>
              <a:t> проведена </a:t>
            </a:r>
            <a:r>
              <a:rPr lang="ru-RU" sz="2000" dirty="0" err="1" smtClean="0"/>
              <a:t>грошова</a:t>
            </a:r>
            <a:r>
              <a:rPr lang="ru-RU" sz="2000" dirty="0" smtClean="0"/>
              <a:t> реформа, що мала на </a:t>
            </a:r>
            <a:r>
              <a:rPr lang="ru-RU" sz="2000" dirty="0" err="1" smtClean="0"/>
              <a:t>меті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примусове</a:t>
            </a:r>
            <a:r>
              <a:rPr lang="ru-RU" sz="2000" dirty="0" smtClean="0"/>
              <a:t> </a:t>
            </a:r>
            <a:r>
              <a:rPr lang="ru-RU" sz="2000" dirty="0" err="1" smtClean="0"/>
              <a:t>вилучення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коштів</a:t>
            </a:r>
            <a:r>
              <a:rPr lang="ru-RU" sz="2000" dirty="0" smtClean="0"/>
              <a:t> у </a:t>
            </a:r>
            <a:r>
              <a:rPr lang="ru-RU" sz="2000" dirty="0" err="1" smtClean="0"/>
              <a:t>населення</a:t>
            </a:r>
            <a:r>
              <a:rPr lang="ru-RU" sz="2000" dirty="0" smtClean="0"/>
              <a:t> на </a:t>
            </a:r>
            <a:r>
              <a:rPr lang="ru-RU" sz="2000" dirty="0" err="1" smtClean="0"/>
              <a:t>відбудову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промисловості</a:t>
            </a:r>
            <a:r>
              <a:rPr lang="ru-RU" sz="2000" dirty="0" smtClean="0"/>
              <a:t>. Ту саму мету </a:t>
            </a:r>
            <a:r>
              <a:rPr lang="ru-RU" sz="2000" dirty="0" err="1" smtClean="0"/>
              <a:t>мав</a:t>
            </a:r>
            <a:r>
              <a:rPr lang="ru-RU" sz="2000" dirty="0" smtClean="0"/>
              <a:t> і </a:t>
            </a:r>
            <a:r>
              <a:rPr lang="ru-RU" sz="2000" dirty="0" err="1" smtClean="0"/>
              <a:t>примусовий</a:t>
            </a:r>
            <a:r>
              <a:rPr lang="ru-RU" sz="2000" dirty="0" smtClean="0"/>
              <a:t> </a:t>
            </a:r>
            <a:r>
              <a:rPr lang="ru-RU" sz="2000" dirty="0" err="1" smtClean="0"/>
              <a:t>займ</a:t>
            </a:r>
            <a:r>
              <a:rPr lang="ru-RU" sz="2000" dirty="0" smtClean="0"/>
              <a:t>, на який </a:t>
            </a:r>
            <a:r>
              <a:rPr lang="ru-RU" sz="2000" dirty="0" err="1" smtClean="0"/>
              <a:t>трудящі</a:t>
            </a:r>
            <a:r>
              <a:rPr lang="ru-RU" sz="2000" dirty="0" smtClean="0"/>
              <a:t> </a:t>
            </a:r>
            <a:r>
              <a:rPr lang="ru-RU" sz="2000" dirty="0" err="1" smtClean="0"/>
              <a:t>мусили</a:t>
            </a:r>
            <a:r>
              <a:rPr lang="ru-RU" sz="2000" dirty="0" smtClean="0"/>
              <a:t> </a:t>
            </a:r>
            <a:r>
              <a:rPr lang="ru-RU" sz="2000" dirty="0" err="1" smtClean="0"/>
              <a:t>жертвувати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щонайменше</a:t>
            </a:r>
            <a:r>
              <a:rPr lang="ru-RU" sz="2000" dirty="0" smtClean="0"/>
              <a:t> </a:t>
            </a:r>
            <a:r>
              <a:rPr lang="ru-RU" sz="2000" dirty="0" err="1" smtClean="0"/>
              <a:t>місячну</a:t>
            </a:r>
            <a:r>
              <a:rPr lang="ru-RU" sz="2000" dirty="0" smtClean="0"/>
              <a:t> </a:t>
            </a:r>
            <a:r>
              <a:rPr lang="ru-RU" sz="2000" dirty="0" err="1" smtClean="0"/>
              <a:t>заробітну</a:t>
            </a:r>
            <a:r>
              <a:rPr lang="ru-RU" sz="2000" dirty="0" smtClean="0"/>
              <a:t> плату</a:t>
            </a:r>
            <a:r>
              <a:rPr lang="ru-RU" sz="2000" dirty="0" smtClean="0"/>
              <a:t>.</a:t>
            </a:r>
          </a:p>
          <a:p>
            <a:r>
              <a:rPr lang="ru-RU" sz="2000" dirty="0" err="1" smtClean="0"/>
              <a:t>Зменшилися</a:t>
            </a:r>
            <a:r>
              <a:rPr lang="ru-RU" sz="2000" dirty="0" smtClean="0"/>
              <a:t> </a:t>
            </a:r>
            <a:r>
              <a:rPr lang="ru-RU" sz="2000" dirty="0" err="1" smtClean="0"/>
              <a:t>посівні</a:t>
            </a:r>
            <a:r>
              <a:rPr lang="ru-RU" sz="2000" dirty="0" smtClean="0"/>
              <a:t> </a:t>
            </a:r>
            <a:r>
              <a:rPr lang="ru-RU" sz="2000" dirty="0" err="1" smtClean="0"/>
              <a:t>площі</a:t>
            </a:r>
            <a:r>
              <a:rPr lang="ru-RU" sz="2000" dirty="0" smtClean="0"/>
              <a:t> та </a:t>
            </a:r>
            <a:r>
              <a:rPr lang="ru-RU" sz="2000" dirty="0" err="1" smtClean="0"/>
              <a:t>поголів'я</a:t>
            </a:r>
            <a:r>
              <a:rPr lang="ru-RU" sz="2000" dirty="0" smtClean="0"/>
              <a:t> </a:t>
            </a:r>
            <a:r>
              <a:rPr lang="ru-RU" sz="2000" dirty="0" err="1" smtClean="0"/>
              <a:t>худоби</a:t>
            </a:r>
            <a:r>
              <a:rPr lang="ru-RU" sz="2000" dirty="0" smtClean="0"/>
              <a:t>, </a:t>
            </a:r>
            <a:r>
              <a:rPr lang="ru-RU" sz="2000" dirty="0" err="1" smtClean="0"/>
              <a:t>знизилася</a:t>
            </a:r>
            <a:r>
              <a:rPr lang="ru-RU" sz="2000" dirty="0" smtClean="0"/>
              <a:t> </a:t>
            </a:r>
            <a:r>
              <a:rPr lang="ru-RU" sz="2000" dirty="0" err="1" smtClean="0"/>
              <a:t>врожайність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сільськогосподарських</a:t>
            </a:r>
            <a:r>
              <a:rPr lang="ru-RU" sz="2000" dirty="0" smtClean="0"/>
              <a:t> культур і </a:t>
            </a:r>
            <a:r>
              <a:rPr lang="ru-RU" sz="2000" dirty="0" err="1" smtClean="0"/>
              <a:t>продуктивність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тваринництва</a:t>
            </a:r>
            <a:r>
              <a:rPr lang="ru-RU" sz="2000" dirty="0" smtClean="0"/>
              <a:t>. </a:t>
            </a:r>
            <a:endParaRPr lang="ru-RU" sz="2000" dirty="0" smtClean="0"/>
          </a:p>
          <a:p>
            <a:r>
              <a:rPr lang="ru-RU" sz="2000" dirty="0" smtClean="0"/>
              <a:t>1946 – 1947 – голод.</a:t>
            </a:r>
          </a:p>
          <a:p>
            <a:pPr>
              <a:buNone/>
            </a:pPr>
            <a:endParaRPr lang="ru-RU" sz="20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err="1" smtClean="0"/>
              <a:t>Відбудова</a:t>
            </a:r>
            <a:r>
              <a:rPr lang="ru-RU" sz="2000" dirty="0" smtClean="0"/>
              <a:t> </a:t>
            </a:r>
            <a:r>
              <a:rPr lang="ru-RU" sz="2000" dirty="0" err="1" smtClean="0"/>
              <a:t>господарства</a:t>
            </a:r>
            <a:r>
              <a:rPr lang="ru-RU" sz="2000" dirty="0" smtClean="0"/>
              <a:t>, </a:t>
            </a:r>
            <a:r>
              <a:rPr lang="ru-RU" sz="2000" dirty="0" err="1" smtClean="0"/>
              <a:t>індустріалізація</a:t>
            </a:r>
            <a:endParaRPr lang="ru-RU" sz="2000" dirty="0" smtClean="0"/>
          </a:p>
          <a:p>
            <a:r>
              <a:rPr lang="ru-RU" sz="2000" dirty="0" err="1" smtClean="0"/>
              <a:t>Колективізація</a:t>
            </a:r>
            <a:r>
              <a:rPr lang="ru-RU" sz="2000" dirty="0" smtClean="0"/>
              <a:t> </a:t>
            </a:r>
          </a:p>
          <a:p>
            <a:r>
              <a:rPr lang="ru-RU" sz="2000" dirty="0" err="1" smtClean="0"/>
              <a:t>Перетворення</a:t>
            </a:r>
            <a:r>
              <a:rPr lang="ru-RU" sz="2000" dirty="0" smtClean="0"/>
              <a:t> в </a:t>
            </a:r>
            <a:r>
              <a:rPr lang="ru-RU" sz="2000" dirty="0" err="1" smtClean="0"/>
              <a:t>освітніх</a:t>
            </a:r>
            <a:r>
              <a:rPr lang="ru-RU" sz="2000" dirty="0" smtClean="0"/>
              <a:t> і </a:t>
            </a:r>
            <a:r>
              <a:rPr lang="ru-RU" sz="2000" dirty="0" err="1" smtClean="0"/>
              <a:t>культурних</a:t>
            </a:r>
            <a:r>
              <a:rPr lang="ru-RU" sz="2000" dirty="0" smtClean="0"/>
              <a:t> сферах </a:t>
            </a:r>
          </a:p>
          <a:p>
            <a:r>
              <a:rPr lang="ru-RU" sz="2000" dirty="0" err="1" smtClean="0"/>
              <a:t>Репресії</a:t>
            </a:r>
            <a:r>
              <a:rPr lang="ru-RU" sz="2000" dirty="0" smtClean="0"/>
              <a:t>, </a:t>
            </a:r>
            <a:r>
              <a:rPr lang="ru-RU" sz="2000" dirty="0" err="1" smtClean="0"/>
              <a:t>депортація</a:t>
            </a:r>
            <a:endParaRPr lang="ru-RU" sz="2000" dirty="0" smtClean="0"/>
          </a:p>
          <a:p>
            <a:r>
              <a:rPr lang="ru-RU" sz="2000" dirty="0" err="1" smtClean="0"/>
              <a:t>Ліквідування</a:t>
            </a:r>
            <a:r>
              <a:rPr lang="ru-RU" sz="2000" dirty="0" smtClean="0"/>
              <a:t> УГКЦ</a:t>
            </a:r>
          </a:p>
          <a:p>
            <a:r>
              <a:rPr lang="ru-RU" sz="2000" dirty="0" err="1" smtClean="0"/>
              <a:t>Бородьба</a:t>
            </a:r>
            <a:r>
              <a:rPr lang="ru-RU" sz="2000" dirty="0" smtClean="0"/>
              <a:t> за ОУН і УПА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Друга </a:t>
            </a:r>
            <a:r>
              <a:rPr lang="ru-RU" sz="4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хвиля</a:t>
            </a:r>
            <a:r>
              <a:rPr lang="ru-RU" sz="4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«</a:t>
            </a:r>
            <a:r>
              <a:rPr lang="ru-RU" sz="4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радянізації</a:t>
            </a:r>
            <a:r>
              <a:rPr lang="ru-RU" sz="4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» </a:t>
            </a:r>
            <a:r>
              <a:rPr lang="ru-RU" sz="4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західних</a:t>
            </a:r>
            <a:r>
              <a:rPr lang="ru-RU" sz="4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облас</a:t>
            </a:r>
            <a:r>
              <a:rPr lang="ru-RU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тей</a:t>
            </a:r>
            <a:endParaRPr lang="ru-RU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          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        Процес </a:t>
            </a:r>
            <a:r>
              <a:rPr lang="ru-RU" sz="2400" dirty="0" smtClean="0"/>
              <a:t>«</a:t>
            </a:r>
            <a:r>
              <a:rPr lang="ru-RU" sz="2400" dirty="0" err="1" smtClean="0"/>
              <a:t>радянізації</a:t>
            </a:r>
            <a:r>
              <a:rPr lang="ru-RU" sz="2400" dirty="0" smtClean="0"/>
              <a:t>» </a:t>
            </a:r>
            <a:r>
              <a:rPr lang="ru-RU" sz="2400" dirty="0" err="1" smtClean="0"/>
              <a:t>Західної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 </a:t>
            </a:r>
            <a:r>
              <a:rPr lang="ru-RU" sz="2400" dirty="0" err="1" smtClean="0"/>
              <a:t>тривав</a:t>
            </a:r>
            <a:r>
              <a:rPr lang="ru-RU" sz="2400" dirty="0" smtClean="0"/>
              <a:t> на </a:t>
            </a:r>
            <a:r>
              <a:rPr lang="ru-RU" sz="2400" dirty="0" err="1" smtClean="0"/>
              <a:t>тлі</a:t>
            </a:r>
            <a:r>
              <a:rPr lang="ru-RU" sz="2400" dirty="0" smtClean="0"/>
              <a:t> </a:t>
            </a:r>
            <a:r>
              <a:rPr lang="ru-RU" sz="2400" dirty="0" err="1" smtClean="0"/>
              <a:t>братовбивчої</a:t>
            </a:r>
            <a:r>
              <a:rPr lang="ru-RU" sz="2400" dirty="0" smtClean="0"/>
              <a:t> </a:t>
            </a:r>
            <a:r>
              <a:rPr lang="ru-RU" sz="2400" dirty="0" err="1" smtClean="0"/>
              <a:t>війни</a:t>
            </a:r>
            <a:r>
              <a:rPr lang="ru-RU" sz="2400" dirty="0" smtClean="0"/>
              <a:t>, яка </a:t>
            </a:r>
            <a:r>
              <a:rPr lang="ru-RU" sz="2400" dirty="0" err="1" smtClean="0"/>
              <a:t>була</a:t>
            </a:r>
            <a:r>
              <a:rPr lang="ru-RU" sz="2400" dirty="0" smtClean="0"/>
              <a:t> </a:t>
            </a:r>
            <a:r>
              <a:rPr lang="ru-RU" sz="2400" dirty="0" err="1" smtClean="0"/>
              <a:t>спричинена</a:t>
            </a:r>
            <a:r>
              <a:rPr lang="ru-RU" sz="2400" dirty="0" smtClean="0"/>
              <a:t> </a:t>
            </a:r>
            <a:r>
              <a:rPr lang="ru-RU" sz="2400" dirty="0" err="1" smtClean="0"/>
              <a:t>антирадянським</a:t>
            </a:r>
            <a:r>
              <a:rPr lang="ru-RU" sz="2400" dirty="0" smtClean="0"/>
              <a:t> опором ОУН—УПА і в </a:t>
            </a:r>
            <a:r>
              <a:rPr lang="ru-RU" sz="2400" dirty="0" err="1" smtClean="0"/>
              <a:t>якій</a:t>
            </a:r>
            <a:r>
              <a:rPr lang="ru-RU" sz="2400" dirty="0" smtClean="0"/>
              <a:t> 1945—1950 </a:t>
            </a:r>
            <a:r>
              <a:rPr lang="ru-RU" sz="2400" dirty="0" err="1" smtClean="0"/>
              <a:t>рр</a:t>
            </a:r>
            <a:r>
              <a:rPr lang="ru-RU" sz="2400" dirty="0" smtClean="0"/>
              <a:t>. </a:t>
            </a:r>
            <a:r>
              <a:rPr lang="ru-RU" sz="2400" dirty="0" err="1" smtClean="0"/>
              <a:t>загинуло</a:t>
            </a:r>
            <a:r>
              <a:rPr lang="ru-RU" sz="2400" dirty="0" smtClean="0"/>
              <a:t> не менше </a:t>
            </a:r>
            <a:r>
              <a:rPr lang="ru-RU" sz="2400" dirty="0" err="1" smtClean="0"/>
              <a:t>півмільйона</a:t>
            </a:r>
            <a:r>
              <a:rPr lang="ru-RU" sz="2400" dirty="0" smtClean="0"/>
              <a:t> людей.</a:t>
            </a:r>
            <a:br>
              <a:rPr lang="ru-RU" sz="2400" dirty="0" smtClean="0"/>
            </a:br>
            <a:r>
              <a:rPr lang="ru-RU" sz="2400" dirty="0" err="1" smtClean="0"/>
              <a:t>Ускладнював</a:t>
            </a:r>
            <a:r>
              <a:rPr lang="ru-RU" sz="2400" dirty="0" smtClean="0"/>
              <a:t> </a:t>
            </a:r>
            <a:r>
              <a:rPr lang="ru-RU" sz="2400" dirty="0" err="1" smtClean="0"/>
              <a:t>ситуацію</a:t>
            </a:r>
            <a:r>
              <a:rPr lang="ru-RU" sz="2400" dirty="0" smtClean="0"/>
              <a:t> в </a:t>
            </a:r>
            <a:r>
              <a:rPr lang="ru-RU" sz="2400" dirty="0" err="1" smtClean="0"/>
              <a:t>регіоні</a:t>
            </a:r>
            <a:r>
              <a:rPr lang="ru-RU" sz="2400" dirty="0" smtClean="0"/>
              <a:t> </a:t>
            </a:r>
            <a:r>
              <a:rPr lang="ru-RU" sz="2400" dirty="0" err="1" smtClean="0"/>
              <a:t>радянський</a:t>
            </a:r>
            <a:r>
              <a:rPr lang="ru-RU" sz="2400" dirty="0" smtClean="0"/>
              <a:t> </a:t>
            </a:r>
            <a:r>
              <a:rPr lang="ru-RU" sz="2400" dirty="0" err="1" smtClean="0"/>
              <a:t>репресивний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апарат</a:t>
            </a:r>
            <a:r>
              <a:rPr lang="ru-RU" sz="2400" dirty="0" smtClean="0"/>
              <a:t>, який </a:t>
            </a:r>
            <a:r>
              <a:rPr lang="ru-RU" sz="2400" dirty="0" err="1" smtClean="0"/>
              <a:t>жорстоко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переслідував</a:t>
            </a:r>
            <a:r>
              <a:rPr lang="ru-RU" sz="2400" dirty="0" smtClean="0"/>
              <a:t> </a:t>
            </a:r>
            <a:r>
              <a:rPr lang="ru-RU" sz="2400" dirty="0" err="1" smtClean="0"/>
              <a:t>місцевих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жителів</a:t>
            </a:r>
            <a:r>
              <a:rPr lang="ru-RU" sz="2400" dirty="0" smtClean="0"/>
              <a:t> за </a:t>
            </a:r>
            <a:r>
              <a:rPr lang="ru-RU" sz="2400" dirty="0" err="1" smtClean="0"/>
              <a:t>підтримку</a:t>
            </a:r>
            <a:r>
              <a:rPr lang="ru-RU" sz="2400" dirty="0" smtClean="0"/>
              <a:t> </a:t>
            </a:r>
            <a:r>
              <a:rPr lang="ru-RU" sz="2400" dirty="0" err="1" smtClean="0"/>
              <a:t>оунівського</a:t>
            </a:r>
            <a:r>
              <a:rPr lang="ru-RU" sz="2400" dirty="0" smtClean="0"/>
              <a:t> опору і </a:t>
            </a:r>
            <a:r>
              <a:rPr lang="ru-RU" sz="2400" dirty="0" err="1" smtClean="0"/>
              <a:t>всіляко</a:t>
            </a:r>
            <a:r>
              <a:rPr lang="ru-RU" sz="2400" dirty="0" smtClean="0"/>
              <a:t> </a:t>
            </a:r>
            <a:r>
              <a:rPr lang="ru-RU" sz="2400" dirty="0" err="1" smtClean="0"/>
              <a:t>намагався</a:t>
            </a:r>
            <a:r>
              <a:rPr lang="ru-RU" sz="2400" dirty="0" smtClean="0"/>
              <a:t> їх </a:t>
            </a:r>
            <a:r>
              <a:rPr lang="ru-RU" sz="2400" dirty="0" err="1" smtClean="0"/>
              <a:t>залякати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err="1" smtClean="0"/>
              <a:t>Розпочався</a:t>
            </a:r>
            <a:r>
              <a:rPr lang="ru-RU" sz="2000" dirty="0" smtClean="0"/>
              <a:t> </a:t>
            </a:r>
            <a:r>
              <a:rPr lang="ru-RU" sz="2000" dirty="0" err="1" smtClean="0"/>
              <a:t>новий</a:t>
            </a:r>
            <a:r>
              <a:rPr lang="ru-RU" sz="2000" dirty="0" smtClean="0"/>
              <a:t> виток </a:t>
            </a:r>
            <a:r>
              <a:rPr lang="ru-RU" sz="2000" dirty="0" err="1" smtClean="0"/>
              <a:t>репресій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проти</a:t>
            </a:r>
            <a:r>
              <a:rPr lang="ru-RU" sz="2000" dirty="0" smtClean="0"/>
              <a:t> </a:t>
            </a:r>
            <a:r>
              <a:rPr lang="ru-RU" sz="2000" dirty="0" err="1" smtClean="0"/>
              <a:t>військових</a:t>
            </a:r>
            <a:r>
              <a:rPr lang="ru-RU" sz="2000" dirty="0" smtClean="0"/>
              <a:t> і </a:t>
            </a:r>
            <a:r>
              <a:rPr lang="ru-RU" sz="2000" dirty="0" err="1" smtClean="0"/>
              <a:t>колишніх</a:t>
            </a:r>
            <a:r>
              <a:rPr lang="ru-RU" sz="2000" dirty="0" smtClean="0"/>
              <a:t> </a:t>
            </a:r>
            <a:r>
              <a:rPr lang="ru-RU" sz="2000" dirty="0" err="1" smtClean="0"/>
              <a:t>військовополонених</a:t>
            </a:r>
            <a:r>
              <a:rPr lang="ru-RU" sz="2000" dirty="0" smtClean="0"/>
              <a:t>, </a:t>
            </a:r>
            <a:r>
              <a:rPr lang="ru-RU" sz="2000" dirty="0" err="1" smtClean="0"/>
              <a:t>проти</a:t>
            </a:r>
            <a:r>
              <a:rPr lang="ru-RU" sz="2000" dirty="0" smtClean="0"/>
              <a:t> </a:t>
            </a:r>
            <a:r>
              <a:rPr lang="ru-RU" sz="2000" dirty="0" err="1" smtClean="0"/>
              <a:t>діячів</a:t>
            </a:r>
            <a:r>
              <a:rPr lang="ru-RU" sz="2000" dirty="0" smtClean="0"/>
              <a:t> науки і </a:t>
            </a:r>
            <a:r>
              <a:rPr lang="ru-RU" sz="2000" dirty="0" err="1" smtClean="0"/>
              <a:t>культури</a:t>
            </a:r>
            <a:r>
              <a:rPr lang="ru-RU" sz="2000" dirty="0" smtClean="0"/>
              <a:t>, </a:t>
            </a:r>
            <a:r>
              <a:rPr lang="ru-RU" sz="2000" dirty="0" err="1" smtClean="0"/>
              <a:t>проти</a:t>
            </a:r>
            <a:r>
              <a:rPr lang="ru-RU" sz="2000" dirty="0" smtClean="0"/>
              <a:t> </a:t>
            </a:r>
            <a:r>
              <a:rPr lang="ru-RU" sz="2000" dirty="0" err="1" smtClean="0"/>
              <a:t>державних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працівників</a:t>
            </a:r>
            <a:r>
              <a:rPr lang="ru-RU" sz="2000" dirty="0" smtClean="0"/>
              <a:t>. </a:t>
            </a:r>
            <a:endParaRPr lang="ru-RU" sz="2000" dirty="0" smtClean="0"/>
          </a:p>
          <a:p>
            <a:r>
              <a:rPr lang="ru-RU" sz="2000" dirty="0" err="1" smtClean="0"/>
              <a:t>Наслідки</a:t>
            </a:r>
            <a:r>
              <a:rPr lang="ru-RU" sz="2000" dirty="0" smtClean="0"/>
              <a:t> </a:t>
            </a:r>
            <a:r>
              <a:rPr lang="ru-RU" sz="2000" dirty="0" err="1" smtClean="0"/>
              <a:t>керівництва</a:t>
            </a:r>
            <a:r>
              <a:rPr lang="ru-RU" sz="2000" dirty="0" smtClean="0"/>
              <a:t> </a:t>
            </a:r>
            <a:r>
              <a:rPr lang="ru-RU" sz="2000" dirty="0" err="1" smtClean="0"/>
              <a:t>по-жданівськи</a:t>
            </a:r>
            <a:r>
              <a:rPr lang="ru-RU" sz="2000" dirty="0" smtClean="0"/>
              <a:t> </a:t>
            </a:r>
            <a:r>
              <a:rPr lang="ru-RU" sz="2000" dirty="0" err="1" smtClean="0"/>
              <a:t>виявилися</a:t>
            </a:r>
            <a:r>
              <a:rPr lang="ru-RU" sz="2000" dirty="0" smtClean="0"/>
              <a:t> й у сфері </a:t>
            </a:r>
            <a:r>
              <a:rPr lang="ru-RU" sz="2000" dirty="0" err="1" smtClean="0"/>
              <a:t>гуманітарних</a:t>
            </a:r>
            <a:r>
              <a:rPr lang="ru-RU" sz="2000" dirty="0" smtClean="0"/>
              <a:t> наук, </a:t>
            </a:r>
            <a:r>
              <a:rPr lang="ru-RU" sz="2000" dirty="0" err="1" smtClean="0"/>
              <a:t>зокрема</a:t>
            </a:r>
            <a:r>
              <a:rPr lang="ru-RU" sz="2000" dirty="0" smtClean="0"/>
              <a:t> в </a:t>
            </a:r>
            <a:r>
              <a:rPr lang="ru-RU" sz="2000" dirty="0" err="1" smtClean="0"/>
              <a:t>ухваленій</a:t>
            </a:r>
            <a:r>
              <a:rPr lang="ru-RU" sz="2000" dirty="0" smtClean="0"/>
              <a:t> у </a:t>
            </a:r>
            <a:r>
              <a:rPr lang="ru-RU" sz="2000" dirty="0" err="1" smtClean="0"/>
              <a:t>серпні</a:t>
            </a:r>
            <a:r>
              <a:rPr lang="ru-RU" sz="2000" dirty="0" smtClean="0"/>
              <a:t> 1947 р. постанови ЦК КП(б)У «Про </a:t>
            </a:r>
            <a:r>
              <a:rPr lang="ru-RU" sz="2000" dirty="0" err="1" smtClean="0"/>
              <a:t>політичні</a:t>
            </a:r>
            <a:r>
              <a:rPr lang="ru-RU" sz="2000" dirty="0" smtClean="0"/>
              <a:t> </a:t>
            </a:r>
            <a:r>
              <a:rPr lang="ru-RU" sz="2000" dirty="0" err="1" smtClean="0"/>
              <a:t>помилки</a:t>
            </a:r>
            <a:r>
              <a:rPr lang="ru-RU" sz="2000" dirty="0" smtClean="0"/>
              <a:t> і </a:t>
            </a:r>
            <a:r>
              <a:rPr lang="ru-RU" sz="2000" dirty="0" err="1" smtClean="0"/>
              <a:t>незадовільну</a:t>
            </a:r>
            <a:r>
              <a:rPr lang="ru-RU" sz="2000" dirty="0" smtClean="0"/>
              <a:t> роботу </a:t>
            </a:r>
            <a:r>
              <a:rPr lang="ru-RU" sz="2000" dirty="0" err="1" smtClean="0"/>
              <a:t>Інституту</a:t>
            </a:r>
            <a:r>
              <a:rPr lang="ru-RU" sz="2000" dirty="0" smtClean="0"/>
              <a:t> історії Академії Наук УРСР». </a:t>
            </a:r>
            <a:endParaRPr lang="ru-RU" sz="2000" dirty="0" smtClean="0"/>
          </a:p>
          <a:p>
            <a:r>
              <a:rPr lang="ru-RU" sz="2000" dirty="0" err="1" smtClean="0"/>
              <a:t>Ідеологічно</a:t>
            </a:r>
            <a:r>
              <a:rPr lang="ru-RU" sz="2000" dirty="0" smtClean="0"/>
              <a:t> </a:t>
            </a:r>
            <a:r>
              <a:rPr lang="ru-RU" sz="2000" dirty="0" err="1" smtClean="0"/>
              <a:t>боротьба</a:t>
            </a:r>
            <a:r>
              <a:rPr lang="ru-RU" sz="2000" dirty="0" smtClean="0"/>
              <a:t> </a:t>
            </a:r>
            <a:r>
              <a:rPr lang="ru-RU" sz="2000" dirty="0" err="1" smtClean="0"/>
              <a:t>загострювалась</a:t>
            </a:r>
            <a:r>
              <a:rPr lang="ru-RU" sz="2000" dirty="0" smtClean="0"/>
              <a:t> у сфері не тільки </a:t>
            </a:r>
            <a:r>
              <a:rPr lang="ru-RU" sz="2000" dirty="0" err="1" smtClean="0"/>
              <a:t>літератури</a:t>
            </a:r>
            <a:r>
              <a:rPr lang="ru-RU" sz="2000" dirty="0" smtClean="0"/>
              <a:t> та </a:t>
            </a:r>
            <a:r>
              <a:rPr lang="ru-RU" sz="2000" dirty="0" err="1" smtClean="0"/>
              <a:t>гуманітарних</a:t>
            </a:r>
            <a:r>
              <a:rPr lang="ru-RU" sz="2000" dirty="0" smtClean="0"/>
              <a:t> наук. </a:t>
            </a:r>
            <a:endParaRPr lang="ru-RU" sz="2000" dirty="0" smtClean="0"/>
          </a:p>
          <a:p>
            <a:r>
              <a:rPr lang="ru-RU" sz="2000" dirty="0" err="1" smtClean="0"/>
              <a:t>Була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відновлена</a:t>
            </a:r>
            <a:r>
              <a:rPr lang="ru-RU" sz="2000" dirty="0" smtClean="0"/>
              <a:t> робота </a:t>
            </a:r>
            <a:r>
              <a:rPr lang="ru-RU" sz="2000" dirty="0" err="1" smtClean="0"/>
              <a:t>науково-дослідних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інститутів</a:t>
            </a:r>
            <a:r>
              <a:rPr lang="ru-RU" sz="2000" dirty="0" smtClean="0"/>
              <a:t>, де </a:t>
            </a:r>
            <a:r>
              <a:rPr lang="ru-RU" sz="2000" dirty="0" err="1" smtClean="0"/>
              <a:t>велися</a:t>
            </a:r>
            <a:r>
              <a:rPr lang="ru-RU" sz="2000" dirty="0" smtClean="0"/>
              <a:t> </a:t>
            </a:r>
            <a:r>
              <a:rPr lang="ru-RU" sz="2000" dirty="0" err="1" smtClean="0"/>
              <a:t>дослідження</a:t>
            </a:r>
            <a:r>
              <a:rPr lang="ru-RU" sz="2000" dirty="0" smtClean="0"/>
              <a:t> і </a:t>
            </a:r>
            <a:r>
              <a:rPr lang="ru-RU" sz="2000" dirty="0" err="1" smtClean="0"/>
              <a:t>розробки</a:t>
            </a:r>
            <a:r>
              <a:rPr lang="ru-RU" sz="2000" dirty="0" smtClean="0"/>
              <a:t> в таких </a:t>
            </a:r>
            <a:r>
              <a:rPr lang="ru-RU" sz="2000" dirty="0" err="1" smtClean="0"/>
              <a:t>галузях</a:t>
            </a:r>
            <a:r>
              <a:rPr lang="ru-RU" sz="2000" dirty="0" smtClean="0"/>
              <a:t> науки, як </a:t>
            </a:r>
            <a:r>
              <a:rPr lang="ru-RU" sz="2000" dirty="0" err="1" smtClean="0"/>
              <a:t>атомна</a:t>
            </a:r>
            <a:r>
              <a:rPr lang="ru-RU" sz="2000" dirty="0" smtClean="0"/>
              <a:t> і теоретична </a:t>
            </a:r>
            <a:r>
              <a:rPr lang="ru-RU" sz="2000" dirty="0" err="1" smtClean="0"/>
              <a:t>фізика</a:t>
            </a:r>
            <a:r>
              <a:rPr lang="ru-RU" sz="2000" dirty="0" smtClean="0"/>
              <a:t>, </a:t>
            </a:r>
            <a:r>
              <a:rPr lang="ru-RU" sz="2000" dirty="0" err="1" smtClean="0"/>
              <a:t>металофізика</a:t>
            </a:r>
            <a:r>
              <a:rPr lang="ru-RU" sz="2000" dirty="0" smtClean="0"/>
              <a:t> та </a:t>
            </a:r>
            <a:r>
              <a:rPr lang="ru-RU" sz="2000" dirty="0" err="1" smtClean="0"/>
              <a:t>ін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Суспільно-політичне</a:t>
            </a:r>
            <a:r>
              <a:rPr lang="ru-RU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та </a:t>
            </a:r>
            <a:r>
              <a:rPr lang="ru-RU" sz="36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культурне</a:t>
            </a:r>
            <a:r>
              <a:rPr lang="ru-RU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життя </a:t>
            </a:r>
            <a:endParaRPr lang="ru-RU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«</a:t>
            </a:r>
            <a:r>
              <a:rPr lang="ru-RU" sz="2400" dirty="0" err="1" smtClean="0"/>
              <a:t>поставити</a:t>
            </a:r>
            <a:r>
              <a:rPr lang="ru-RU" sz="2400" dirty="0" smtClean="0"/>
              <a:t> на </a:t>
            </a:r>
            <a:r>
              <a:rPr lang="ru-RU" sz="2400" dirty="0" err="1" smtClean="0"/>
              <a:t>місце</a:t>
            </a:r>
            <a:r>
              <a:rPr lang="ru-RU" sz="2400" dirty="0" smtClean="0"/>
              <a:t>» </a:t>
            </a:r>
            <a:r>
              <a:rPr lang="ru-RU" sz="2400" dirty="0" err="1" smtClean="0"/>
              <a:t>діячів</a:t>
            </a:r>
            <a:r>
              <a:rPr lang="ru-RU" sz="2400" dirty="0" smtClean="0"/>
              <a:t> </a:t>
            </a:r>
            <a:r>
              <a:rPr lang="ru-RU" sz="2400" dirty="0" err="1" smtClean="0"/>
              <a:t>літератури</a:t>
            </a:r>
            <a:r>
              <a:rPr lang="ru-RU" sz="2400" dirty="0" smtClean="0"/>
              <a:t> та </a:t>
            </a:r>
            <a:r>
              <a:rPr lang="ru-RU" sz="2400" dirty="0" err="1" smtClean="0"/>
              <a:t>мистецтва</a:t>
            </a:r>
            <a:r>
              <a:rPr lang="ru-RU" sz="2400" dirty="0" smtClean="0"/>
              <a:t>;</a:t>
            </a:r>
          </a:p>
          <a:p>
            <a:r>
              <a:rPr lang="ru-RU" sz="2400" dirty="0" err="1" smtClean="0"/>
              <a:t>організувати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літературну</a:t>
            </a:r>
            <a:r>
              <a:rPr lang="ru-RU" sz="2400" dirty="0" smtClean="0"/>
              <a:t> критику з </a:t>
            </a:r>
            <a:r>
              <a:rPr lang="ru-RU" sz="2400" dirty="0" err="1" smtClean="0"/>
              <a:t>Управлінням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пропаганди</a:t>
            </a:r>
            <a:r>
              <a:rPr lang="ru-RU" sz="2400" dirty="0" smtClean="0"/>
              <a:t> ЦК ВКП(б</a:t>
            </a:r>
            <a:r>
              <a:rPr lang="ru-RU" sz="2400" dirty="0" smtClean="0"/>
              <a:t>)</a:t>
            </a:r>
          </a:p>
          <a:p>
            <a:r>
              <a:rPr lang="ru-RU" sz="2400" dirty="0" smtClean="0"/>
              <a:t>не </a:t>
            </a:r>
            <a:r>
              <a:rPr lang="ru-RU" sz="2400" dirty="0" err="1" smtClean="0"/>
              <a:t>допустити</a:t>
            </a:r>
            <a:r>
              <a:rPr lang="ru-RU" sz="2400" dirty="0" smtClean="0"/>
              <a:t> «</a:t>
            </a:r>
            <a:r>
              <a:rPr lang="ru-RU" sz="2400" dirty="0" err="1" smtClean="0"/>
              <a:t>ідеологічно</a:t>
            </a:r>
            <a:r>
              <a:rPr lang="ru-RU" sz="2400" dirty="0" smtClean="0"/>
              <a:t> </a:t>
            </a:r>
            <a:r>
              <a:rPr lang="ru-RU" sz="2400" dirty="0" err="1" smtClean="0"/>
              <a:t>шкідливих</a:t>
            </a:r>
            <a:r>
              <a:rPr lang="ru-RU" sz="2400" dirty="0" smtClean="0"/>
              <a:t>» </a:t>
            </a:r>
            <a:r>
              <a:rPr lang="ru-RU" sz="2400" dirty="0" err="1" smtClean="0"/>
              <a:t>творів</a:t>
            </a:r>
            <a:r>
              <a:rPr lang="ru-RU" sz="2400" dirty="0" smtClean="0"/>
              <a:t>;</a:t>
            </a:r>
          </a:p>
          <a:p>
            <a:r>
              <a:rPr lang="ru-RU" sz="2400" dirty="0" err="1" smtClean="0"/>
              <a:t>звинуватити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представників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культури</a:t>
            </a:r>
            <a:r>
              <a:rPr lang="ru-RU" sz="2400" dirty="0" smtClean="0"/>
              <a:t> в </a:t>
            </a:r>
            <a:r>
              <a:rPr lang="ru-RU" sz="2400" dirty="0" err="1" smtClean="0"/>
              <a:t>безідейності</a:t>
            </a:r>
            <a:r>
              <a:rPr lang="ru-RU" sz="2400" dirty="0" smtClean="0"/>
              <a:t> і </a:t>
            </a:r>
            <a:r>
              <a:rPr lang="ru-RU" sz="2400" dirty="0" err="1" smtClean="0"/>
              <a:t>націоналізмі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/>
          </a:bodyPr>
          <a:lstStyle/>
          <a:p>
            <a:pPr algn="l"/>
            <a:r>
              <a:rPr lang="ru-RU" sz="2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Історична</a:t>
            </a:r>
            <a:r>
              <a:rPr lang="ru-RU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дійсність</a:t>
            </a:r>
            <a:r>
              <a:rPr lang="ru-RU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другої</a:t>
            </a:r>
            <a:r>
              <a:rPr lang="ru-RU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половини</a:t>
            </a:r>
            <a:r>
              <a:rPr lang="ru-RU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1940-х — початку 1950-х </a:t>
            </a:r>
            <a:r>
              <a:rPr lang="ru-RU" sz="2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рр</a:t>
            </a:r>
            <a:r>
              <a:rPr lang="ru-RU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. </a:t>
            </a:r>
            <a:r>
              <a:rPr lang="ru-RU" sz="2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характеризується</a:t>
            </a:r>
            <a:r>
              <a:rPr lang="ru-RU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ідеологічними</a:t>
            </a:r>
            <a:r>
              <a:rPr lang="ru-RU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кампаніями</a:t>
            </a:r>
            <a:r>
              <a:rPr lang="ru-RU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, які ставили </a:t>
            </a:r>
            <a:r>
              <a:rPr lang="ru-RU" sz="2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такі</a:t>
            </a:r>
            <a:r>
              <a:rPr lang="ru-RU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політичні</a:t>
            </a:r>
            <a:r>
              <a:rPr lang="ru-RU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цілі</a:t>
            </a:r>
            <a:r>
              <a:rPr lang="ru-RU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:</a:t>
            </a:r>
            <a:endParaRPr lang="ru-RU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    Період </a:t>
            </a:r>
            <a:r>
              <a:rPr lang="ru-RU" sz="2000" dirty="0" err="1" smtClean="0"/>
              <a:t>післявоєнної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відбудови</a:t>
            </a:r>
            <a:r>
              <a:rPr lang="ru-RU" sz="2000" dirty="0" smtClean="0"/>
              <a:t> був одним із </a:t>
            </a:r>
            <a:r>
              <a:rPr lang="ru-RU" sz="2000" dirty="0" err="1" smtClean="0"/>
              <a:t>найбільш</a:t>
            </a:r>
            <a:r>
              <a:rPr lang="ru-RU" sz="2000" dirty="0" smtClean="0"/>
              <a:t> </a:t>
            </a:r>
            <a:r>
              <a:rPr lang="ru-RU" sz="2000" dirty="0" err="1" smtClean="0"/>
              <a:t>активних</a:t>
            </a:r>
            <a:r>
              <a:rPr lang="ru-RU" sz="2000" dirty="0" smtClean="0"/>
              <a:t> з </a:t>
            </a:r>
            <a:r>
              <a:rPr lang="ru-RU" sz="2000" dirty="0" err="1" smtClean="0"/>
              <a:t>огляду</a:t>
            </a:r>
            <a:r>
              <a:rPr lang="ru-RU" sz="2000" dirty="0" smtClean="0"/>
              <a:t> участі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у </a:t>
            </a:r>
            <a:r>
              <a:rPr lang="ru-RU" sz="2000" dirty="0" err="1" smtClean="0"/>
              <a:t>міжнародних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відносинах</a:t>
            </a:r>
            <a:r>
              <a:rPr lang="ru-RU" sz="2000" dirty="0" smtClean="0"/>
              <a:t>. Але УРСР, </a:t>
            </a:r>
            <a:r>
              <a:rPr lang="ru-RU" sz="2000" dirty="0" err="1" smtClean="0"/>
              <a:t>залишаючись</a:t>
            </a:r>
            <a:r>
              <a:rPr lang="ru-RU" sz="2000" dirty="0" smtClean="0"/>
              <a:t> </a:t>
            </a:r>
            <a:r>
              <a:rPr lang="ru-RU" sz="2000" dirty="0" err="1" smtClean="0"/>
              <a:t>однією</a:t>
            </a:r>
            <a:r>
              <a:rPr lang="ru-RU" sz="2000" dirty="0" smtClean="0"/>
              <a:t> з </a:t>
            </a:r>
            <a:r>
              <a:rPr lang="ru-RU" sz="2000" dirty="0" err="1" smtClean="0"/>
              <a:t>республік</a:t>
            </a:r>
            <a:r>
              <a:rPr lang="ru-RU" sz="2000" dirty="0" smtClean="0"/>
              <a:t> СРСР, не </a:t>
            </a:r>
            <a:r>
              <a:rPr lang="ru-RU" sz="2000" dirty="0" err="1" smtClean="0"/>
              <a:t>була</a:t>
            </a:r>
            <a:r>
              <a:rPr lang="ru-RU" sz="2000" dirty="0" smtClean="0"/>
              <a:t> </a:t>
            </a:r>
            <a:r>
              <a:rPr lang="ru-RU" sz="2000" dirty="0" err="1" smtClean="0"/>
              <a:t>суб'єктом</a:t>
            </a:r>
            <a:r>
              <a:rPr lang="ru-RU" sz="2000" dirty="0" smtClean="0"/>
              <a:t> </a:t>
            </a:r>
            <a:r>
              <a:rPr lang="ru-RU" sz="2000" dirty="0" err="1" smtClean="0"/>
              <a:t>міжнародного</a:t>
            </a:r>
            <a:r>
              <a:rPr lang="ru-RU" sz="2000" dirty="0" smtClean="0"/>
              <a:t> права не мала </a:t>
            </a:r>
            <a:r>
              <a:rPr lang="ru-RU" sz="2000" dirty="0" err="1" smtClean="0"/>
              <a:t>власної</a:t>
            </a:r>
            <a:r>
              <a:rPr lang="ru-RU" sz="2000" dirty="0" smtClean="0"/>
              <a:t> зовнішньої </a:t>
            </a:r>
            <a:r>
              <a:rPr lang="ru-RU" sz="2000" dirty="0" err="1" smtClean="0"/>
              <a:t>політики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dirty="0" smtClean="0"/>
              <a:t>             </a:t>
            </a:r>
            <a:r>
              <a:rPr lang="ru-RU" sz="2000" dirty="0" err="1" smtClean="0"/>
              <a:t>Важливими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проявами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присутності</a:t>
            </a:r>
            <a:r>
              <a:rPr lang="ru-RU" sz="2000" dirty="0" smtClean="0"/>
              <a:t> УРСР на </a:t>
            </a:r>
            <a:r>
              <a:rPr lang="ru-RU" sz="2000" dirty="0" err="1" smtClean="0"/>
              <a:t>міжнародній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арені</a:t>
            </a:r>
            <a:r>
              <a:rPr lang="ru-RU" sz="2000" dirty="0" smtClean="0"/>
              <a:t> стали її участь у </a:t>
            </a:r>
            <a:r>
              <a:rPr lang="ru-RU" sz="2000" dirty="0" err="1" smtClean="0"/>
              <a:t>заснуванні</a:t>
            </a:r>
            <a:r>
              <a:rPr lang="ru-RU" sz="2000" dirty="0" smtClean="0"/>
              <a:t> ООН та </a:t>
            </a:r>
            <a:r>
              <a:rPr lang="ru-RU" sz="2000" dirty="0" err="1" smtClean="0"/>
              <a:t>прийняття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1945—1949 </a:t>
            </a:r>
            <a:r>
              <a:rPr lang="ru-RU" sz="2000" dirty="0" err="1" smtClean="0"/>
              <a:t>рр</a:t>
            </a:r>
            <a:r>
              <a:rPr lang="ru-RU" sz="2000" dirty="0" smtClean="0"/>
              <a:t>. до 17 </a:t>
            </a:r>
            <a:r>
              <a:rPr lang="ru-RU" sz="2000" dirty="0" err="1" smtClean="0"/>
              <a:t>міжнародних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організацій</a:t>
            </a:r>
            <a:r>
              <a:rPr lang="ru-RU" sz="2000" dirty="0" smtClean="0"/>
              <a:t>. </a:t>
            </a:r>
            <a:r>
              <a:rPr lang="ru-RU" sz="2000" dirty="0" err="1" smtClean="0"/>
              <a:t>Делегація</a:t>
            </a:r>
            <a:r>
              <a:rPr lang="ru-RU" sz="2000" dirty="0" smtClean="0"/>
              <a:t> Української РСР брала участь у </a:t>
            </a:r>
            <a:r>
              <a:rPr lang="ru-RU" sz="2000" dirty="0" err="1" smtClean="0"/>
              <a:t>роботі</a:t>
            </a:r>
            <a:r>
              <a:rPr lang="ru-RU" sz="2000" dirty="0" smtClean="0"/>
              <a:t> Паризької </a:t>
            </a:r>
            <a:r>
              <a:rPr lang="ru-RU" sz="2000" dirty="0" err="1" smtClean="0"/>
              <a:t>мирної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конференції</a:t>
            </a:r>
            <a:r>
              <a:rPr lang="ru-RU" sz="2000" dirty="0" smtClean="0"/>
              <a:t> (</a:t>
            </a:r>
            <a:r>
              <a:rPr lang="ru-RU" sz="2000" dirty="0" err="1" smtClean="0"/>
              <a:t>липень</a:t>
            </a:r>
            <a:r>
              <a:rPr lang="ru-RU" sz="2000" dirty="0" smtClean="0"/>
              <a:t> 1946 — </a:t>
            </a:r>
            <a:r>
              <a:rPr lang="ru-RU" sz="2000" dirty="0" err="1" smtClean="0"/>
              <a:t>лютий</a:t>
            </a:r>
            <a:r>
              <a:rPr lang="ru-RU" sz="2000" dirty="0" smtClean="0"/>
              <a:t> 1947 р.), </a:t>
            </a:r>
            <a:r>
              <a:rPr lang="ru-RU" sz="2000" dirty="0" err="1" smtClean="0"/>
              <a:t>зокрема</a:t>
            </a:r>
            <a:r>
              <a:rPr lang="ru-RU" sz="2000" dirty="0" smtClean="0"/>
              <a:t> у </a:t>
            </a:r>
            <a:r>
              <a:rPr lang="ru-RU" sz="2000" dirty="0" err="1" smtClean="0"/>
              <a:t>підготовці</a:t>
            </a:r>
            <a:r>
              <a:rPr lang="ru-RU" sz="2000" dirty="0" smtClean="0"/>
              <a:t> </a:t>
            </a:r>
            <a:r>
              <a:rPr lang="ru-RU" sz="2000" dirty="0" err="1" smtClean="0"/>
              <a:t>договорів</a:t>
            </a:r>
            <a:r>
              <a:rPr lang="ru-RU" sz="2000" dirty="0" smtClean="0"/>
              <a:t> з </a:t>
            </a:r>
            <a:r>
              <a:rPr lang="ru-RU" sz="2000" dirty="0" err="1" smtClean="0"/>
              <a:t>країнами</a:t>
            </a:r>
            <a:r>
              <a:rPr lang="ru-RU" sz="2000" dirty="0" smtClean="0"/>
              <a:t> — </a:t>
            </a:r>
            <a:r>
              <a:rPr lang="ru-RU" sz="2000" dirty="0" err="1" smtClean="0"/>
              <a:t>колишніми</a:t>
            </a:r>
            <a:r>
              <a:rPr lang="ru-RU" sz="2000" dirty="0" smtClean="0"/>
              <a:t> союзниками </a:t>
            </a:r>
            <a:r>
              <a:rPr lang="ru-RU" sz="2000" dirty="0" err="1" smtClean="0"/>
              <a:t>гітлерівської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Німеччини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>Але </a:t>
            </a:r>
            <a:r>
              <a:rPr lang="ru-RU" sz="2000" dirty="0" err="1" smtClean="0"/>
              <a:t>республіка</a:t>
            </a:r>
            <a:r>
              <a:rPr lang="ru-RU" sz="2000" dirty="0" smtClean="0"/>
              <a:t> практично не мала </a:t>
            </a:r>
            <a:r>
              <a:rPr lang="ru-RU" sz="2000" dirty="0" err="1" smtClean="0"/>
              <a:t>власної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позиції</a:t>
            </a:r>
            <a:r>
              <a:rPr lang="ru-RU" sz="2000" dirty="0" smtClean="0"/>
              <a:t> і </a:t>
            </a:r>
            <a:r>
              <a:rPr lang="ru-RU" sz="2000" dirty="0" err="1" smtClean="0"/>
              <a:t>виконувала</a:t>
            </a:r>
            <a:r>
              <a:rPr lang="ru-RU" sz="2000" dirty="0" smtClean="0"/>
              <a:t> </a:t>
            </a:r>
            <a:r>
              <a:rPr lang="ru-RU" sz="2000" dirty="0" err="1" smtClean="0"/>
              <a:t>московські</a:t>
            </a:r>
            <a:r>
              <a:rPr lang="ru-RU" sz="2000" dirty="0" smtClean="0"/>
              <a:t> </a:t>
            </a:r>
            <a:r>
              <a:rPr lang="ru-RU" sz="2000" dirty="0" err="1" smtClean="0"/>
              <a:t>директиви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Вихід</a:t>
            </a:r>
            <a:r>
              <a:rPr lang="ru-RU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УРСР на </a:t>
            </a:r>
            <a:r>
              <a:rPr lang="ru-RU" sz="36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міжнародну</a:t>
            </a:r>
            <a:r>
              <a:rPr lang="ru-RU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арену </a:t>
            </a:r>
            <a:endParaRPr lang="ru-RU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49</TotalTime>
  <Words>325</Words>
  <PresentationFormat>Экран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Україна в перші повоєнні роки</vt:lpstr>
      <vt:lpstr>   Відбудова народного гоподарства</vt:lpstr>
      <vt:lpstr>Слайд 3</vt:lpstr>
      <vt:lpstr>Друга хвиля «радянізації» західних областей</vt:lpstr>
      <vt:lpstr>Слайд 5</vt:lpstr>
      <vt:lpstr>Суспільно-політичне та культурне життя </vt:lpstr>
      <vt:lpstr>Історична дійсність другої половини 1940-х — початку 1950-х рр. характеризується ідеологічними кампаніями, які ставили такі політичні цілі:</vt:lpstr>
      <vt:lpstr>Вихід УРСР на міжнародну арену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Україна в перші повоєнні роки</dc:title>
  <dc:creator>Full</dc:creator>
  <cp:lastModifiedBy>Full</cp:lastModifiedBy>
  <cp:revision>6</cp:revision>
  <dcterms:created xsi:type="dcterms:W3CDTF">2013-10-21T18:54:15Z</dcterms:created>
  <dcterms:modified xsi:type="dcterms:W3CDTF">2013-10-21T19:54:54Z</dcterms:modified>
</cp:coreProperties>
</file>