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9" r:id="rId5"/>
    <p:sldId id="258" r:id="rId6"/>
    <p:sldId id="270" r:id="rId7"/>
    <p:sldId id="269" r:id="rId8"/>
    <p:sldId id="272" r:id="rId9"/>
    <p:sldId id="271" r:id="rId10"/>
    <p:sldId id="268" r:id="rId11"/>
    <p:sldId id="273" r:id="rId12"/>
    <p:sldId id="274" r:id="rId13"/>
    <p:sldId id="275" r:id="rId14"/>
    <p:sldId id="282" r:id="rId15"/>
    <p:sldId id="285" r:id="rId16"/>
    <p:sldId id="284" r:id="rId17"/>
    <p:sldId id="277" r:id="rId18"/>
    <p:sldId id="278" r:id="rId19"/>
    <p:sldId id="276" r:id="rId20"/>
    <p:sldId id="279" r:id="rId21"/>
    <p:sldId id="280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C25D8-25EC-4F81-93CC-19927464AC1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8AABA-19F9-42C7-86B6-5B642AA02C28}">
      <dgm:prSet phldrT="[Текст]"/>
      <dgm:spPr/>
      <dgm:t>
        <a:bodyPr/>
        <a:lstStyle/>
        <a:p>
          <a:r>
            <a:rPr lang="ru-RU" dirty="0" smtClean="0"/>
            <a:t>Цели вторжения шведских и немецких рыцарей</a:t>
          </a:r>
          <a:endParaRPr lang="ru-RU" dirty="0"/>
        </a:p>
      </dgm:t>
    </dgm:pt>
    <dgm:pt modelId="{83EE400C-BA22-487F-A132-3290C195B3A2}" type="parTrans" cxnId="{3CB0DC02-9C2B-4E5F-9C2E-1F150CB9577A}">
      <dgm:prSet/>
      <dgm:spPr/>
      <dgm:t>
        <a:bodyPr/>
        <a:lstStyle/>
        <a:p>
          <a:endParaRPr lang="ru-RU"/>
        </a:p>
      </dgm:t>
    </dgm:pt>
    <dgm:pt modelId="{87639E72-5BFE-4C98-89EA-15D39BF04FA3}" type="sibTrans" cxnId="{3CB0DC02-9C2B-4E5F-9C2E-1F150CB9577A}">
      <dgm:prSet/>
      <dgm:spPr/>
      <dgm:t>
        <a:bodyPr/>
        <a:lstStyle/>
        <a:p>
          <a:endParaRPr lang="ru-RU"/>
        </a:p>
      </dgm:t>
    </dgm:pt>
    <dgm:pt modelId="{34306759-B573-411E-8261-124FB447D0CE}">
      <dgm:prSet phldrT="[Текст]"/>
      <dgm:spPr/>
      <dgm:t>
        <a:bodyPr/>
        <a:lstStyle/>
        <a:p>
          <a:r>
            <a:rPr lang="ru-RU" dirty="0" smtClean="0"/>
            <a:t>Захват псковских и новгородских земель</a:t>
          </a:r>
          <a:endParaRPr lang="ru-RU" dirty="0"/>
        </a:p>
      </dgm:t>
    </dgm:pt>
    <dgm:pt modelId="{E6085C26-1D5C-4839-8926-252C94C647DC}" type="parTrans" cxnId="{7F6C5F1B-C6B4-47C5-8867-B770AADC5838}">
      <dgm:prSet/>
      <dgm:spPr/>
      <dgm:t>
        <a:bodyPr/>
        <a:lstStyle/>
        <a:p>
          <a:endParaRPr lang="ru-RU"/>
        </a:p>
      </dgm:t>
    </dgm:pt>
    <dgm:pt modelId="{4A12EBFC-B210-40CB-917B-E695F869394E}" type="sibTrans" cxnId="{7F6C5F1B-C6B4-47C5-8867-B770AADC5838}">
      <dgm:prSet/>
      <dgm:spPr/>
      <dgm:t>
        <a:bodyPr/>
        <a:lstStyle/>
        <a:p>
          <a:endParaRPr lang="ru-RU"/>
        </a:p>
      </dgm:t>
    </dgm:pt>
    <dgm:pt modelId="{23B46746-C2FE-4540-AA6A-A6F94F937353}">
      <dgm:prSet phldrT="[Текст]"/>
      <dgm:spPr/>
      <dgm:t>
        <a:bodyPr/>
        <a:lstStyle/>
        <a:p>
          <a:r>
            <a:rPr lang="ru-RU" dirty="0" smtClean="0"/>
            <a:t>Распространение католичества</a:t>
          </a:r>
          <a:endParaRPr lang="ru-RU" dirty="0"/>
        </a:p>
      </dgm:t>
    </dgm:pt>
    <dgm:pt modelId="{23EBEFDC-4FED-4179-B1B7-844DCE2112CF}" type="parTrans" cxnId="{8620CAC5-424F-44D0-B373-B6608665895F}">
      <dgm:prSet/>
      <dgm:spPr/>
      <dgm:t>
        <a:bodyPr/>
        <a:lstStyle/>
        <a:p>
          <a:endParaRPr lang="ru-RU"/>
        </a:p>
      </dgm:t>
    </dgm:pt>
    <dgm:pt modelId="{6F9496C5-054D-47A0-9B5A-8F6C58D8ADEC}" type="sibTrans" cxnId="{8620CAC5-424F-44D0-B373-B6608665895F}">
      <dgm:prSet/>
      <dgm:spPr/>
      <dgm:t>
        <a:bodyPr/>
        <a:lstStyle/>
        <a:p>
          <a:endParaRPr lang="ru-RU"/>
        </a:p>
      </dgm:t>
    </dgm:pt>
    <dgm:pt modelId="{CB8606F3-2227-4EE1-9D62-24D5B73478A5}" type="pres">
      <dgm:prSet presAssocID="{237C25D8-25EC-4F81-93CC-19927464AC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0189D-22C0-4A5B-86B2-3152B03F49F1}" type="pres">
      <dgm:prSet presAssocID="{B9F8AABA-19F9-42C7-86B6-5B642AA02C28}" presName="root1" presStyleCnt="0"/>
      <dgm:spPr/>
    </dgm:pt>
    <dgm:pt modelId="{827F2778-73A7-4CE3-B7C1-706CCD9005E1}" type="pres">
      <dgm:prSet presAssocID="{B9F8AABA-19F9-42C7-86B6-5B642AA02C2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6B1E3-3996-4F2E-ABC4-1223A0E48D70}" type="pres">
      <dgm:prSet presAssocID="{B9F8AABA-19F9-42C7-86B6-5B642AA02C28}" presName="level2hierChild" presStyleCnt="0"/>
      <dgm:spPr/>
    </dgm:pt>
    <dgm:pt modelId="{873620DE-E169-4E62-97E6-2AB2763BB112}" type="pres">
      <dgm:prSet presAssocID="{E6085C26-1D5C-4839-8926-252C94C647D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BA24EE6-399E-43F1-A410-AAC852AA9E07}" type="pres">
      <dgm:prSet presAssocID="{E6085C26-1D5C-4839-8926-252C94C647D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9234470-E8BF-4833-85F4-570216583727}" type="pres">
      <dgm:prSet presAssocID="{34306759-B573-411E-8261-124FB447D0CE}" presName="root2" presStyleCnt="0"/>
      <dgm:spPr/>
    </dgm:pt>
    <dgm:pt modelId="{4AB33D07-F6DE-4866-A3BE-38D1624848F9}" type="pres">
      <dgm:prSet presAssocID="{34306759-B573-411E-8261-124FB447D0C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586DDB-071E-4E5B-ADF5-03902A00779D}" type="pres">
      <dgm:prSet presAssocID="{34306759-B573-411E-8261-124FB447D0CE}" presName="level3hierChild" presStyleCnt="0"/>
      <dgm:spPr/>
    </dgm:pt>
    <dgm:pt modelId="{9404AAF0-7B20-46F6-BC8B-19B621FED5AB}" type="pres">
      <dgm:prSet presAssocID="{23EBEFDC-4FED-4179-B1B7-844DCE2112C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A9E0211-9F14-4966-B8B1-06C27EBEA8EE}" type="pres">
      <dgm:prSet presAssocID="{23EBEFDC-4FED-4179-B1B7-844DCE2112C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A2FE062-B692-41F4-8AE2-17C57629C079}" type="pres">
      <dgm:prSet presAssocID="{23B46746-C2FE-4540-AA6A-A6F94F937353}" presName="root2" presStyleCnt="0"/>
      <dgm:spPr/>
    </dgm:pt>
    <dgm:pt modelId="{4822249C-FDF4-409D-B3B7-7F14BFF9F117}" type="pres">
      <dgm:prSet presAssocID="{23B46746-C2FE-4540-AA6A-A6F94F93735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D22516-1029-4962-9F6E-D469DD119B97}" type="pres">
      <dgm:prSet presAssocID="{23B46746-C2FE-4540-AA6A-A6F94F937353}" presName="level3hierChild" presStyleCnt="0"/>
      <dgm:spPr/>
    </dgm:pt>
  </dgm:ptLst>
  <dgm:cxnLst>
    <dgm:cxn modelId="{3CB0DC02-9C2B-4E5F-9C2E-1F150CB9577A}" srcId="{237C25D8-25EC-4F81-93CC-19927464AC1D}" destId="{B9F8AABA-19F9-42C7-86B6-5B642AA02C28}" srcOrd="0" destOrd="0" parTransId="{83EE400C-BA22-487F-A132-3290C195B3A2}" sibTransId="{87639E72-5BFE-4C98-89EA-15D39BF04FA3}"/>
    <dgm:cxn modelId="{985301FF-370F-4ADD-B731-2A9115555802}" type="presOf" srcId="{237C25D8-25EC-4F81-93CC-19927464AC1D}" destId="{CB8606F3-2227-4EE1-9D62-24D5B73478A5}" srcOrd="0" destOrd="0" presId="urn:microsoft.com/office/officeart/2005/8/layout/hierarchy2"/>
    <dgm:cxn modelId="{1533C28F-F9F0-4037-8F24-9B0314472D57}" type="presOf" srcId="{23EBEFDC-4FED-4179-B1B7-844DCE2112CF}" destId="{2A9E0211-9F14-4966-B8B1-06C27EBEA8EE}" srcOrd="1" destOrd="0" presId="urn:microsoft.com/office/officeart/2005/8/layout/hierarchy2"/>
    <dgm:cxn modelId="{E89C691A-E11E-4CBA-893A-D8F00601730C}" type="presOf" srcId="{B9F8AABA-19F9-42C7-86B6-5B642AA02C28}" destId="{827F2778-73A7-4CE3-B7C1-706CCD9005E1}" srcOrd="0" destOrd="0" presId="urn:microsoft.com/office/officeart/2005/8/layout/hierarchy2"/>
    <dgm:cxn modelId="{67CAA209-82EC-4D8D-B693-6F36A6D05E06}" type="presOf" srcId="{E6085C26-1D5C-4839-8926-252C94C647DC}" destId="{873620DE-E169-4E62-97E6-2AB2763BB112}" srcOrd="0" destOrd="0" presId="urn:microsoft.com/office/officeart/2005/8/layout/hierarchy2"/>
    <dgm:cxn modelId="{1F60CB18-1AD0-43F3-B29C-3EAB99250918}" type="presOf" srcId="{E6085C26-1D5C-4839-8926-252C94C647DC}" destId="{BBA24EE6-399E-43F1-A410-AAC852AA9E07}" srcOrd="1" destOrd="0" presId="urn:microsoft.com/office/officeart/2005/8/layout/hierarchy2"/>
    <dgm:cxn modelId="{77FB8A3E-689A-4B04-B8A4-1EB50CA93660}" type="presOf" srcId="{34306759-B573-411E-8261-124FB447D0CE}" destId="{4AB33D07-F6DE-4866-A3BE-38D1624848F9}" srcOrd="0" destOrd="0" presId="urn:microsoft.com/office/officeart/2005/8/layout/hierarchy2"/>
    <dgm:cxn modelId="{0C9F6CC0-AC3B-4977-B905-23DCA4AC1881}" type="presOf" srcId="{23B46746-C2FE-4540-AA6A-A6F94F937353}" destId="{4822249C-FDF4-409D-B3B7-7F14BFF9F117}" srcOrd="0" destOrd="0" presId="urn:microsoft.com/office/officeart/2005/8/layout/hierarchy2"/>
    <dgm:cxn modelId="{8620CAC5-424F-44D0-B373-B6608665895F}" srcId="{B9F8AABA-19F9-42C7-86B6-5B642AA02C28}" destId="{23B46746-C2FE-4540-AA6A-A6F94F937353}" srcOrd="1" destOrd="0" parTransId="{23EBEFDC-4FED-4179-B1B7-844DCE2112CF}" sibTransId="{6F9496C5-054D-47A0-9B5A-8F6C58D8ADEC}"/>
    <dgm:cxn modelId="{8791C348-E5DB-4642-9C75-15401912522E}" type="presOf" srcId="{23EBEFDC-4FED-4179-B1B7-844DCE2112CF}" destId="{9404AAF0-7B20-46F6-BC8B-19B621FED5AB}" srcOrd="0" destOrd="0" presId="urn:microsoft.com/office/officeart/2005/8/layout/hierarchy2"/>
    <dgm:cxn modelId="{7F6C5F1B-C6B4-47C5-8867-B770AADC5838}" srcId="{B9F8AABA-19F9-42C7-86B6-5B642AA02C28}" destId="{34306759-B573-411E-8261-124FB447D0CE}" srcOrd="0" destOrd="0" parTransId="{E6085C26-1D5C-4839-8926-252C94C647DC}" sibTransId="{4A12EBFC-B210-40CB-917B-E695F869394E}"/>
    <dgm:cxn modelId="{B604AC9B-5C8D-4299-BAEE-45B260AC61D2}" type="presParOf" srcId="{CB8606F3-2227-4EE1-9D62-24D5B73478A5}" destId="{0260189D-22C0-4A5B-86B2-3152B03F49F1}" srcOrd="0" destOrd="0" presId="urn:microsoft.com/office/officeart/2005/8/layout/hierarchy2"/>
    <dgm:cxn modelId="{C5E1F5F1-F746-43B7-B2E2-936853E417BB}" type="presParOf" srcId="{0260189D-22C0-4A5B-86B2-3152B03F49F1}" destId="{827F2778-73A7-4CE3-B7C1-706CCD9005E1}" srcOrd="0" destOrd="0" presId="urn:microsoft.com/office/officeart/2005/8/layout/hierarchy2"/>
    <dgm:cxn modelId="{05774774-DDD8-448E-9EEF-26FABC825734}" type="presParOf" srcId="{0260189D-22C0-4A5B-86B2-3152B03F49F1}" destId="{C436B1E3-3996-4F2E-ABC4-1223A0E48D70}" srcOrd="1" destOrd="0" presId="urn:microsoft.com/office/officeart/2005/8/layout/hierarchy2"/>
    <dgm:cxn modelId="{4E678E52-8673-45FF-9368-4596466F26E3}" type="presParOf" srcId="{C436B1E3-3996-4F2E-ABC4-1223A0E48D70}" destId="{873620DE-E169-4E62-97E6-2AB2763BB112}" srcOrd="0" destOrd="0" presId="urn:microsoft.com/office/officeart/2005/8/layout/hierarchy2"/>
    <dgm:cxn modelId="{B9EBF441-DAAC-42B3-B0F4-6D40AF35510B}" type="presParOf" srcId="{873620DE-E169-4E62-97E6-2AB2763BB112}" destId="{BBA24EE6-399E-43F1-A410-AAC852AA9E07}" srcOrd="0" destOrd="0" presId="urn:microsoft.com/office/officeart/2005/8/layout/hierarchy2"/>
    <dgm:cxn modelId="{0BB5028B-7396-4EAB-8A64-1ABEC1DE19ED}" type="presParOf" srcId="{C436B1E3-3996-4F2E-ABC4-1223A0E48D70}" destId="{79234470-E8BF-4833-85F4-570216583727}" srcOrd="1" destOrd="0" presId="urn:microsoft.com/office/officeart/2005/8/layout/hierarchy2"/>
    <dgm:cxn modelId="{51FBC8BB-97B4-4A52-BF6A-7934921B486A}" type="presParOf" srcId="{79234470-E8BF-4833-85F4-570216583727}" destId="{4AB33D07-F6DE-4866-A3BE-38D1624848F9}" srcOrd="0" destOrd="0" presId="urn:microsoft.com/office/officeart/2005/8/layout/hierarchy2"/>
    <dgm:cxn modelId="{4B585072-E076-4ECF-ABE1-E6EB887AAFCB}" type="presParOf" srcId="{79234470-E8BF-4833-85F4-570216583727}" destId="{31586DDB-071E-4E5B-ADF5-03902A00779D}" srcOrd="1" destOrd="0" presId="urn:microsoft.com/office/officeart/2005/8/layout/hierarchy2"/>
    <dgm:cxn modelId="{CE5DE31C-8ED8-4666-9D37-17740E8521B5}" type="presParOf" srcId="{C436B1E3-3996-4F2E-ABC4-1223A0E48D70}" destId="{9404AAF0-7B20-46F6-BC8B-19B621FED5AB}" srcOrd="2" destOrd="0" presId="urn:microsoft.com/office/officeart/2005/8/layout/hierarchy2"/>
    <dgm:cxn modelId="{3BE34491-B1C0-4B15-B7DE-DBAE81E38F2F}" type="presParOf" srcId="{9404AAF0-7B20-46F6-BC8B-19B621FED5AB}" destId="{2A9E0211-9F14-4966-B8B1-06C27EBEA8EE}" srcOrd="0" destOrd="0" presId="urn:microsoft.com/office/officeart/2005/8/layout/hierarchy2"/>
    <dgm:cxn modelId="{2D59625C-8CE1-49F3-BBC8-CA8E404F4938}" type="presParOf" srcId="{C436B1E3-3996-4F2E-ABC4-1223A0E48D70}" destId="{6A2FE062-B692-41F4-8AE2-17C57629C079}" srcOrd="3" destOrd="0" presId="urn:microsoft.com/office/officeart/2005/8/layout/hierarchy2"/>
    <dgm:cxn modelId="{9C796781-E50E-43C3-85DB-298EC8B59CB1}" type="presParOf" srcId="{6A2FE062-B692-41F4-8AE2-17C57629C079}" destId="{4822249C-FDF4-409D-B3B7-7F14BFF9F117}" srcOrd="0" destOrd="0" presId="urn:microsoft.com/office/officeart/2005/8/layout/hierarchy2"/>
    <dgm:cxn modelId="{8A17A098-69DF-4051-A3FB-91A2645F8015}" type="presParOf" srcId="{6A2FE062-B692-41F4-8AE2-17C57629C079}" destId="{94D22516-1029-4962-9F6E-D469DD119B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F2778-73A7-4CE3-B7C1-706CCD9005E1}">
      <dsp:nvSpPr>
        <dsp:cNvPr id="0" name=""/>
        <dsp:cNvSpPr/>
      </dsp:nvSpPr>
      <dsp:spPr>
        <a:xfrm>
          <a:off x="2192" y="1717611"/>
          <a:ext cx="3452866" cy="1726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Цели вторжения шведских и немецких рыцарей</a:t>
          </a:r>
          <a:endParaRPr lang="ru-RU" sz="3100" kern="1200" dirty="0"/>
        </a:p>
      </dsp:txBody>
      <dsp:txXfrm>
        <a:off x="2192" y="1717611"/>
        <a:ext cx="3452866" cy="1726433"/>
      </dsp:txXfrm>
    </dsp:sp>
    <dsp:sp modelId="{873620DE-E169-4E62-97E6-2AB2763BB112}">
      <dsp:nvSpPr>
        <dsp:cNvPr id="0" name=""/>
        <dsp:cNvSpPr/>
      </dsp:nvSpPr>
      <dsp:spPr>
        <a:xfrm rot="19457599">
          <a:off x="3295188" y="2054376"/>
          <a:ext cx="1700887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1700887" y="30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9457599">
        <a:off x="4103109" y="2041956"/>
        <a:ext cx="85044" cy="85044"/>
      </dsp:txXfrm>
    </dsp:sp>
    <dsp:sp modelId="{4AB33D07-F6DE-4866-A3BE-38D1624848F9}">
      <dsp:nvSpPr>
        <dsp:cNvPr id="0" name=""/>
        <dsp:cNvSpPr/>
      </dsp:nvSpPr>
      <dsp:spPr>
        <a:xfrm>
          <a:off x="4836205" y="724912"/>
          <a:ext cx="3452866" cy="1726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Захват псковских и новгородских земель</a:t>
          </a:r>
          <a:endParaRPr lang="ru-RU" sz="3100" kern="1200" dirty="0"/>
        </a:p>
      </dsp:txBody>
      <dsp:txXfrm>
        <a:off x="4836205" y="724912"/>
        <a:ext cx="3452866" cy="1726433"/>
      </dsp:txXfrm>
    </dsp:sp>
    <dsp:sp modelId="{9404AAF0-7B20-46F6-BC8B-19B621FED5AB}">
      <dsp:nvSpPr>
        <dsp:cNvPr id="0" name=""/>
        <dsp:cNvSpPr/>
      </dsp:nvSpPr>
      <dsp:spPr>
        <a:xfrm rot="2142401">
          <a:off x="3295188" y="3047075"/>
          <a:ext cx="1700887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1700887" y="30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42401">
        <a:off x="4103109" y="3034655"/>
        <a:ext cx="85044" cy="85044"/>
      </dsp:txXfrm>
    </dsp:sp>
    <dsp:sp modelId="{4822249C-FDF4-409D-B3B7-7F14BFF9F117}">
      <dsp:nvSpPr>
        <dsp:cNvPr id="0" name=""/>
        <dsp:cNvSpPr/>
      </dsp:nvSpPr>
      <dsp:spPr>
        <a:xfrm>
          <a:off x="4836205" y="2710310"/>
          <a:ext cx="3452866" cy="1726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Распространение католичества</a:t>
          </a:r>
          <a:endParaRPr lang="ru-RU" sz="3100" kern="1200" dirty="0"/>
        </a:p>
      </dsp:txBody>
      <dsp:txXfrm>
        <a:off x="4836205" y="2710310"/>
        <a:ext cx="3452866" cy="172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D926DC-9D41-4D0F-91B8-C7BD88B4BEF6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F05769-B05C-4D0B-8BC7-CCD293AEB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Дом\Desktop\76123812_large_Nevskaya_bitva_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7128792" cy="3800475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971600" y="260648"/>
            <a:ext cx="7488832" cy="1584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Борьба Руси с нашествием с Запада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6864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15 июля  1240 г. – Невская битва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Дом\Desktop\для презентации\невская битва1.jpg"/>
          <p:cNvPicPr>
            <a:picLocks noChangeAspect="1" noChangeArrowheads="1"/>
          </p:cNvPicPr>
          <p:nvPr/>
        </p:nvPicPr>
        <p:blipFill>
          <a:blip r:embed="rId2" cstate="print"/>
          <a:srcRect t="9636"/>
          <a:stretch>
            <a:fillRect/>
          </a:stretch>
        </p:blipFill>
        <p:spPr bwMode="auto">
          <a:xfrm>
            <a:off x="611560" y="1556792"/>
            <a:ext cx="8136904" cy="4619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9972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Новгородская первая летопись упоминает шесть воинов, совершивших подвиги во время сражения (из них трое дружинников князя и трое новгородцев):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Гаврило </a:t>
            </a:r>
            <a:r>
              <a:rPr lang="ru-RU" dirty="0" err="1" smtClean="0">
                <a:latin typeface="Arial Black" pitchFamily="34" charset="0"/>
              </a:rPr>
              <a:t>Олексич</a:t>
            </a:r>
            <a:r>
              <a:rPr lang="ru-RU" dirty="0" smtClean="0">
                <a:latin typeface="Arial Black" pitchFamily="34" charset="0"/>
              </a:rPr>
              <a:t>, «увидев королевича, </a:t>
            </a:r>
            <a:r>
              <a:rPr lang="ru-RU" dirty="0" err="1" smtClean="0">
                <a:latin typeface="Arial Black" pitchFamily="34" charset="0"/>
              </a:rPr>
              <a:t>влекомого</a:t>
            </a:r>
            <a:r>
              <a:rPr lang="ru-RU" dirty="0" smtClean="0">
                <a:latin typeface="Arial Black" pitchFamily="34" charset="0"/>
              </a:rPr>
              <a:t> под руки, въехал до самого корабля по сходням, по которым бежали с королевичем», поднялся на борт, был сброшен вниз, но потом снова вступил в бой. </a:t>
            </a:r>
          </a:p>
          <a:p>
            <a:pPr algn="ctr">
              <a:buNone/>
            </a:pPr>
            <a:r>
              <a:rPr lang="ru-RU" dirty="0" err="1" smtClean="0">
                <a:latin typeface="Arial Black" pitchFamily="34" charset="0"/>
              </a:rPr>
              <a:t>Сбыслав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Якунович</a:t>
            </a:r>
            <a:r>
              <a:rPr lang="ru-RU" dirty="0" smtClean="0">
                <a:latin typeface="Arial Black" pitchFamily="34" charset="0"/>
              </a:rPr>
              <a:t>, вооружённый только одним топором, бросился в самый центр вражеского войска, а за ним ловчий Александра — Яков    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   </a:t>
            </a:r>
            <a:r>
              <a:rPr lang="ru-RU" dirty="0" err="1" smtClean="0">
                <a:latin typeface="Arial Black" pitchFamily="34" charset="0"/>
              </a:rPr>
              <a:t>Полочанин</a:t>
            </a:r>
            <a:r>
              <a:rPr lang="ru-RU" dirty="0" smtClean="0">
                <a:latin typeface="Arial Black" pitchFamily="34" charset="0"/>
              </a:rPr>
              <a:t> размахивал своим длинным мечом.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Отрок Савва проник в центр шведского лагеря, «ворвался в большой королевский златоверхий шатер и подсек столб шатерный»; потеряв опору, шатёр свалился на землю. 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Новгородец Миша со своей дружиной сражался в пешем строю и потопил три вражеских корабля. Слуга Александра Ярославича </a:t>
            </a:r>
            <a:r>
              <a:rPr lang="ru-RU" dirty="0" err="1" smtClean="0">
                <a:latin typeface="Arial Black" pitchFamily="34" charset="0"/>
              </a:rPr>
              <a:t>Ратмир</a:t>
            </a:r>
            <a:r>
              <a:rPr lang="ru-RU" dirty="0" smtClean="0">
                <a:latin typeface="Arial Black" pitchFamily="34" charset="0"/>
              </a:rPr>
              <a:t> — сражался пешим против нескольких шведов, был ранен и погиб.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Итоги Невской битвы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Шведы потерпели поражение, и к утру отступили на уцелевших кораблях, и переправились на другой берег.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Одержав победу над шведами, русские войска остановили их продвижение на Ладогу и Новгород и тем самым предупредили опасность наступательных действий Швеции и Ордена в ближайшем будущем.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для презентации\церковь на месте невской битв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15"/>
          <a:stretch>
            <a:fillRect/>
          </a:stretch>
        </p:blipFill>
        <p:spPr bwMode="auto">
          <a:xfrm>
            <a:off x="971600" y="404664"/>
            <a:ext cx="7488832" cy="5790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2373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Церковь св. Александра Невского на месте Невской битвы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385248" cy="56166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Ливонский орден </a:t>
            </a:r>
            <a:r>
              <a:rPr lang="ru-RU" dirty="0" smtClean="0"/>
              <a:t>– </a:t>
            </a:r>
            <a:r>
              <a:rPr lang="ru-RU" sz="2200" dirty="0" smtClean="0"/>
              <a:t>(братство рыцарей Христа Ливонии</a:t>
            </a:r>
            <a:r>
              <a:rPr lang="ru-RU" dirty="0" smtClean="0"/>
              <a:t>) – католическая государственная и военная организация немецких рыцарей –крестоносцев.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tx1"/>
                </a:solidFill>
                <a:latin typeface="Arial Black" pitchFamily="34" charset="0"/>
              </a:rPr>
              <a:t>Территория ордена включала до 2/3 латышских и эстонских земель. Епископ Ордена раздавал завоёванные земли рыцарям и духовенству, подчиняя их власти местное население, обязанное содержать своих поработителей, работать на них, участвовать в их походах. 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для презентации\ливонский орд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47" y="476672"/>
            <a:ext cx="7746594" cy="5400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Рыцари Ливонского ордена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Территория Ливонского ордена в </a:t>
            </a:r>
            <a:r>
              <a:rPr lang="en-US" sz="2800" b="1" dirty="0" smtClean="0">
                <a:solidFill>
                  <a:srgbClr val="C00000"/>
                </a:solidFill>
              </a:rPr>
              <a:t>XIII</a:t>
            </a:r>
            <a:r>
              <a:rPr lang="ru-RU" sz="2800" b="1" dirty="0" smtClean="0">
                <a:solidFill>
                  <a:srgbClr val="C00000"/>
                </a:solidFill>
              </a:rPr>
              <a:t> веке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Дом\Desktop\для презентации\территория Ливонского орде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268760"/>
            <a:ext cx="7560840" cy="5205065"/>
          </a:xfrm>
          <a:prstGeom prst="rect">
            <a:avLst/>
          </a:prstGeom>
          <a:noFill/>
          <a:ln>
            <a:solidFill>
              <a:schemeClr val="tx1">
                <a:alpha val="12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859216" cy="59972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Весной 1242 г.  из Дерпта (ныне – эстонский город Тарту) была выслана разведка ливонского ордена с целью прощупать силу русских войск. </a:t>
            </a:r>
          </a:p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Орденскому разведывательному отряду удалось разбить русский "разгон" (разведывательный отряд), двигавшийся впереди войска Александра Ярославича в направлении на Дерпт. </a:t>
            </a:r>
          </a:p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Победа над небольшим отрядом русских окрылила орденское командование. У него возникла склонность к недооценке русских сил, родилось убеждение в возможности их легкого разгрома. </a:t>
            </a:r>
          </a:p>
          <a:p>
            <a:pPr algn="ctr">
              <a:buNone/>
            </a:pPr>
            <a:r>
              <a:rPr lang="ru-RU" b="1" dirty="0" err="1" smtClean="0">
                <a:latin typeface="Arial Black" pitchFamily="34" charset="0"/>
              </a:rPr>
              <a:t>Ливонцы</a:t>
            </a:r>
            <a:r>
              <a:rPr lang="ru-RU" b="1" dirty="0" smtClean="0">
                <a:latin typeface="Arial Black" pitchFamily="34" charset="0"/>
              </a:rPr>
              <a:t> приняли решение дать русским сражение и для этого выступили из Дерпта на юг со своими основными силами.</a:t>
            </a:r>
          </a:p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Главная часть войск состояла из закованных в броню рыцарей.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0504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328592" cy="40001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481399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i="1" dirty="0" smtClean="0"/>
              <a:t>Рыцарское войско традиционно использовало атакующее </a:t>
            </a:r>
            <a:r>
              <a:rPr lang="ru-RU" b="1" i="1" dirty="0"/>
              <a:t>боевое построение </a:t>
            </a:r>
            <a:r>
              <a:rPr lang="ru-RU" b="1" i="1" dirty="0" smtClean="0"/>
              <a:t>в </a:t>
            </a:r>
            <a:r>
              <a:rPr lang="ru-RU" b="1" i="1" dirty="0"/>
              <a:t>виде тупоконечного </a:t>
            </a:r>
            <a:r>
              <a:rPr lang="ru-RU" b="1" i="1" dirty="0" smtClean="0"/>
              <a:t>клина, которое русские летописи называли «свинья»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 апреля 1242 г. – битва на Чудском озере (Ледовое побоище)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Дом\Desktop\для презентации\ледовое побоище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2937" y="2119312"/>
            <a:ext cx="6543675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24936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en-US" sz="3600" b="1" dirty="0" smtClean="0">
                <a:solidFill>
                  <a:srgbClr val="C00000"/>
                </a:solidFill>
              </a:rPr>
              <a:t>XIII</a:t>
            </a:r>
            <a:r>
              <a:rPr lang="ru-RU" sz="3600" b="1" dirty="0" smtClean="0">
                <a:solidFill>
                  <a:srgbClr val="C00000"/>
                </a:solidFill>
              </a:rPr>
              <a:t> веке северо-западная Русь столкнулась с агрессией шведских и немецких рыцарей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Дом\Desktop\для презентации\рыца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8064896" cy="4176464"/>
          </a:xfrm>
          <a:prstGeom prst="rect">
            <a:avLst/>
          </a:prstGeom>
          <a:noFill/>
          <a:ln>
            <a:solidFill>
              <a:schemeClr val="tx1">
                <a:alpha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136904" cy="62133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Немецкому клину Александр противопоставил русский пяток – строй в виде угла, обращённого отверстием к противнику. </a:t>
            </a: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Основной удар "железного полка" приняли на себя лучники, которые мужественным сопротивлением расстроили его продвижение. Всё-таки рыцарям удалось прорвать оборонительные порядки русского "чела". Завязалась ожесточенная рукопашная схватка. И в самый ее разгар, когда "свинья" полностью втянулась в бой, по сигналу Александра Невского по ее флангам во всю мощь ударили полки левой и правой руки. </a:t>
            </a: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Не ожидавшие появления подкрепления русских, рыцари пришли в замешательство и стали понемногу отступать. А вскоре это отступление приняло характер беспорядочного бегства. Тут внезапно из-за укрытия в бой кинулся конный засадный полк. </a:t>
            </a: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Ливонские войска потерпели сокрушительное поражение.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Значение сражения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8072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Орден </a:t>
            </a:r>
            <a:r>
              <a:rPr lang="ru-RU" b="1" dirty="0"/>
              <a:t>запросил мира. Мир был заключен на условиях, продиктованных русскими. 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Орденские </a:t>
            </a:r>
            <a:r>
              <a:rPr lang="ru-RU" b="1" dirty="0"/>
              <a:t>послы торжественно отреклись от всех посягательств на русские земли, которые были временно захвачены орденом</a:t>
            </a:r>
            <a:r>
              <a:rPr lang="ru-RU" b="1" dirty="0" smtClean="0"/>
              <a:t>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Движение на Русь западных захватчиков было остановлено. Западные рубежи Руси, установленные после Ледового побоища, продержались целые столетия. 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Ледовое </a:t>
            </a:r>
            <a:r>
              <a:rPr lang="ru-RU" b="1" dirty="0"/>
              <a:t>побоище вошло в историю и как замечательный образец военной тактики и стратегии.</a:t>
            </a:r>
          </a:p>
        </p:txBody>
      </p:sp>
      <p:pic>
        <p:nvPicPr>
          <p:cNvPr id="11266" name="Picture 2" descr="C:\Users\Дом\Desktop\228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4104456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96136" y="1700808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Орденом награждаются:</a:t>
            </a:r>
          </a:p>
          <a:p>
            <a:pPr algn="ctr"/>
            <a:r>
              <a:rPr lang="ru-RU" b="1" dirty="0" smtClean="0"/>
              <a:t>граждане </a:t>
            </a:r>
            <a:r>
              <a:rPr lang="ru-RU" b="1" dirty="0" smtClean="0"/>
              <a:t>Российской Федерации за высокие личные достижения в различных отраслях экономики, научно-исследовательской, социально-культурной, образовательной и иной общественно полезной деятельности.</a:t>
            </a:r>
            <a:endParaRPr lang="ru-RU" b="1" dirty="0"/>
          </a:p>
        </p:txBody>
      </p:sp>
      <p:pic>
        <p:nvPicPr>
          <p:cNvPr id="1027" name="Picture 3" descr="C:\Users\Дом\Desktop\76123894_large_Nevsk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439861" cy="480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566124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Орден А. Невского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91264" cy="51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Тевтонский орден </a:t>
            </a:r>
            <a:r>
              <a:rPr lang="ru-RU" b="1" dirty="0" smtClean="0"/>
              <a:t>– </a:t>
            </a:r>
            <a:r>
              <a:rPr lang="ru-RU" sz="2700" b="1" dirty="0" smtClean="0"/>
              <a:t>германский духовно-рыцарский орден, основанный в </a:t>
            </a:r>
            <a:r>
              <a:rPr lang="en-US" sz="2700" b="1" dirty="0" smtClean="0"/>
              <a:t>XII</a:t>
            </a:r>
            <a:r>
              <a:rPr lang="ru-RU" sz="2700" b="1" dirty="0" smtClean="0"/>
              <a:t> в. 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075240" cy="45571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В августе 1240 г. орден, собрав немецких и датских рыцарей и заручившись поддержкой папы Римского, вторгся в псковские земли и захватил Изборск.  Затем рыцари осадили сам Псков и вскоре взяли его, воспользовавшись предательством среди осаждённых. 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Далее рыцари вторглись в пределы Новгородского княжества и построили крепость в Копорье.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для презентации\тевтонский орд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400600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Тевтонский рыцарь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6421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u="sng" dirty="0" smtClean="0">
                <a:solidFill>
                  <a:srgbClr val="C00000"/>
                </a:solidFill>
              </a:rPr>
              <a:t>ИЮЛЕ 1240 Г</a:t>
            </a:r>
            <a:r>
              <a:rPr lang="ru-RU" sz="2800" b="1" dirty="0" smtClean="0">
                <a:solidFill>
                  <a:srgbClr val="C00000"/>
                </a:solidFill>
              </a:rPr>
              <a:t>. ШВЕДСКИЙ ФЛОТ (около 5 тыс. человек) ВЫСАДИЛСЯ НА БЕРЕГ В УСТЬЕ РЕКИ Невы с целью захватить города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Старая Ладога и Новгород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Дом\Desktop\94046711_large_743664_7bb1b1e755573f6b97406e1226177d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2348880"/>
            <a:ext cx="4608512" cy="42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4896" cy="5760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19- летний новгородский князь Александр, </a:t>
            </a:r>
            <a:r>
              <a:rPr lang="ru-RU" sz="2000" b="0" dirty="0" smtClean="0"/>
              <a:t>сын великого князя киевского и владимирского) Ярослава Всеволодовича,</a:t>
            </a:r>
            <a:br>
              <a:rPr lang="ru-RU" sz="2000" b="0" dirty="0" smtClean="0"/>
            </a:br>
            <a:r>
              <a:rPr lang="ru-RU" sz="2800" b="0" dirty="0" smtClean="0">
                <a:latin typeface="Arial Black" pitchFamily="34" charset="0"/>
              </a:rPr>
              <a:t> </a:t>
            </a:r>
            <a:br>
              <a:rPr lang="ru-RU" sz="2800" b="0" dirty="0" smtClean="0">
                <a:latin typeface="Arial Black" pitchFamily="34" charset="0"/>
              </a:rPr>
            </a:br>
            <a:r>
              <a:rPr lang="ru-RU" sz="2800" b="0" dirty="0" smtClean="0">
                <a:latin typeface="Arial Black" pitchFamily="34" charset="0"/>
              </a:rPr>
              <a:t>узнав о прибытии шведского </a:t>
            </a:r>
            <a:r>
              <a:rPr lang="ru-RU" sz="2400" b="0" dirty="0" smtClean="0">
                <a:latin typeface="Arial Black" pitchFamily="34" charset="0"/>
              </a:rPr>
              <a:t>ФЛОТА</a:t>
            </a:r>
            <a:r>
              <a:rPr lang="ru-RU" sz="2800" b="0" dirty="0" smtClean="0">
                <a:latin typeface="Arial Black" pitchFamily="34" charset="0"/>
              </a:rPr>
              <a:t> от местных старейшин, без запроса помощи из Владимира и даже без полного сбора ополчения, со своей дружиной и успевшими собраться отрядами новгородцев и </a:t>
            </a:r>
            <a:r>
              <a:rPr lang="ru-RU" sz="2800" b="0" dirty="0" err="1" smtClean="0">
                <a:latin typeface="Arial Black" pitchFamily="34" charset="0"/>
              </a:rPr>
              <a:t>ладожан</a:t>
            </a:r>
            <a:r>
              <a:rPr lang="ru-RU" sz="2800" b="0" dirty="0" smtClean="0">
                <a:latin typeface="Arial Black" pitchFamily="34" charset="0"/>
              </a:rPr>
              <a:t> </a:t>
            </a:r>
            <a:r>
              <a:rPr lang="ru-RU" sz="1800" b="0" dirty="0" smtClean="0">
                <a:latin typeface="Arial Black" pitchFamily="34" charset="0"/>
              </a:rPr>
              <a:t>(около 1,4 тыс. человек) </a:t>
            </a:r>
            <a:r>
              <a:rPr lang="ru-RU" sz="2800" b="0" dirty="0" smtClean="0">
                <a:latin typeface="Arial Black" pitchFamily="34" charset="0"/>
              </a:rPr>
              <a:t>атаковал шведский лагерь у устья Ижоры и одержал блестящую победу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Перед сражением Александр воодушевил дружину речью, фраза которой дошла до наших дней и стала крылатой: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Братья! Не в силах Бог, а в правде! Вспомним слова псалмопевца: сии в оружии, и сии на </a:t>
            </a:r>
            <a:r>
              <a:rPr lang="ru-RU" b="1" i="1" dirty="0" err="1" smtClean="0">
                <a:solidFill>
                  <a:srgbClr val="C00000"/>
                </a:solidFill>
              </a:rPr>
              <a:t>конех</a:t>
            </a:r>
            <a:r>
              <a:rPr lang="ru-RU" b="1" i="1" dirty="0" smtClean="0">
                <a:solidFill>
                  <a:srgbClr val="C00000"/>
                </a:solidFill>
              </a:rPr>
              <a:t>, мы же во имя Господа Бога нашего призовем... Не убоимся множества ратных, яко с нами Бог.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ом\Desktop\0c06f1fb2abc0f80ff8ce6d7ab3ec724.jpg"/>
          <p:cNvPicPr>
            <a:picLocks noChangeAspect="1" noChangeArrowheads="1"/>
          </p:cNvPicPr>
          <p:nvPr/>
        </p:nvPicPr>
        <p:blipFill>
          <a:blip r:embed="rId2" cstate="print"/>
          <a:srcRect r="5233"/>
          <a:stretch>
            <a:fillRect/>
          </a:stretch>
        </p:blipFill>
        <p:spPr bwMode="auto">
          <a:xfrm>
            <a:off x="3131840" y="188640"/>
            <a:ext cx="5774352" cy="4687168"/>
          </a:xfrm>
          <a:prstGeom prst="rect">
            <a:avLst/>
          </a:prstGeom>
          <a:noFill/>
        </p:spPr>
      </p:pic>
      <p:pic>
        <p:nvPicPr>
          <p:cNvPr id="7170" name="Picture 2" descr="C:\Users\Дом\Desktop\для презентации\а. не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2952328" cy="5544616"/>
          </a:xfrm>
          <a:prstGeom prst="rect">
            <a:avLst/>
          </a:prstGeom>
          <a:noFill/>
          <a:ln>
            <a:solidFill>
              <a:schemeClr val="tx1">
                <a:alpha val="8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55976" y="57332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Александр Ярославич (1221-1263)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600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В XIII веке северо-западная Русь столкнулась с агрессией шведских и немецких рыцарей</vt:lpstr>
      <vt:lpstr>Слайд 3</vt:lpstr>
      <vt:lpstr>Тевтонский орден – германский духовно-рыцарский орден, основанный в XII в. </vt:lpstr>
      <vt:lpstr>Слайд 5</vt:lpstr>
      <vt:lpstr>В ИЮЛЕ 1240 Г. ШВЕДСКИЙ ФЛОТ (около 5 тыс. человек) ВЫСАДИЛСЯ НА БЕРЕГ В УСТЬЕ РЕКИ Невы с целью захватить города  Старая Ладога и Новгород</vt:lpstr>
      <vt:lpstr>19- летний новгородский князь Александр, сын великого князя киевского и владимирского) Ярослава Всеволодовича,   узнав о прибытии шведского ФЛОТА от местных старейшин, без запроса помощи из Владимира и даже без полного сбора ополчения, со своей дружиной и успевшими собраться отрядами новгородцев и ладожан (около 1,4 тыс. человек) атаковал шведский лагерь у устья Ижоры и одержал блестящую победу</vt:lpstr>
      <vt:lpstr>Слайд 8</vt:lpstr>
      <vt:lpstr>Слайд 9</vt:lpstr>
      <vt:lpstr>15 июля  1240 г. – Невская битва</vt:lpstr>
      <vt:lpstr>Слайд 11</vt:lpstr>
      <vt:lpstr>Итоги Невской битвы:</vt:lpstr>
      <vt:lpstr>Слайд 13</vt:lpstr>
      <vt:lpstr>Ливонский орден – (братство рыцарей Христа Ливонии) – католическая государственная и военная организация немецких рыцарей –крестоносцев.  Территория ордена включала до 2/3 латышских и эстонских земель. Епископ Ордена раздавал завоёванные земли рыцарям и духовенству, подчиняя их власти местное население, обязанное содержать своих поработителей, работать на них, участвовать в их походах. </vt:lpstr>
      <vt:lpstr>Слайд 15</vt:lpstr>
      <vt:lpstr>Территория Ливонского ордена в XIII веке</vt:lpstr>
      <vt:lpstr>Слайд 17</vt:lpstr>
      <vt:lpstr>Слайд 18</vt:lpstr>
      <vt:lpstr>5 апреля 1242 г. – битва на Чудском озере (Ледовое побоище)</vt:lpstr>
      <vt:lpstr>Слайд 20</vt:lpstr>
      <vt:lpstr>Значение сражения: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Руси с нашествием с Запада</dc:title>
  <dc:creator>Дом</dc:creator>
  <cp:lastModifiedBy>Дом</cp:lastModifiedBy>
  <cp:revision>26</cp:revision>
  <dcterms:created xsi:type="dcterms:W3CDTF">2013-08-07T02:33:21Z</dcterms:created>
  <dcterms:modified xsi:type="dcterms:W3CDTF">2013-08-07T04:47:20Z</dcterms:modified>
</cp:coreProperties>
</file>