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9" r:id="rId3"/>
    <p:sldId id="290" r:id="rId4"/>
    <p:sldId id="291" r:id="rId5"/>
    <p:sldId id="292" r:id="rId6"/>
    <p:sldId id="293" r:id="rId7"/>
    <p:sldId id="304" r:id="rId8"/>
    <p:sldId id="321" r:id="rId9"/>
    <p:sldId id="306" r:id="rId10"/>
    <p:sldId id="305" r:id="rId11"/>
    <p:sldId id="322" r:id="rId12"/>
    <p:sldId id="323" r:id="rId13"/>
    <p:sldId id="313" r:id="rId14"/>
    <p:sldId id="324" r:id="rId15"/>
    <p:sldId id="315" r:id="rId16"/>
    <p:sldId id="309" r:id="rId17"/>
    <p:sldId id="318" r:id="rId18"/>
    <p:sldId id="317" r:id="rId19"/>
    <p:sldId id="30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AF15-0E15-4CDE-9494-540DB1FC8965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2FCA-0CB9-4F2E-9884-4FFA1F2F2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870E-DB2B-417D-AE30-A05E8BFD8BB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7D9A-02DF-4C4B-B9B0-443961194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7336-8CC5-4362-97F5-22F07EE6B5DA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F7B4-1298-4D2E-9D53-F857F709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E5E9-9687-46B2-9D58-8F128C3D7E6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C203-A9AF-4F6B-9F77-E6203129B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9257-68FF-4A8D-ABBE-D14ECC24AE3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CBEA-5D86-4D5D-822B-CF9B7043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1C0A-A0F3-4015-AAF4-C25B42A1C47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025D-EC69-46F8-B12C-4BEBC8C5E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29D4-59D5-4C4E-BF7C-E4E4ED15CE85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D10E9-2946-459B-8F5C-3FF9C2AF6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570F-2BED-4F92-9B90-261479AFB0B9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312-76F9-4C55-8FCB-CECBCE7D8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A089-185D-4DE5-AC4A-CE86FC8AD387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9AF5-C163-4C43-B44D-71E241AD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45D4-4A44-47DC-B0AA-0CABE5423C66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F246-89F4-4AD7-9B5B-6FE43CA7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B38A-6A27-45E2-9434-016BDF085C13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A6A3-21D5-492A-9B3B-2687392D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B171CA-1F60-4740-8BAF-004619FBA238}" type="datetimeFigureOut">
              <a:rPr lang="ru-RU"/>
              <a:pPr>
                <a:defRPr/>
              </a:pPr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54F44-5497-47C2-8EE5-D0E402184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Проголошення </a:t>
            </a:r>
            <a:r>
              <a:rPr lang="uk-UA" dirty="0" err="1" smtClean="0"/>
              <a:t>унр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44624"/>
            <a:ext cx="9001000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З ІІІ </a:t>
            </a:r>
            <a:r>
              <a:rPr lang="ru-RU" sz="2800" dirty="0" err="1"/>
              <a:t>Універсалу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Центральної</a:t>
            </a:r>
            <a:r>
              <a:rPr lang="ru-RU" sz="2800" dirty="0"/>
              <a:t> Ради. 7 (20) листопада 1917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5761038"/>
          </a:xfrm>
        </p:spPr>
        <p:txBody>
          <a:bodyPr>
            <a:normAutofit fontScale="4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«..</a:t>
            </a:r>
            <a:r>
              <a:rPr lang="ru-RU" sz="2900" dirty="0" err="1">
                <a:solidFill>
                  <a:srgbClr val="FFFF00"/>
                </a:solidFill>
              </a:rPr>
              <a:t>Віднині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Україна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стає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Українською</a:t>
            </a:r>
            <a:r>
              <a:rPr lang="ru-RU" sz="2900" dirty="0">
                <a:solidFill>
                  <a:srgbClr val="FFFF00"/>
                </a:solidFill>
              </a:rPr>
              <a:t> Народною </a:t>
            </a:r>
            <a:r>
              <a:rPr lang="ru-RU" sz="2900" dirty="0" err="1">
                <a:solidFill>
                  <a:srgbClr val="FFFF00"/>
                </a:solidFill>
              </a:rPr>
              <a:t>Республікою</a:t>
            </a:r>
            <a:r>
              <a:rPr lang="ru-RU" sz="2900" dirty="0">
                <a:solidFill>
                  <a:srgbClr val="FFFF00"/>
                </a:solidFill>
              </a:rPr>
              <a:t>. Не </a:t>
            </a:r>
            <a:r>
              <a:rPr lang="ru-RU" sz="2900" dirty="0" err="1">
                <a:solidFill>
                  <a:srgbClr val="FFFF00"/>
                </a:solidFill>
              </a:rPr>
              <a:t>віддаляючись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від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Російської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Республіки</a:t>
            </a:r>
            <a:r>
              <a:rPr lang="ru-RU" sz="2900" dirty="0">
                <a:solidFill>
                  <a:srgbClr val="FFFF00"/>
                </a:solidFill>
              </a:rPr>
              <a:t> й </a:t>
            </a:r>
            <a:r>
              <a:rPr lang="ru-RU" sz="2900" dirty="0" err="1">
                <a:solidFill>
                  <a:srgbClr val="FFFF00"/>
                </a:solidFill>
              </a:rPr>
              <a:t>зберігаючи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єдність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її</a:t>
            </a:r>
            <a:r>
              <a:rPr lang="ru-RU" sz="2900" dirty="0">
                <a:solidFill>
                  <a:srgbClr val="FFFF00"/>
                </a:solidFill>
              </a:rPr>
              <a:t>, ми твердо </a:t>
            </a:r>
            <a:r>
              <a:rPr lang="ru-RU" sz="2900" dirty="0" err="1">
                <a:solidFill>
                  <a:srgbClr val="FFFF00"/>
                </a:solidFill>
              </a:rPr>
              <a:t>станемо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нашій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щоб</a:t>
            </a:r>
            <a:r>
              <a:rPr lang="ru-RU" sz="2900" dirty="0">
                <a:solidFill>
                  <a:srgbClr val="FFFF00"/>
                </a:solidFill>
              </a:rPr>
              <a:t> силами нашими </a:t>
            </a:r>
            <a:r>
              <a:rPr lang="ru-RU" sz="2900" dirty="0" err="1">
                <a:solidFill>
                  <a:srgbClr val="FFFF00"/>
                </a:solidFill>
              </a:rPr>
              <a:t>помогти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всій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Росії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щоб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уся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Російська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Республіка</a:t>
            </a:r>
            <a:r>
              <a:rPr lang="ru-RU" sz="2900" dirty="0">
                <a:solidFill>
                  <a:srgbClr val="FFFF00"/>
                </a:solidFill>
              </a:rPr>
              <a:t> стала </a:t>
            </a:r>
            <a:r>
              <a:rPr lang="ru-RU" sz="2900" dirty="0" err="1">
                <a:solidFill>
                  <a:srgbClr val="FFFF00"/>
                </a:solidFill>
              </a:rPr>
              <a:t>федерацією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рівних</a:t>
            </a:r>
            <a:r>
              <a:rPr lang="ru-RU" sz="2900" dirty="0">
                <a:solidFill>
                  <a:srgbClr val="FFFF00"/>
                </a:solidFill>
              </a:rPr>
              <a:t> і </a:t>
            </a:r>
            <a:r>
              <a:rPr lang="ru-RU" sz="2900" dirty="0" err="1">
                <a:solidFill>
                  <a:srgbClr val="FFFF00"/>
                </a:solidFill>
              </a:rPr>
              <a:t>вільних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народів</a:t>
            </a:r>
            <a:r>
              <a:rPr lang="ru-RU" sz="2900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До </a:t>
            </a:r>
            <a:r>
              <a:rPr lang="ru-RU" sz="2900" dirty="0" err="1">
                <a:solidFill>
                  <a:srgbClr val="FFFF00"/>
                </a:solidFill>
              </a:rPr>
              <a:t>Установчих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Зборів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України</a:t>
            </a:r>
            <a:r>
              <a:rPr lang="ru-RU" sz="2900" dirty="0">
                <a:solidFill>
                  <a:srgbClr val="FFFF00"/>
                </a:solidFill>
              </a:rPr>
              <a:t> вся </a:t>
            </a:r>
            <a:r>
              <a:rPr lang="ru-RU" sz="2900" dirty="0" err="1">
                <a:solidFill>
                  <a:srgbClr val="FFFF00"/>
                </a:solidFill>
              </a:rPr>
              <a:t>влада</a:t>
            </a:r>
            <a:r>
              <a:rPr lang="ru-RU" sz="2900" dirty="0">
                <a:solidFill>
                  <a:srgbClr val="FFFF00"/>
                </a:solidFill>
              </a:rPr>
              <a:t> …</a:t>
            </a:r>
            <a:r>
              <a:rPr lang="ru-RU" sz="2900" dirty="0" err="1">
                <a:solidFill>
                  <a:srgbClr val="FFFF00"/>
                </a:solidFill>
              </a:rPr>
              <a:t>належить</a:t>
            </a:r>
            <a:r>
              <a:rPr lang="ru-RU" sz="2900" dirty="0">
                <a:solidFill>
                  <a:srgbClr val="FFFF00"/>
                </a:solidFill>
              </a:rPr>
              <a:t> нам, </a:t>
            </a:r>
            <a:r>
              <a:rPr lang="ru-RU" sz="2900" dirty="0" err="1" smtClean="0">
                <a:solidFill>
                  <a:srgbClr val="FFFF00"/>
                </a:solidFill>
              </a:rPr>
              <a:t>Українській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Центральній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Раді</a:t>
            </a:r>
            <a:r>
              <a:rPr lang="ru-RU" sz="2900" dirty="0">
                <a:solidFill>
                  <a:srgbClr val="FFFF00"/>
                </a:solidFill>
              </a:rPr>
              <a:t>, і </a:t>
            </a:r>
            <a:r>
              <a:rPr lang="ru-RU" sz="2900" dirty="0" err="1">
                <a:solidFill>
                  <a:srgbClr val="FFFF00"/>
                </a:solidFill>
              </a:rPr>
              <a:t>нашому</a:t>
            </a:r>
            <a:r>
              <a:rPr lang="ru-RU" sz="2900" dirty="0">
                <a:solidFill>
                  <a:srgbClr val="FFFF00"/>
                </a:solidFill>
              </a:rPr>
              <a:t> правительству – Генеральному </a:t>
            </a:r>
            <a:r>
              <a:rPr lang="ru-RU" sz="2900" dirty="0" err="1">
                <a:solidFill>
                  <a:srgbClr val="FFFF00"/>
                </a:solidFill>
              </a:rPr>
              <a:t>Секретаріатові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України</a:t>
            </a:r>
            <a:r>
              <a:rPr lang="ru-RU" sz="2900" dirty="0">
                <a:solidFill>
                  <a:srgbClr val="FFFF00"/>
                </a:solidFill>
              </a:rPr>
              <a:t>... </a:t>
            </a:r>
            <a:r>
              <a:rPr lang="ru-RU" sz="2900" dirty="0" err="1">
                <a:solidFill>
                  <a:srgbClr val="FFFF00"/>
                </a:solidFill>
              </a:rPr>
              <a:t>Однині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території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Української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Народної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Республіки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існуюче</a:t>
            </a:r>
            <a:r>
              <a:rPr lang="ru-RU" sz="2900" dirty="0">
                <a:solidFill>
                  <a:srgbClr val="FFFF00"/>
                </a:solidFill>
              </a:rPr>
              <a:t> право </a:t>
            </a:r>
            <a:r>
              <a:rPr lang="ru-RU" sz="2900" dirty="0" err="1">
                <a:solidFill>
                  <a:srgbClr val="FFFF00"/>
                </a:solidFill>
              </a:rPr>
              <a:t>власності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поміщицькі</a:t>
            </a:r>
            <a:r>
              <a:rPr lang="ru-RU" sz="2900" dirty="0">
                <a:solidFill>
                  <a:srgbClr val="FFFF00"/>
                </a:solidFill>
              </a:rPr>
              <a:t> та </a:t>
            </a:r>
            <a:r>
              <a:rPr lang="ru-RU" sz="2900" dirty="0" err="1">
                <a:solidFill>
                  <a:srgbClr val="FFFF00"/>
                </a:solidFill>
              </a:rPr>
              <a:t>інші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нетрудових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хазяйств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сільськогосподарського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значення</a:t>
            </a:r>
            <a:r>
              <a:rPr lang="ru-RU" sz="2900" dirty="0">
                <a:solidFill>
                  <a:srgbClr val="FFFF00"/>
                </a:solidFill>
              </a:rPr>
              <a:t>, а </a:t>
            </a:r>
            <a:r>
              <a:rPr lang="ru-RU" sz="2900" dirty="0" err="1">
                <a:solidFill>
                  <a:srgbClr val="FFFF00"/>
                </a:solidFill>
              </a:rPr>
              <a:t>також</a:t>
            </a:r>
            <a:r>
              <a:rPr lang="ru-RU" sz="2900" dirty="0">
                <a:solidFill>
                  <a:srgbClr val="FFFF00"/>
                </a:solidFill>
              </a:rPr>
              <a:t> на </a:t>
            </a:r>
            <a:r>
              <a:rPr lang="ru-RU" sz="2900" dirty="0" err="1">
                <a:solidFill>
                  <a:srgbClr val="FFFF00"/>
                </a:solidFill>
              </a:rPr>
              <a:t>удільні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кабінетні</a:t>
            </a:r>
            <a:r>
              <a:rPr lang="ru-RU" sz="2900" dirty="0">
                <a:solidFill>
                  <a:srgbClr val="FFFF00"/>
                </a:solidFill>
              </a:rPr>
              <a:t> та </a:t>
            </a:r>
            <a:r>
              <a:rPr lang="ru-RU" sz="2900" dirty="0" err="1">
                <a:solidFill>
                  <a:srgbClr val="FFFF00"/>
                </a:solidFill>
              </a:rPr>
              <a:t>церковні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 – </a:t>
            </a:r>
            <a:r>
              <a:rPr lang="ru-RU" sz="2900" dirty="0" err="1">
                <a:solidFill>
                  <a:srgbClr val="FFFF00"/>
                </a:solidFill>
              </a:rPr>
              <a:t>касується</a:t>
            </a:r>
            <a:r>
              <a:rPr lang="ru-RU" sz="2900" dirty="0">
                <a:solidFill>
                  <a:srgbClr val="FFFF00"/>
                </a:solidFill>
              </a:rPr>
              <a:t>. </a:t>
            </a:r>
            <a:r>
              <a:rPr lang="ru-RU" sz="2900" dirty="0" err="1">
                <a:solidFill>
                  <a:srgbClr val="FFFF00"/>
                </a:solidFill>
              </a:rPr>
              <a:t>Признаючи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що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землі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ті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єсть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власність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усього</a:t>
            </a:r>
            <a:r>
              <a:rPr lang="ru-RU" sz="2900" dirty="0">
                <a:solidFill>
                  <a:srgbClr val="FFFF00"/>
                </a:solidFill>
              </a:rPr>
              <a:t> трудового народу й </a:t>
            </a:r>
            <a:r>
              <a:rPr lang="ru-RU" sz="2900" dirty="0" err="1">
                <a:solidFill>
                  <a:srgbClr val="FFFF00"/>
                </a:solidFill>
              </a:rPr>
              <a:t>мають</a:t>
            </a:r>
            <a:r>
              <a:rPr lang="ru-RU" sz="2900" dirty="0">
                <a:solidFill>
                  <a:srgbClr val="FFFF00"/>
                </a:solidFill>
              </a:rPr>
              <a:t> перейти до </a:t>
            </a:r>
            <a:r>
              <a:rPr lang="ru-RU" sz="2900" dirty="0" err="1">
                <a:solidFill>
                  <a:srgbClr val="FFFF00"/>
                </a:solidFill>
              </a:rPr>
              <a:t>нього</a:t>
            </a:r>
            <a:r>
              <a:rPr lang="ru-RU" sz="2900" dirty="0">
                <a:solidFill>
                  <a:srgbClr val="FFFF00"/>
                </a:solidFill>
              </a:rPr>
              <a:t> без </a:t>
            </a:r>
            <a:r>
              <a:rPr lang="ru-RU" sz="2900" dirty="0" err="1">
                <a:solidFill>
                  <a:srgbClr val="FFFF00"/>
                </a:solidFill>
              </a:rPr>
              <a:t>викупу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Українська</a:t>
            </a:r>
            <a:r>
              <a:rPr lang="ru-RU" sz="2900" dirty="0">
                <a:solidFill>
                  <a:srgbClr val="FFFF00"/>
                </a:solidFill>
              </a:rPr>
              <a:t> Центральна Рада </a:t>
            </a:r>
            <a:r>
              <a:rPr lang="ru-RU" sz="2900" dirty="0" err="1">
                <a:solidFill>
                  <a:srgbClr val="FFFF00"/>
                </a:solidFill>
              </a:rPr>
              <a:t>доручає</a:t>
            </a:r>
            <a:r>
              <a:rPr lang="ru-RU" sz="2900" dirty="0">
                <a:solidFill>
                  <a:srgbClr val="FFFF00"/>
                </a:solidFill>
              </a:rPr>
              <a:t> Генеральному </a:t>
            </a:r>
            <a:r>
              <a:rPr lang="ru-RU" sz="2900" dirty="0" err="1">
                <a:solidFill>
                  <a:srgbClr val="FFFF00"/>
                </a:solidFill>
              </a:rPr>
              <a:t>Секретареві</a:t>
            </a:r>
            <a:r>
              <a:rPr lang="ru-RU" sz="2900" dirty="0">
                <a:solidFill>
                  <a:srgbClr val="FFFF00"/>
                </a:solidFill>
              </a:rPr>
              <a:t> по </a:t>
            </a:r>
            <a:r>
              <a:rPr lang="ru-RU" sz="2900" dirty="0" err="1">
                <a:solidFill>
                  <a:srgbClr val="FFFF00"/>
                </a:solidFill>
              </a:rPr>
              <a:t>земельних</a:t>
            </a:r>
            <a:r>
              <a:rPr lang="ru-RU" sz="2900" dirty="0">
                <a:solidFill>
                  <a:srgbClr val="FFFF00"/>
                </a:solidFill>
              </a:rPr>
              <a:t> справах </a:t>
            </a:r>
            <a:r>
              <a:rPr lang="ru-RU" sz="2900" dirty="0" err="1">
                <a:solidFill>
                  <a:srgbClr val="FFFF00"/>
                </a:solidFill>
              </a:rPr>
              <a:t>негайно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виробити</a:t>
            </a:r>
            <a:r>
              <a:rPr lang="ru-RU" sz="2900" dirty="0">
                <a:solidFill>
                  <a:srgbClr val="FFFF00"/>
                </a:solidFill>
              </a:rPr>
              <a:t> Закон про те, як </a:t>
            </a:r>
            <a:r>
              <a:rPr lang="ru-RU" sz="2900" dirty="0" err="1">
                <a:solidFill>
                  <a:srgbClr val="FFFF00"/>
                </a:solidFill>
              </a:rPr>
              <a:t>порядкувати</a:t>
            </a:r>
            <a:r>
              <a:rPr lang="ru-RU" sz="2900" dirty="0">
                <a:solidFill>
                  <a:srgbClr val="FFFF00"/>
                </a:solidFill>
              </a:rPr>
              <a:t> … </a:t>
            </a:r>
            <a:r>
              <a:rPr lang="ru-RU" sz="2900" dirty="0" err="1">
                <a:solidFill>
                  <a:srgbClr val="FFFF00"/>
                </a:solidFill>
              </a:rPr>
              <a:t>тими</a:t>
            </a:r>
            <a:r>
              <a:rPr lang="ru-RU" sz="2900" dirty="0">
                <a:solidFill>
                  <a:srgbClr val="FFFF00"/>
                </a:solidFill>
              </a:rPr>
              <a:t> землями до </a:t>
            </a:r>
            <a:r>
              <a:rPr lang="ru-RU" sz="2900" dirty="0" err="1">
                <a:solidFill>
                  <a:srgbClr val="FFFF00"/>
                </a:solidFill>
              </a:rPr>
              <a:t>Українських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Установчих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Зборів</a:t>
            </a:r>
            <a:r>
              <a:rPr lang="ru-RU" sz="29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На </a:t>
            </a:r>
            <a:r>
              <a:rPr lang="ru-RU" sz="2900" dirty="0" err="1">
                <a:solidFill>
                  <a:srgbClr val="FFFF00"/>
                </a:solidFill>
              </a:rPr>
              <a:t>території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Народної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Республіки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від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сього</a:t>
            </a:r>
            <a:r>
              <a:rPr lang="ru-RU" sz="2900" dirty="0">
                <a:solidFill>
                  <a:srgbClr val="FFFF00"/>
                </a:solidFill>
              </a:rPr>
              <a:t> дня </a:t>
            </a:r>
            <a:r>
              <a:rPr lang="ru-RU" sz="2900" dirty="0" err="1">
                <a:solidFill>
                  <a:srgbClr val="FFFF00"/>
                </a:solidFill>
              </a:rPr>
              <a:t>встановлюється</a:t>
            </a:r>
            <a:r>
              <a:rPr lang="ru-RU" sz="2900" dirty="0">
                <a:solidFill>
                  <a:srgbClr val="FFFF00"/>
                </a:solidFill>
              </a:rPr>
              <a:t> по </a:t>
            </a:r>
            <a:r>
              <a:rPr lang="ru-RU" sz="2900" dirty="0" err="1">
                <a:solidFill>
                  <a:srgbClr val="FFFF00"/>
                </a:solidFill>
              </a:rPr>
              <a:t>всіх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підприємствах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вісім</a:t>
            </a:r>
            <a:r>
              <a:rPr lang="ru-RU" sz="2900" dirty="0">
                <a:solidFill>
                  <a:srgbClr val="FFFF00"/>
                </a:solidFill>
              </a:rPr>
              <a:t> годин </a:t>
            </a:r>
            <a:r>
              <a:rPr lang="ru-RU" sz="2900" dirty="0" err="1">
                <a:solidFill>
                  <a:srgbClr val="FFFF00"/>
                </a:solidFill>
              </a:rPr>
              <a:t>праці</a:t>
            </a:r>
            <a:r>
              <a:rPr lang="ru-RU" sz="29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Так </a:t>
            </a:r>
            <a:r>
              <a:rPr lang="ru-RU" sz="2900" dirty="0">
                <a:solidFill>
                  <a:srgbClr val="FFFF00"/>
                </a:solidFill>
              </a:rPr>
              <a:t>само </a:t>
            </a:r>
            <a:r>
              <a:rPr lang="ru-RU" sz="2900" dirty="0" err="1">
                <a:solidFill>
                  <a:srgbClr val="FFFF00"/>
                </a:solidFill>
              </a:rPr>
              <a:t>будемо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дбати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щоб</a:t>
            </a:r>
            <a:r>
              <a:rPr lang="ru-RU" sz="2900" dirty="0">
                <a:solidFill>
                  <a:srgbClr val="FFFF00"/>
                </a:solidFill>
              </a:rPr>
              <a:t> на мирному </a:t>
            </a:r>
            <a:r>
              <a:rPr lang="ru-RU" sz="2900" dirty="0" err="1">
                <a:solidFill>
                  <a:srgbClr val="FFFF00"/>
                </a:solidFill>
              </a:rPr>
              <a:t>конгресі</a:t>
            </a:r>
            <a:r>
              <a:rPr lang="ru-RU" sz="2900" dirty="0">
                <a:solidFill>
                  <a:srgbClr val="FFFF00"/>
                </a:solidFill>
              </a:rPr>
              <a:t> права народу </a:t>
            </a:r>
            <a:r>
              <a:rPr lang="ru-RU" sz="2900" dirty="0" err="1">
                <a:solidFill>
                  <a:srgbClr val="FFFF00"/>
                </a:solidFill>
              </a:rPr>
              <a:t>українського</a:t>
            </a:r>
            <a:r>
              <a:rPr lang="ru-RU" sz="2900" dirty="0">
                <a:solidFill>
                  <a:srgbClr val="FFFF00"/>
                </a:solidFill>
              </a:rPr>
              <a:t> в </a:t>
            </a:r>
            <a:r>
              <a:rPr lang="ru-RU" sz="2900" dirty="0" err="1">
                <a:solidFill>
                  <a:srgbClr val="FFFF00"/>
                </a:solidFill>
              </a:rPr>
              <a:t>Росії</a:t>
            </a:r>
            <a:r>
              <a:rPr lang="ru-RU" sz="2900" dirty="0">
                <a:solidFill>
                  <a:srgbClr val="FFFF00"/>
                </a:solidFill>
              </a:rPr>
              <a:t> і по за </a:t>
            </a:r>
            <a:r>
              <a:rPr lang="ru-RU" sz="2900" dirty="0" err="1">
                <a:solidFill>
                  <a:srgbClr val="FFFF00"/>
                </a:solidFill>
              </a:rPr>
              <a:t>Росією</a:t>
            </a:r>
            <a:r>
              <a:rPr lang="ru-RU" sz="2900" dirty="0">
                <a:solidFill>
                  <a:srgbClr val="FFFF00"/>
                </a:solidFill>
              </a:rPr>
              <a:t> не </a:t>
            </a:r>
            <a:r>
              <a:rPr lang="ru-RU" sz="2900" dirty="0" err="1">
                <a:solidFill>
                  <a:srgbClr val="FFFF00"/>
                </a:solidFill>
              </a:rPr>
              <a:t>було</a:t>
            </a:r>
            <a:r>
              <a:rPr lang="ru-RU" sz="2900" dirty="0">
                <a:solidFill>
                  <a:srgbClr val="FFFF00"/>
                </a:solidFill>
              </a:rPr>
              <a:t> в </a:t>
            </a:r>
            <a:r>
              <a:rPr lang="ru-RU" sz="2900" dirty="0" err="1">
                <a:solidFill>
                  <a:srgbClr val="FFFF00"/>
                </a:solidFill>
              </a:rPr>
              <a:t>замиренню</a:t>
            </a:r>
            <a:r>
              <a:rPr lang="ru-RU" sz="2900" dirty="0">
                <a:solidFill>
                  <a:srgbClr val="FFFF00"/>
                </a:solidFill>
              </a:rPr>
              <a:t> порушено. Але до миру </a:t>
            </a:r>
            <a:r>
              <a:rPr lang="ru-RU" sz="2900" dirty="0" err="1">
                <a:solidFill>
                  <a:srgbClr val="FFFF00"/>
                </a:solidFill>
              </a:rPr>
              <a:t>кожен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громадянин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Республіки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України</a:t>
            </a:r>
            <a:r>
              <a:rPr lang="ru-RU" sz="2900" dirty="0">
                <a:solidFill>
                  <a:srgbClr val="FFFF00"/>
                </a:solidFill>
              </a:rPr>
              <a:t>, … повинен </a:t>
            </a:r>
            <a:r>
              <a:rPr lang="ru-RU" sz="2900" dirty="0" err="1">
                <a:solidFill>
                  <a:srgbClr val="FFFF00"/>
                </a:solidFill>
              </a:rPr>
              <a:t>стояти</a:t>
            </a:r>
            <a:r>
              <a:rPr lang="ru-RU" sz="2900" dirty="0">
                <a:solidFill>
                  <a:srgbClr val="FFFF00"/>
                </a:solidFill>
              </a:rPr>
              <a:t> твердо на </a:t>
            </a:r>
            <a:r>
              <a:rPr lang="ru-RU" sz="2900" dirty="0" err="1">
                <a:solidFill>
                  <a:srgbClr val="FFFF00"/>
                </a:solidFill>
              </a:rPr>
              <a:t>своїх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позиціях</a:t>
            </a:r>
            <a:r>
              <a:rPr lang="ru-RU" sz="2900" dirty="0">
                <a:solidFill>
                  <a:srgbClr val="FFFF00"/>
                </a:solidFill>
              </a:rPr>
              <a:t> як на </a:t>
            </a:r>
            <a:r>
              <a:rPr lang="ru-RU" sz="2900" dirty="0" err="1">
                <a:solidFill>
                  <a:srgbClr val="FFFF00"/>
                </a:solidFill>
              </a:rPr>
              <a:t>фронті</a:t>
            </a:r>
            <a:r>
              <a:rPr lang="ru-RU" sz="2900" dirty="0">
                <a:solidFill>
                  <a:srgbClr val="FFFF00"/>
                </a:solidFill>
              </a:rPr>
              <a:t>, так і в </a:t>
            </a:r>
            <a:r>
              <a:rPr lang="ru-RU" sz="2900" dirty="0" err="1">
                <a:solidFill>
                  <a:srgbClr val="FFFF00"/>
                </a:solidFill>
              </a:rPr>
              <a:t>тилу</a:t>
            </a:r>
            <a:r>
              <a:rPr lang="ru-RU" sz="29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З </a:t>
            </a:r>
            <a:r>
              <a:rPr lang="ru-RU" sz="2900" dirty="0">
                <a:solidFill>
                  <a:srgbClr val="FFFF00"/>
                </a:solidFill>
              </a:rPr>
              <a:t>тою метою </a:t>
            </a:r>
            <a:r>
              <a:rPr lang="ru-RU" sz="2900" dirty="0" err="1">
                <a:solidFill>
                  <a:srgbClr val="FFFF00"/>
                </a:solidFill>
              </a:rPr>
              <a:t>приписуємо</a:t>
            </a:r>
            <a:r>
              <a:rPr lang="ru-RU" sz="2900" dirty="0">
                <a:solidFill>
                  <a:srgbClr val="FFFF00"/>
                </a:solidFill>
              </a:rPr>
              <a:t> Генеральному Секретарству </a:t>
            </a:r>
            <a:r>
              <a:rPr lang="ru-RU" sz="2900" dirty="0" err="1">
                <a:solidFill>
                  <a:srgbClr val="FFFF00"/>
                </a:solidFill>
              </a:rPr>
              <a:t>Судових</a:t>
            </a:r>
            <a:r>
              <a:rPr lang="ru-RU" sz="2900" dirty="0">
                <a:solidFill>
                  <a:srgbClr val="FFFF00"/>
                </a:solidFill>
              </a:rPr>
              <a:t> Справ </a:t>
            </a:r>
            <a:r>
              <a:rPr lang="ru-RU" sz="2900" dirty="0" err="1">
                <a:solidFill>
                  <a:srgbClr val="FFFF00"/>
                </a:solidFill>
              </a:rPr>
              <a:t>зробити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всі</a:t>
            </a:r>
            <a:r>
              <a:rPr lang="ru-RU" sz="2900" dirty="0">
                <a:solidFill>
                  <a:srgbClr val="FFFF00"/>
                </a:solidFill>
              </a:rPr>
              <a:t> заходи, </a:t>
            </a:r>
            <a:r>
              <a:rPr lang="ru-RU" sz="2900" dirty="0" err="1">
                <a:solidFill>
                  <a:srgbClr val="FFFF00"/>
                </a:solidFill>
              </a:rPr>
              <a:t>упорядкувати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судівництво</a:t>
            </a:r>
            <a:r>
              <a:rPr lang="ru-RU" sz="2900" dirty="0">
                <a:solidFill>
                  <a:srgbClr val="FFFF00"/>
                </a:solidFill>
              </a:rPr>
              <a:t> і привести </a:t>
            </a:r>
            <a:r>
              <a:rPr lang="ru-RU" sz="2900" dirty="0" err="1">
                <a:solidFill>
                  <a:srgbClr val="FFFF00"/>
                </a:solidFill>
              </a:rPr>
              <a:t>його</a:t>
            </a:r>
            <a:r>
              <a:rPr lang="ru-RU" sz="2900" dirty="0">
                <a:solidFill>
                  <a:srgbClr val="FFFF00"/>
                </a:solidFill>
              </a:rPr>
              <a:t> до </a:t>
            </a:r>
            <a:r>
              <a:rPr lang="ru-RU" sz="2900" dirty="0" err="1">
                <a:solidFill>
                  <a:srgbClr val="FFFF00"/>
                </a:solidFill>
              </a:rPr>
              <a:t>згоди</a:t>
            </a:r>
            <a:r>
              <a:rPr lang="ru-RU" sz="2900" dirty="0">
                <a:solidFill>
                  <a:srgbClr val="FFFF00"/>
                </a:solidFill>
              </a:rPr>
              <a:t> з </a:t>
            </a:r>
            <a:r>
              <a:rPr lang="ru-RU" sz="2900" dirty="0" err="1">
                <a:solidFill>
                  <a:srgbClr val="FFFF00"/>
                </a:solidFill>
              </a:rPr>
              <a:t>правними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поняттями</a:t>
            </a:r>
            <a:r>
              <a:rPr lang="ru-RU" sz="2900" dirty="0">
                <a:solidFill>
                  <a:srgbClr val="FFFF00"/>
                </a:solidFill>
              </a:rPr>
              <a:t> народу...Так само в </a:t>
            </a:r>
            <a:r>
              <a:rPr lang="ru-RU" sz="2900" dirty="0" err="1">
                <a:solidFill>
                  <a:srgbClr val="FFFF00"/>
                </a:solidFill>
              </a:rPr>
              <a:t>Українській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Народній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Республіці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має</a:t>
            </a:r>
            <a:r>
              <a:rPr lang="ru-RU" sz="2900" dirty="0">
                <a:solidFill>
                  <a:srgbClr val="FFFF00"/>
                </a:solidFill>
              </a:rPr>
              <a:t> бути </a:t>
            </a:r>
            <a:r>
              <a:rPr lang="ru-RU" sz="2900" dirty="0" err="1">
                <a:solidFill>
                  <a:srgbClr val="FFFF00"/>
                </a:solidFill>
              </a:rPr>
              <a:t>забезпечено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всі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свободи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здобуті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всеросійською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революцією</a:t>
            </a:r>
            <a:r>
              <a:rPr lang="ru-RU" sz="2900" dirty="0">
                <a:solidFill>
                  <a:srgbClr val="FFFF00"/>
                </a:solidFill>
              </a:rPr>
              <a:t>: свободу слова, </a:t>
            </a:r>
            <a:r>
              <a:rPr lang="ru-RU" sz="2900" dirty="0" err="1">
                <a:solidFill>
                  <a:srgbClr val="FFFF00"/>
                </a:solidFill>
              </a:rPr>
              <a:t>друку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віри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зібраннів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союзів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страйків</a:t>
            </a:r>
            <a:r>
              <a:rPr lang="ru-RU" sz="2900" dirty="0">
                <a:solidFill>
                  <a:srgbClr val="FFFF00"/>
                </a:solidFill>
              </a:rPr>
              <a:t>, </a:t>
            </a:r>
            <a:r>
              <a:rPr lang="ru-RU" sz="2900" dirty="0" err="1">
                <a:solidFill>
                  <a:srgbClr val="FFFF00"/>
                </a:solidFill>
              </a:rPr>
              <a:t>недоторканості</a:t>
            </a:r>
            <a:r>
              <a:rPr lang="ru-RU" sz="2900" dirty="0">
                <a:solidFill>
                  <a:srgbClr val="FFFF00"/>
                </a:solidFill>
              </a:rPr>
              <a:t> особи і </a:t>
            </a:r>
            <a:r>
              <a:rPr lang="ru-RU" sz="2900" dirty="0" err="1">
                <a:solidFill>
                  <a:srgbClr val="FFFF00"/>
                </a:solidFill>
              </a:rPr>
              <a:t>мешкання</a:t>
            </a:r>
            <a:r>
              <a:rPr lang="ru-RU" sz="2900" dirty="0">
                <a:solidFill>
                  <a:srgbClr val="FFFF00"/>
                </a:solidFill>
              </a:rPr>
              <a:t>, право і </a:t>
            </a:r>
            <a:r>
              <a:rPr lang="ru-RU" sz="2900" dirty="0" err="1">
                <a:solidFill>
                  <a:srgbClr val="FFFF00"/>
                </a:solidFill>
              </a:rPr>
              <a:t>можливість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уживання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місцевих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мов</a:t>
            </a:r>
            <a:r>
              <a:rPr lang="ru-RU" sz="2900" dirty="0">
                <a:solidFill>
                  <a:srgbClr val="FFFF00"/>
                </a:solidFill>
              </a:rPr>
              <a:t> у </a:t>
            </a:r>
            <a:r>
              <a:rPr lang="ru-RU" sz="2900" dirty="0" err="1">
                <a:solidFill>
                  <a:srgbClr val="FFFF00"/>
                </a:solidFill>
              </a:rPr>
              <a:t>зносинах</a:t>
            </a:r>
            <a:r>
              <a:rPr lang="ru-RU" sz="2900" dirty="0">
                <a:solidFill>
                  <a:srgbClr val="FFFF00"/>
                </a:solidFill>
              </a:rPr>
              <a:t> з </a:t>
            </a:r>
            <a:r>
              <a:rPr lang="ru-RU" sz="2900" dirty="0" err="1">
                <a:solidFill>
                  <a:srgbClr val="FFFF00"/>
                </a:solidFill>
              </a:rPr>
              <a:t>усіма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установами</a:t>
            </a:r>
            <a:r>
              <a:rPr lang="ru-RU" sz="2900" dirty="0" smtClean="0">
                <a:solidFill>
                  <a:srgbClr val="FFFF00"/>
                </a:solidFill>
              </a:rPr>
              <a:t>...»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2900" dirty="0" err="1" smtClean="0">
                <a:solidFill>
                  <a:srgbClr val="FFFF00"/>
                </a:solidFill>
              </a:rPr>
              <a:t>Якими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були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основні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положення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Універсалу</a:t>
            </a:r>
            <a:r>
              <a:rPr lang="ru-RU" sz="2900" dirty="0">
                <a:solidFill>
                  <a:srgbClr val="FFFF00"/>
                </a:solidFill>
              </a:rPr>
              <a:t>? </a:t>
            </a: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Чим </a:t>
            </a:r>
            <a:r>
              <a:rPr lang="ru-RU" sz="2900" dirty="0" err="1">
                <a:solidFill>
                  <a:srgbClr val="FFFF00"/>
                </a:solidFill>
              </a:rPr>
              <a:t>його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зміст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відрізняється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від</a:t>
            </a:r>
            <a:r>
              <a:rPr lang="ru-RU" sz="2900" dirty="0">
                <a:solidFill>
                  <a:srgbClr val="FFFF00"/>
                </a:solidFill>
              </a:rPr>
              <a:t> І та ІІ </a:t>
            </a:r>
            <a:r>
              <a:rPr lang="ru-RU" sz="2900" dirty="0" err="1">
                <a:solidFill>
                  <a:srgbClr val="FFFF00"/>
                </a:solidFill>
              </a:rPr>
              <a:t>Універсалів</a:t>
            </a:r>
            <a:r>
              <a:rPr lang="ru-RU" sz="2900" dirty="0">
                <a:solidFill>
                  <a:srgbClr val="FFFF00"/>
                </a:solidFill>
              </a:rPr>
              <a:t>? </a:t>
            </a:r>
            <a:endParaRPr lang="ru-RU" sz="2900" dirty="0" smtClean="0">
              <a:solidFill>
                <a:srgbClr val="FFFF00"/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2900" dirty="0" smtClean="0">
                <a:solidFill>
                  <a:srgbClr val="FFFF00"/>
                </a:solidFill>
              </a:rPr>
              <a:t>Як </a:t>
            </a:r>
            <a:r>
              <a:rPr lang="ru-RU" sz="2900" dirty="0" err="1">
                <a:solidFill>
                  <a:srgbClr val="FFFF00"/>
                </a:solidFill>
              </a:rPr>
              <a:t>ви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думаєте</a:t>
            </a:r>
            <a:r>
              <a:rPr lang="ru-RU" sz="2900" dirty="0">
                <a:solidFill>
                  <a:srgbClr val="FFFF00"/>
                </a:solidFill>
              </a:rPr>
              <a:t>, як </a:t>
            </a:r>
            <a:r>
              <a:rPr lang="ru-RU" sz="2900" dirty="0" err="1">
                <a:solidFill>
                  <a:srgbClr val="FFFF00"/>
                </a:solidFill>
              </a:rPr>
              <a:t>поставилось</a:t>
            </a:r>
            <a:r>
              <a:rPr lang="ru-RU" sz="2900" dirty="0">
                <a:solidFill>
                  <a:srgbClr val="FFFF00"/>
                </a:solidFill>
              </a:rPr>
              <a:t> до </a:t>
            </a:r>
            <a:r>
              <a:rPr lang="ru-RU" sz="2900" dirty="0" err="1">
                <a:solidFill>
                  <a:srgbClr val="FFFF00"/>
                </a:solidFill>
              </a:rPr>
              <a:t>нього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населення</a:t>
            </a:r>
            <a:r>
              <a:rPr lang="ru-RU" sz="2900" dirty="0">
                <a:solidFill>
                  <a:srgbClr val="FFFF00"/>
                </a:solidFill>
              </a:rPr>
              <a:t> </a:t>
            </a:r>
            <a:r>
              <a:rPr lang="ru-RU" sz="2900" dirty="0" err="1">
                <a:solidFill>
                  <a:srgbClr val="FFFF00"/>
                </a:solidFill>
              </a:rPr>
              <a:t>України</a:t>
            </a:r>
            <a:r>
              <a:rPr lang="ru-RU" sz="2900" dirty="0">
                <a:solidFill>
                  <a:srgbClr val="FFFF00"/>
                </a:solidFill>
              </a:rPr>
              <a:t>? </a:t>
            </a:r>
            <a:r>
              <a:rPr lang="ru-RU" sz="2900" dirty="0" err="1">
                <a:solidFill>
                  <a:srgbClr val="FFFF00"/>
                </a:solidFill>
              </a:rPr>
              <a:t>Чому</a:t>
            </a:r>
            <a:r>
              <a:rPr lang="ru-RU" sz="2900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4033837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79388" y="5157788"/>
            <a:ext cx="4033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urier New" pitchFamily="49" charset="0"/>
                <a:cs typeface="Courier New" pitchFamily="49" charset="0"/>
              </a:rPr>
              <a:t>Проголошення ІІІ-го Універсалу. Київ, листопад 1917 р.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133600"/>
            <a:ext cx="4681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494338" y="4076700"/>
            <a:ext cx="2406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urier New" pitchFamily="49" charset="0"/>
                <a:cs typeface="Courier New" pitchFamily="49" charset="0"/>
              </a:rPr>
              <a:t>Герб і печатка УНР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58738"/>
            <a:ext cx="8640763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4(17)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грудня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1917 р. РНК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надіслав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Києва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“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Маніфест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українського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народу 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ультимативними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вимогами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Ради”.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За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цим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документом РНК, з одного боку,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визнавав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УНР та право “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національної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незалежності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українського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народу ”, а 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іншого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відмовлявся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сприймати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“Раду як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повноважного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представника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трудящих і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експлуатованих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мас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Української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республіки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”,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оскільки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остання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не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визнавала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радянської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влади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У “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Маніфесті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”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були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сформульовані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вимоги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більшовицької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влади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Центральної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Ради: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Courier New" pitchFamily="49" charset="0"/>
                <a:cs typeface="Courier New" pitchFamily="49" charset="0"/>
              </a:rPr>
              <a:t>не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пропускати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через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Україну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антибільшовицькі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війська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Росії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latin typeface="Courier New" pitchFamily="49" charset="0"/>
                <a:cs typeface="Courier New" pitchFamily="49" charset="0"/>
              </a:rPr>
              <a:t>припинити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роззброєння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червоногвардійських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загонів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повернути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їм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зброю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latin typeface="Courier New" pitchFamily="49" charset="0"/>
                <a:cs typeface="Courier New" pitchFamily="49" charset="0"/>
              </a:rPr>
              <a:t>відмовитись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спроб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перетворити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Південно-Західний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фронт в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Український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підпорядкуванням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його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Центральній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раді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latin typeface="Courier New" pitchFamily="49" charset="0"/>
                <a:cs typeface="Courier New" pitchFamily="49" charset="0"/>
              </a:rPr>
              <a:t>пропускати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більшовицькі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війська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через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Україну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на </a:t>
            </a:r>
            <a:r>
              <a:rPr lang="ru-RU" dirty="0" err="1">
                <a:latin typeface="Courier New" pitchFamily="49" charset="0"/>
                <a:cs typeface="Courier New" pitchFamily="49" charset="0"/>
              </a:rPr>
              <a:t>Південний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фронт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Чому РНК оформив свої претензії до Центральної Ради у вигляді ультиматуму?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При могла Центральна Рада прийняти вимоги РНК? Чому?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13" y="1223963"/>
            <a:ext cx="4705350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 Всеукраїнський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з»їзд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17 ( 4 ) грудня 1917р.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250" y="115888"/>
            <a:ext cx="266541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УЦР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5600" y="115888"/>
            <a:ext cx="244951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більшовики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538" y="368300"/>
            <a:ext cx="7921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435600" y="1223963"/>
            <a:ext cx="3457575" cy="76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  <a:hlinkClick r:id="rId2" action="ppaction://hlinksldjump"/>
              </a:rPr>
              <a:t>Ультиматум РНК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8175" y="3284538"/>
            <a:ext cx="5832475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8 грудня 1917р. – захоплення більшовиками Харкова.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8175" y="4724400"/>
            <a:ext cx="583247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24 – 25 (11 – 12)  грудня 1917р. – І Всеукраїнський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з»їзд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рад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250" y="404813"/>
            <a:ext cx="5976938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 Всеукраїнський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з»їзд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м.Харків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)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2205038"/>
            <a:ext cx="345598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Встановлення радянської влади на Україні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063" y="2205038"/>
            <a:ext cx="3313112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Створення радянської Української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Н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ародної Республіки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088" y="4292600"/>
            <a:ext cx="3384550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Утворення уряду – Народний секретаріат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9700" y="4292600"/>
            <a:ext cx="3097213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Утворення ЦВК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713" y="5949950"/>
            <a:ext cx="5688012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Звернення до РНК про військову допомогу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3635375" y="1268413"/>
            <a:ext cx="973138" cy="936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608513" y="1268413"/>
            <a:ext cx="1042987" cy="865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4122738" y="1268413"/>
            <a:ext cx="485775" cy="302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608513" y="1268413"/>
            <a:ext cx="755650" cy="2952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>
            <a:off x="4608513" y="1268413"/>
            <a:ext cx="34925" cy="4537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Наступ радянських військ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IV </a:t>
            </a:r>
            <a:r>
              <a:rPr lang="ru-RU" sz="2800" dirty="0" err="1"/>
              <a:t>Універсал</a:t>
            </a:r>
            <a:r>
              <a:rPr lang="ru-RU" sz="2800" dirty="0"/>
              <a:t>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Центральної</a:t>
            </a:r>
            <a:r>
              <a:rPr lang="ru-RU" sz="2800" dirty="0"/>
              <a:t> Ради. ( 22 (9) </a:t>
            </a:r>
            <a:r>
              <a:rPr lang="ru-RU" sz="2800" dirty="0" err="1"/>
              <a:t>січня</a:t>
            </a:r>
            <a:r>
              <a:rPr lang="ru-RU" sz="2800" dirty="0"/>
              <a:t> 1918 р.)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545138"/>
          </a:xfrm>
        </p:spPr>
        <p:txBody>
          <a:bodyPr>
            <a:normAutofit fontScale="400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>
                <a:solidFill>
                  <a:srgbClr val="FFFF00"/>
                </a:solidFill>
              </a:rPr>
              <a:t>« Народе </a:t>
            </a:r>
            <a:r>
              <a:rPr lang="ru-RU" sz="3400" dirty="0" err="1">
                <a:solidFill>
                  <a:srgbClr val="FFFF00"/>
                </a:solidFill>
              </a:rPr>
              <a:t>України</a:t>
            </a:r>
            <a:r>
              <a:rPr lang="ru-RU" sz="3400" dirty="0">
                <a:solidFill>
                  <a:srgbClr val="FFFF00"/>
                </a:solidFill>
              </a:rPr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err="1" smtClean="0">
                <a:solidFill>
                  <a:srgbClr val="FFFF00"/>
                </a:solidFill>
              </a:rPr>
              <a:t>Твоєю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>
                <a:solidFill>
                  <a:srgbClr val="FFFF00"/>
                </a:solidFill>
              </a:rPr>
              <a:t>силою, волею, словом стала на </a:t>
            </a:r>
            <a:r>
              <a:rPr lang="ru-RU" sz="3400" dirty="0" err="1">
                <a:solidFill>
                  <a:srgbClr val="FFFF00"/>
                </a:solidFill>
              </a:rPr>
              <a:t>Землі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українській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вільна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Народня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Республіка</a:t>
            </a:r>
            <a:r>
              <a:rPr lang="ru-RU" sz="3400" dirty="0">
                <a:solidFill>
                  <a:srgbClr val="FFFF00"/>
                </a:solidFill>
              </a:rPr>
              <a:t>... </a:t>
            </a:r>
            <a:r>
              <a:rPr lang="ru-RU" sz="3400" dirty="0" err="1">
                <a:solidFill>
                  <a:srgbClr val="FFFF00"/>
                </a:solidFill>
              </a:rPr>
              <a:t>Однині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Українська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Народня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Республіка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стає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самостійною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ні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від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нікого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незалежною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вільною</a:t>
            </a:r>
            <a:r>
              <a:rPr lang="ru-RU" sz="3400" dirty="0">
                <a:solidFill>
                  <a:srgbClr val="FFFF00"/>
                </a:solidFill>
              </a:rPr>
              <a:t>, суверенною державою </a:t>
            </a:r>
            <a:r>
              <a:rPr lang="ru-RU" sz="3400" dirty="0" err="1">
                <a:solidFill>
                  <a:srgbClr val="FFFF00"/>
                </a:solidFill>
              </a:rPr>
              <a:t>українського</a:t>
            </a:r>
            <a:r>
              <a:rPr lang="ru-RU" sz="3400" dirty="0">
                <a:solidFill>
                  <a:srgbClr val="FFFF00"/>
                </a:solidFill>
              </a:rPr>
              <a:t> народу....</a:t>
            </a:r>
            <a:r>
              <a:rPr lang="ru-RU" sz="3400" dirty="0" err="1">
                <a:solidFill>
                  <a:srgbClr val="FFFF00"/>
                </a:solidFill>
              </a:rPr>
              <a:t>Зо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всіма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сусідніми</a:t>
            </a:r>
            <a:r>
              <a:rPr lang="ru-RU" sz="3400" dirty="0">
                <a:solidFill>
                  <a:srgbClr val="FFFF00"/>
                </a:solidFill>
              </a:rPr>
              <a:t> державами, … ми </a:t>
            </a:r>
            <a:r>
              <a:rPr lang="ru-RU" sz="3400" dirty="0" err="1">
                <a:solidFill>
                  <a:srgbClr val="FFFF00"/>
                </a:solidFill>
              </a:rPr>
              <a:t>хочемо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жити</a:t>
            </a:r>
            <a:r>
              <a:rPr lang="ru-RU" sz="3400" dirty="0">
                <a:solidFill>
                  <a:srgbClr val="FFFF00"/>
                </a:solidFill>
              </a:rPr>
              <a:t> в </a:t>
            </a:r>
            <a:r>
              <a:rPr lang="ru-RU" sz="3400" dirty="0" err="1">
                <a:solidFill>
                  <a:srgbClr val="FFFF00"/>
                </a:solidFill>
              </a:rPr>
              <a:t>згоді</a:t>
            </a:r>
            <a:r>
              <a:rPr lang="ru-RU" sz="3400" dirty="0">
                <a:solidFill>
                  <a:srgbClr val="FFFF00"/>
                </a:solidFill>
              </a:rPr>
              <a:t> й </a:t>
            </a:r>
            <a:r>
              <a:rPr lang="ru-RU" sz="3400" dirty="0" err="1">
                <a:solidFill>
                  <a:srgbClr val="FFFF00"/>
                </a:solidFill>
              </a:rPr>
              <a:t>приязні</a:t>
            </a:r>
            <a:r>
              <a:rPr lang="ru-RU" sz="3400" dirty="0">
                <a:solidFill>
                  <a:srgbClr val="FFFF00"/>
                </a:solidFill>
              </a:rPr>
              <a:t>, але </a:t>
            </a:r>
            <a:r>
              <a:rPr lang="ru-RU" sz="3400" dirty="0" err="1">
                <a:solidFill>
                  <a:srgbClr val="FFFF00"/>
                </a:solidFill>
              </a:rPr>
              <a:t>ні</a:t>
            </a:r>
            <a:r>
              <a:rPr lang="ru-RU" sz="3400" dirty="0">
                <a:solidFill>
                  <a:srgbClr val="FFFF00"/>
                </a:solidFill>
              </a:rPr>
              <a:t> одна з них не </a:t>
            </a:r>
            <a:r>
              <a:rPr lang="ru-RU" sz="3400" dirty="0" err="1">
                <a:solidFill>
                  <a:srgbClr val="FFFF00"/>
                </a:solidFill>
              </a:rPr>
              <a:t>може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втручатися</a:t>
            </a:r>
            <a:r>
              <a:rPr lang="ru-RU" sz="3400" dirty="0">
                <a:solidFill>
                  <a:srgbClr val="FFFF00"/>
                </a:solidFill>
              </a:rPr>
              <a:t> в </a:t>
            </a:r>
            <a:r>
              <a:rPr lang="ru-RU" sz="3400" dirty="0" err="1">
                <a:solidFill>
                  <a:srgbClr val="FFFF00"/>
                </a:solidFill>
              </a:rPr>
              <a:t>життя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Самостійної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Української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Республіки</a:t>
            </a:r>
            <a:r>
              <a:rPr lang="ru-RU" sz="3400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>
                <a:solidFill>
                  <a:srgbClr val="FFFF00"/>
                </a:solidFill>
              </a:rPr>
              <a:t>Власть </a:t>
            </a:r>
            <a:r>
              <a:rPr lang="ru-RU" sz="3400" dirty="0">
                <a:solidFill>
                  <a:srgbClr val="FFFF00"/>
                </a:solidFill>
              </a:rPr>
              <a:t>в </a:t>
            </a:r>
            <a:r>
              <a:rPr lang="ru-RU" sz="3400" dirty="0" err="1">
                <a:solidFill>
                  <a:srgbClr val="FFFF00"/>
                </a:solidFill>
              </a:rPr>
              <a:t>ній</a:t>
            </a:r>
            <a:r>
              <a:rPr lang="ru-RU" sz="3400" dirty="0">
                <a:solidFill>
                  <a:srgbClr val="FFFF00"/>
                </a:solidFill>
              </a:rPr>
              <a:t> буде </a:t>
            </a:r>
            <a:r>
              <a:rPr lang="ru-RU" sz="3400" dirty="0" err="1">
                <a:solidFill>
                  <a:srgbClr val="FFFF00"/>
                </a:solidFill>
              </a:rPr>
              <a:t>належати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тільки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народові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України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іменем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якого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поки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зберуться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Українські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Установчі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Збори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будемо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правити</a:t>
            </a:r>
            <a:r>
              <a:rPr lang="ru-RU" sz="3400" dirty="0">
                <a:solidFill>
                  <a:srgbClr val="FFFF00"/>
                </a:solidFill>
              </a:rPr>
              <a:t> ми, </a:t>
            </a:r>
            <a:r>
              <a:rPr lang="ru-RU" sz="3400" dirty="0" err="1">
                <a:solidFill>
                  <a:srgbClr val="FFFF00"/>
                </a:solidFill>
              </a:rPr>
              <a:t>Українська</a:t>
            </a:r>
            <a:r>
              <a:rPr lang="ru-RU" sz="3400" dirty="0">
                <a:solidFill>
                  <a:srgbClr val="FFFF00"/>
                </a:solidFill>
              </a:rPr>
              <a:t> Центральна Рада, … та наш </a:t>
            </a:r>
            <a:r>
              <a:rPr lang="ru-RU" sz="3400" dirty="0" err="1">
                <a:solidFill>
                  <a:srgbClr val="FFFF00"/>
                </a:solidFill>
              </a:rPr>
              <a:t>виконуючий</a:t>
            </a:r>
            <a:r>
              <a:rPr lang="ru-RU" sz="3400" dirty="0">
                <a:solidFill>
                  <a:srgbClr val="FFFF00"/>
                </a:solidFill>
              </a:rPr>
              <a:t> орган, </a:t>
            </a:r>
            <a:r>
              <a:rPr lang="ru-RU" sz="3400" dirty="0" err="1">
                <a:solidFill>
                  <a:srgbClr val="FFFF00"/>
                </a:solidFill>
              </a:rPr>
              <a:t>який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однині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матиме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назву</a:t>
            </a:r>
            <a:r>
              <a:rPr lang="ru-RU" sz="3400" dirty="0">
                <a:solidFill>
                  <a:srgbClr val="FFFF00"/>
                </a:solidFill>
              </a:rPr>
              <a:t> Ради </a:t>
            </a:r>
            <a:r>
              <a:rPr lang="ru-RU" sz="3400" dirty="0" err="1">
                <a:solidFill>
                  <a:srgbClr val="FFFF00"/>
                </a:solidFill>
              </a:rPr>
              <a:t>Народніх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Міністрів</a:t>
            </a:r>
            <a:r>
              <a:rPr lang="ru-RU" sz="3400" dirty="0">
                <a:solidFill>
                  <a:srgbClr val="FFFF00"/>
                </a:solidFill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err="1" smtClean="0">
                <a:solidFill>
                  <a:srgbClr val="FFFF00"/>
                </a:solidFill>
              </a:rPr>
              <a:t>Отож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насамперед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приписуємо</a:t>
            </a:r>
            <a:r>
              <a:rPr lang="ru-RU" sz="3400" dirty="0">
                <a:solidFill>
                  <a:srgbClr val="FFFF00"/>
                </a:solidFill>
              </a:rPr>
              <a:t> Правительству </a:t>
            </a:r>
            <a:r>
              <a:rPr lang="ru-RU" sz="3400" dirty="0" err="1">
                <a:solidFill>
                  <a:srgbClr val="FFFF00"/>
                </a:solidFill>
              </a:rPr>
              <a:t>Республіки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нашої</a:t>
            </a:r>
            <a:r>
              <a:rPr lang="ru-RU" sz="3400" dirty="0">
                <a:solidFill>
                  <a:srgbClr val="FFFF00"/>
                </a:solidFill>
              </a:rPr>
              <a:t> – </a:t>
            </a:r>
            <a:r>
              <a:rPr lang="ru-RU" sz="3400" dirty="0" err="1">
                <a:solidFill>
                  <a:srgbClr val="FFFF00"/>
                </a:solidFill>
              </a:rPr>
              <a:t>Раді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Народніх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Міністрів</a:t>
            </a:r>
            <a:r>
              <a:rPr lang="ru-RU" sz="3400" dirty="0">
                <a:solidFill>
                  <a:srgbClr val="FFFF00"/>
                </a:solidFill>
              </a:rPr>
              <a:t> – </a:t>
            </a:r>
            <a:r>
              <a:rPr lang="ru-RU" sz="3400" dirty="0" err="1">
                <a:solidFill>
                  <a:srgbClr val="FFFF00"/>
                </a:solidFill>
              </a:rPr>
              <a:t>від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цього</a:t>
            </a:r>
            <a:r>
              <a:rPr lang="ru-RU" sz="3400" dirty="0">
                <a:solidFill>
                  <a:srgbClr val="FFFF00"/>
                </a:solidFill>
              </a:rPr>
              <a:t> дня вести </a:t>
            </a:r>
            <a:r>
              <a:rPr lang="ru-RU" sz="3400" dirty="0" err="1">
                <a:solidFill>
                  <a:srgbClr val="FFFF00"/>
                </a:solidFill>
              </a:rPr>
              <a:t>розпочаті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вже</a:t>
            </a:r>
            <a:r>
              <a:rPr lang="ru-RU" sz="3400" dirty="0">
                <a:solidFill>
                  <a:srgbClr val="FFFF00"/>
                </a:solidFill>
              </a:rPr>
              <a:t> нею переговори про мир з </a:t>
            </a:r>
            <a:r>
              <a:rPr lang="ru-RU" sz="3400" dirty="0" err="1">
                <a:solidFill>
                  <a:srgbClr val="FFFF00"/>
                </a:solidFill>
              </a:rPr>
              <a:t>центральними</a:t>
            </a:r>
            <a:r>
              <a:rPr lang="ru-RU" sz="3400" dirty="0">
                <a:solidFill>
                  <a:srgbClr val="FFFF00"/>
                </a:solidFill>
              </a:rPr>
              <a:t> державами </a:t>
            </a:r>
            <a:r>
              <a:rPr lang="ru-RU" sz="3400" dirty="0" err="1">
                <a:solidFill>
                  <a:srgbClr val="FFFF00"/>
                </a:solidFill>
              </a:rPr>
              <a:t>цілком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самостійно</a:t>
            </a:r>
            <a:r>
              <a:rPr lang="ru-RU" sz="3400" dirty="0">
                <a:solidFill>
                  <a:srgbClr val="FFFF00"/>
                </a:solidFill>
              </a:rPr>
              <a:t> й довести </a:t>
            </a:r>
            <a:r>
              <a:rPr lang="ru-RU" sz="3400" dirty="0" err="1">
                <a:solidFill>
                  <a:srgbClr val="FFFF00"/>
                </a:solidFill>
              </a:rPr>
              <a:t>їх</a:t>
            </a:r>
            <a:r>
              <a:rPr lang="ru-RU" sz="3400" dirty="0">
                <a:solidFill>
                  <a:srgbClr val="FFFF00"/>
                </a:solidFill>
              </a:rPr>
              <a:t> до </a:t>
            </a:r>
            <a:r>
              <a:rPr lang="ru-RU" sz="3400" dirty="0" err="1">
                <a:solidFill>
                  <a:srgbClr val="FFFF00"/>
                </a:solidFill>
              </a:rPr>
              <a:t>кінця</a:t>
            </a:r>
            <a:r>
              <a:rPr lang="ru-RU" sz="3400" dirty="0">
                <a:solidFill>
                  <a:srgbClr val="FFFF00"/>
                </a:solidFill>
              </a:rPr>
              <a:t>,… і </a:t>
            </a:r>
            <a:r>
              <a:rPr lang="ru-RU" sz="3400" dirty="0" err="1">
                <a:solidFill>
                  <a:srgbClr val="FFFF00"/>
                </a:solidFill>
              </a:rPr>
              <a:t>установити</a:t>
            </a:r>
            <a:r>
              <a:rPr lang="ru-RU" sz="3400" dirty="0">
                <a:solidFill>
                  <a:srgbClr val="FFFF00"/>
                </a:solidFill>
              </a:rPr>
              <a:t> мир, </a:t>
            </a:r>
            <a:r>
              <a:rPr lang="ru-RU" sz="3400" dirty="0" err="1">
                <a:solidFill>
                  <a:srgbClr val="FFFF00"/>
                </a:solidFill>
              </a:rPr>
              <a:t>щоб</a:t>
            </a:r>
            <a:r>
              <a:rPr lang="ru-RU" sz="3400" dirty="0">
                <a:solidFill>
                  <a:srgbClr val="FFFF00"/>
                </a:solidFill>
              </a:rPr>
              <a:t> наш край </a:t>
            </a:r>
            <a:r>
              <a:rPr lang="ru-RU" sz="3400" dirty="0" err="1">
                <a:solidFill>
                  <a:srgbClr val="FFFF00"/>
                </a:solidFill>
              </a:rPr>
              <a:t>розпочав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своє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господарське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життя</a:t>
            </a:r>
            <a:r>
              <a:rPr lang="ru-RU" sz="3400" dirty="0">
                <a:solidFill>
                  <a:srgbClr val="FFFF00"/>
                </a:solidFill>
              </a:rPr>
              <a:t> в </a:t>
            </a:r>
            <a:r>
              <a:rPr lang="ru-RU" sz="3400" dirty="0" err="1">
                <a:solidFill>
                  <a:srgbClr val="FFFF00"/>
                </a:solidFill>
              </a:rPr>
              <a:t>спокою</a:t>
            </a:r>
            <a:r>
              <a:rPr lang="ru-RU" sz="3400" dirty="0">
                <a:solidFill>
                  <a:srgbClr val="FFFF00"/>
                </a:solidFill>
              </a:rPr>
              <a:t> й </a:t>
            </a:r>
            <a:r>
              <a:rPr lang="ru-RU" sz="3400" dirty="0" err="1">
                <a:solidFill>
                  <a:srgbClr val="FFFF00"/>
                </a:solidFill>
              </a:rPr>
              <a:t>згоді</a:t>
            </a:r>
            <a:r>
              <a:rPr lang="ru-RU" sz="34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smtClean="0">
                <a:solidFill>
                  <a:srgbClr val="FFFF00"/>
                </a:solidFill>
              </a:rPr>
              <a:t>В </a:t>
            </a:r>
            <a:r>
              <a:rPr lang="ru-RU" sz="3400" dirty="0" err="1">
                <a:solidFill>
                  <a:srgbClr val="FFFF00"/>
                </a:solidFill>
              </a:rPr>
              <a:t>справі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земельній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комісія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вибрана</a:t>
            </a:r>
            <a:r>
              <a:rPr lang="ru-RU" sz="3400" dirty="0">
                <a:solidFill>
                  <a:srgbClr val="FFFF00"/>
                </a:solidFill>
              </a:rPr>
              <a:t> на </a:t>
            </a:r>
            <a:r>
              <a:rPr lang="ru-RU" sz="3400" dirty="0" err="1">
                <a:solidFill>
                  <a:srgbClr val="FFFF00"/>
                </a:solidFill>
              </a:rPr>
              <a:t>останній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сесії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нашій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вже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зробила</a:t>
            </a:r>
            <a:r>
              <a:rPr lang="ru-RU" sz="3400" dirty="0">
                <a:solidFill>
                  <a:srgbClr val="FFFF00"/>
                </a:solidFill>
              </a:rPr>
              <a:t> закон про передачу </a:t>
            </a:r>
            <a:r>
              <a:rPr lang="ru-RU" sz="3400" dirty="0" err="1">
                <a:solidFill>
                  <a:srgbClr val="FFFF00"/>
                </a:solidFill>
              </a:rPr>
              <a:t>землі</a:t>
            </a:r>
            <a:r>
              <a:rPr lang="ru-RU" sz="3400" dirty="0">
                <a:solidFill>
                  <a:srgbClr val="FFFF00"/>
                </a:solidFill>
              </a:rPr>
              <a:t> трудовому </a:t>
            </a:r>
            <a:r>
              <a:rPr lang="ru-RU" sz="3400" dirty="0" err="1">
                <a:solidFill>
                  <a:srgbClr val="FFFF00"/>
                </a:solidFill>
              </a:rPr>
              <a:t>народові</a:t>
            </a:r>
            <a:r>
              <a:rPr lang="ru-RU" sz="3400" dirty="0">
                <a:solidFill>
                  <a:srgbClr val="FFFF00"/>
                </a:solidFill>
              </a:rPr>
              <a:t> без </a:t>
            </a:r>
            <a:r>
              <a:rPr lang="ru-RU" sz="3400" dirty="0" err="1">
                <a:solidFill>
                  <a:srgbClr val="FFFF00"/>
                </a:solidFill>
              </a:rPr>
              <a:t>викупу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прийнявши</a:t>
            </a:r>
            <a:r>
              <a:rPr lang="ru-RU" sz="3400" dirty="0">
                <a:solidFill>
                  <a:srgbClr val="FFFF00"/>
                </a:solidFill>
              </a:rPr>
              <a:t> за основу </a:t>
            </a:r>
            <a:r>
              <a:rPr lang="ru-RU" sz="3400" dirty="0" err="1">
                <a:solidFill>
                  <a:srgbClr val="FFFF00"/>
                </a:solidFill>
              </a:rPr>
              <a:t>скасування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власности</a:t>
            </a:r>
            <a:r>
              <a:rPr lang="ru-RU" sz="3400" dirty="0">
                <a:solidFill>
                  <a:srgbClr val="FFFF00"/>
                </a:solidFill>
              </a:rPr>
              <a:t> й </a:t>
            </a:r>
            <a:r>
              <a:rPr lang="ru-RU" sz="3400" dirty="0" err="1">
                <a:solidFill>
                  <a:srgbClr val="FFFF00"/>
                </a:solidFill>
              </a:rPr>
              <a:t>соціялізацію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землі</a:t>
            </a:r>
            <a:r>
              <a:rPr lang="ru-RU" sz="3400" dirty="0">
                <a:solidFill>
                  <a:srgbClr val="FFFF00"/>
                </a:solidFill>
              </a:rPr>
              <a:t>...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dirty="0" err="1" smtClean="0">
                <a:solidFill>
                  <a:srgbClr val="FFFF00"/>
                </a:solidFill>
              </a:rPr>
              <a:t>Всі</a:t>
            </a:r>
            <a:r>
              <a:rPr lang="ru-RU" sz="3400" dirty="0" smtClean="0">
                <a:solidFill>
                  <a:srgbClr val="FFFF00"/>
                </a:solidFill>
              </a:rPr>
              <a:t> </a:t>
            </a:r>
            <a:r>
              <a:rPr lang="ru-RU" sz="3400" dirty="0">
                <a:solidFill>
                  <a:srgbClr val="FFFF00"/>
                </a:solidFill>
              </a:rPr>
              <a:t>ж </a:t>
            </a:r>
            <a:r>
              <a:rPr lang="ru-RU" sz="3400" dirty="0" err="1">
                <a:solidFill>
                  <a:srgbClr val="FFFF00"/>
                </a:solidFill>
              </a:rPr>
              <a:t>демократичні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свободи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проголошені</a:t>
            </a:r>
            <a:r>
              <a:rPr lang="ru-RU" sz="3400" dirty="0">
                <a:solidFill>
                  <a:srgbClr val="FFFF00"/>
                </a:solidFill>
              </a:rPr>
              <a:t> 3-м </a:t>
            </a:r>
            <a:r>
              <a:rPr lang="ru-RU" sz="3400" dirty="0" err="1">
                <a:solidFill>
                  <a:srgbClr val="FFFF00"/>
                </a:solidFill>
              </a:rPr>
              <a:t>Універсалом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Українська</a:t>
            </a:r>
            <a:r>
              <a:rPr lang="ru-RU" sz="3400" dirty="0">
                <a:solidFill>
                  <a:srgbClr val="FFFF00"/>
                </a:solidFill>
              </a:rPr>
              <a:t> Центральна Рада </a:t>
            </a:r>
            <a:r>
              <a:rPr lang="ru-RU" sz="3400" dirty="0" err="1">
                <a:solidFill>
                  <a:srgbClr val="FFFF00"/>
                </a:solidFill>
              </a:rPr>
              <a:t>підтверджує</a:t>
            </a:r>
            <a:r>
              <a:rPr lang="ru-RU" sz="3400" dirty="0">
                <a:solidFill>
                  <a:srgbClr val="FFFF00"/>
                </a:solidFill>
              </a:rPr>
              <a:t> і </a:t>
            </a:r>
            <a:r>
              <a:rPr lang="ru-RU" sz="3400" dirty="0" err="1">
                <a:solidFill>
                  <a:srgbClr val="FFFF00"/>
                </a:solidFill>
              </a:rPr>
              <a:t>зокрема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проголошує</a:t>
            </a:r>
            <a:r>
              <a:rPr lang="ru-RU" sz="3400" dirty="0">
                <a:solidFill>
                  <a:srgbClr val="FFFF00"/>
                </a:solidFill>
              </a:rPr>
              <a:t>: в </a:t>
            </a:r>
            <a:r>
              <a:rPr lang="ru-RU" sz="3400" dirty="0" err="1">
                <a:solidFill>
                  <a:srgbClr val="FFFF00"/>
                </a:solidFill>
              </a:rPr>
              <a:t>самостійній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Українській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Народній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Республіці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нації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користуватимуться</a:t>
            </a:r>
            <a:r>
              <a:rPr lang="ru-RU" sz="3400" dirty="0">
                <a:solidFill>
                  <a:srgbClr val="FFFF00"/>
                </a:solidFill>
              </a:rPr>
              <a:t> правом </a:t>
            </a:r>
            <a:r>
              <a:rPr lang="ru-RU" sz="3400" dirty="0" err="1">
                <a:solidFill>
                  <a:srgbClr val="FFFF00"/>
                </a:solidFill>
              </a:rPr>
              <a:t>національно-персональної</a:t>
            </a:r>
            <a:r>
              <a:rPr lang="ru-RU" sz="3400" dirty="0">
                <a:solidFill>
                  <a:srgbClr val="FFFF00"/>
                </a:solidFill>
              </a:rPr>
              <a:t> </a:t>
            </a:r>
            <a:r>
              <a:rPr lang="ru-RU" sz="3400" dirty="0" err="1">
                <a:solidFill>
                  <a:srgbClr val="FFFF00"/>
                </a:solidFill>
              </a:rPr>
              <a:t>автономії</a:t>
            </a:r>
            <a:r>
              <a:rPr lang="ru-RU" sz="3400" dirty="0">
                <a:solidFill>
                  <a:srgbClr val="FFFF00"/>
                </a:solidFill>
              </a:rPr>
              <a:t>, </a:t>
            </a:r>
            <a:r>
              <a:rPr lang="ru-RU" sz="3400" dirty="0" err="1">
                <a:solidFill>
                  <a:srgbClr val="FFFF00"/>
                </a:solidFill>
              </a:rPr>
              <a:t>признаним</a:t>
            </a:r>
            <a:r>
              <a:rPr lang="ru-RU" sz="3400" dirty="0">
                <a:solidFill>
                  <a:srgbClr val="FFFF00"/>
                </a:solidFill>
              </a:rPr>
              <a:t> за ними законом 9-го </a:t>
            </a:r>
            <a:r>
              <a:rPr lang="ru-RU" sz="3400" dirty="0" err="1" smtClean="0">
                <a:solidFill>
                  <a:srgbClr val="FFFF00"/>
                </a:solidFill>
              </a:rPr>
              <a:t>січня</a:t>
            </a:r>
            <a:r>
              <a:rPr lang="ru-RU" sz="3400" dirty="0" smtClean="0">
                <a:solidFill>
                  <a:srgbClr val="FFFF00"/>
                </a:solidFill>
              </a:rPr>
              <a:t>.»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400" dirty="0" smtClean="0">
              <a:solidFill>
                <a:srgbClr val="FFFF00"/>
              </a:solidFill>
            </a:endParaRP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000" dirty="0" err="1" smtClean="0"/>
              <a:t>Які</a:t>
            </a:r>
            <a:r>
              <a:rPr lang="ru-RU" sz="4000" dirty="0" smtClean="0"/>
              <a:t> </a:t>
            </a:r>
            <a:r>
              <a:rPr lang="ru-RU" sz="4000" dirty="0" err="1"/>
              <a:t>основні</a:t>
            </a:r>
            <a:r>
              <a:rPr lang="ru-RU" sz="4000" dirty="0"/>
              <a:t> </a:t>
            </a:r>
            <a:r>
              <a:rPr lang="ru-RU" sz="4000" dirty="0" err="1"/>
              <a:t>ідеї</a:t>
            </a:r>
            <a:r>
              <a:rPr lang="ru-RU" sz="4000" dirty="0"/>
              <a:t> </a:t>
            </a:r>
            <a:r>
              <a:rPr lang="ru-RU" sz="4000" dirty="0" err="1"/>
              <a:t>містить</a:t>
            </a:r>
            <a:r>
              <a:rPr lang="ru-RU" sz="4000" dirty="0"/>
              <a:t> текст </a:t>
            </a:r>
            <a:r>
              <a:rPr lang="ru-RU" sz="4000" dirty="0" err="1"/>
              <a:t>Універсалу</a:t>
            </a:r>
            <a:r>
              <a:rPr lang="ru-RU" sz="4000" dirty="0"/>
              <a:t>? </a:t>
            </a:r>
            <a:endParaRPr lang="ru-RU" sz="4000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000" dirty="0" smtClean="0"/>
              <a:t>В </a:t>
            </a:r>
            <a:r>
              <a:rPr lang="ru-RU" sz="4000" dirty="0" err="1"/>
              <a:t>чому</a:t>
            </a:r>
            <a:r>
              <a:rPr lang="ru-RU" sz="4000" dirty="0"/>
              <a:t>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розвиває</a:t>
            </a:r>
            <a:r>
              <a:rPr lang="ru-RU" sz="4000" dirty="0"/>
              <a:t> текст </a:t>
            </a:r>
            <a:r>
              <a:rPr lang="ru-RU" sz="4000" dirty="0" err="1"/>
              <a:t>попередніх</a:t>
            </a:r>
            <a:r>
              <a:rPr lang="ru-RU" sz="4000" dirty="0"/>
              <a:t> </a:t>
            </a:r>
            <a:r>
              <a:rPr lang="ru-RU" sz="4000" dirty="0" err="1"/>
              <a:t>документів</a:t>
            </a:r>
            <a:r>
              <a:rPr lang="ru-RU" sz="4000" dirty="0"/>
              <a:t> УЦР? </a:t>
            </a:r>
            <a:endParaRPr lang="ru-RU" sz="4000" dirty="0" smtClean="0"/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sz="4000" dirty="0" smtClean="0"/>
              <a:t>В </a:t>
            </a:r>
            <a:r>
              <a:rPr lang="ru-RU" sz="4000" dirty="0" err="1"/>
              <a:t>чому</a:t>
            </a:r>
            <a:r>
              <a:rPr lang="ru-RU" sz="4000" dirty="0"/>
              <a:t> </a:t>
            </a:r>
            <a:r>
              <a:rPr lang="ru-RU" sz="4000" dirty="0" err="1"/>
              <a:t>ви</a:t>
            </a:r>
            <a:r>
              <a:rPr lang="ru-RU" sz="4000" dirty="0"/>
              <a:t> </a:t>
            </a:r>
            <a:r>
              <a:rPr lang="ru-RU" sz="4000" dirty="0" err="1"/>
              <a:t>бачите</a:t>
            </a:r>
            <a:r>
              <a:rPr lang="ru-RU" sz="4000" dirty="0"/>
              <a:t>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значення</a:t>
            </a:r>
            <a:r>
              <a:rPr lang="ru-RU" sz="4000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Мирні переговори у Брест – Литовську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Опрацювати п.5 §17 і дати відповіді на запитання: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Які причини спонукали Центральну Раду підписати сепаратний мирний договір з Центральними державами?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На яких умовах укладався Брест – Литовський мирний договір?</a:t>
            </a:r>
          </a:p>
          <a:p>
            <a:pPr marL="651510" indent="-51435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uk-UA" dirty="0" smtClean="0"/>
              <a:t>У чому полягало його історичне значення?</a:t>
            </a:r>
            <a:endParaRPr lang="ru-R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33600"/>
            <a:ext cx="42402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5006975" y="5084763"/>
            <a:ext cx="351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>
                <a:latin typeface="Courier New" pitchFamily="49" charset="0"/>
                <a:cs typeface="Courier New" pitchFamily="49" charset="0"/>
              </a:rPr>
              <a:t>Підписання Берестейського миру.</a:t>
            </a:r>
          </a:p>
          <a:p>
            <a:pPr algn="ctr"/>
            <a:r>
              <a:rPr lang="ru-RU" sz="1400">
                <a:latin typeface="Courier New" pitchFamily="49" charset="0"/>
                <a:cs typeface="Courier New" pitchFamily="49" charset="0"/>
              </a:rPr>
              <a:t> 1918 р.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Проаналізуйте взаємовідносини між Радянською Росією та Центральною Радою наприкінці 1917 – на початку 1918 року. Дайте їм оцінку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Охаратеризувати відносини між УЦР та більшовиками наприкінці 1917 – на початку 1918рр.;</a:t>
            </a:r>
          </a:p>
          <a:p>
            <a:r>
              <a:rPr lang="uk-UA" smtClean="0"/>
              <a:t>Визначити передумови, зміст та наслідки ІІІ та </a:t>
            </a:r>
            <a:r>
              <a:rPr lang="en-US" smtClean="0"/>
              <a:t>IV</a:t>
            </a:r>
            <a:r>
              <a:rPr lang="uk-UA" smtClean="0"/>
              <a:t> Універсалів;</a:t>
            </a:r>
          </a:p>
          <a:p>
            <a:r>
              <a:rPr lang="uk-UA" smtClean="0"/>
              <a:t>Вчитися встановлювати причинно – наслідкові зв»язки, працювати з матеріалами, робити висновки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Жовтневі події у Києві. </a:t>
            </a:r>
          </a:p>
          <a:p>
            <a:r>
              <a:rPr lang="uk-UA" smtClean="0"/>
              <a:t>ІІІ Універсал.</a:t>
            </a:r>
          </a:p>
          <a:p>
            <a:r>
              <a:rPr lang="uk-UA" smtClean="0"/>
              <a:t>І Всеукраїнський з»їзд Рад.</a:t>
            </a:r>
          </a:p>
          <a:p>
            <a:r>
              <a:rPr lang="uk-UA" smtClean="0"/>
              <a:t>Утворення радянської УНР.</a:t>
            </a:r>
          </a:p>
          <a:p>
            <a:r>
              <a:rPr lang="uk-UA" smtClean="0"/>
              <a:t>Наступ радянських військ.</a:t>
            </a:r>
          </a:p>
          <a:p>
            <a:r>
              <a:rPr lang="en-US" smtClean="0"/>
              <a:t>IV</a:t>
            </a:r>
            <a:r>
              <a:rPr lang="uk-UA" smtClean="0"/>
              <a:t> Універсал та проголошення незалежності УНР.</a:t>
            </a:r>
          </a:p>
          <a:p>
            <a:r>
              <a:rPr lang="uk-UA" smtClean="0"/>
              <a:t>Мирні переговори у Брест – Литовську. 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Опорні поняття: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38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err="1" smtClean="0"/>
              <a:t>Корніловський</a:t>
            </a:r>
            <a:r>
              <a:rPr lang="uk-UA" sz="3800" b="1" dirty="0" smtClean="0"/>
              <a:t> заколот;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Жовтневий переворот;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ІІІ Універсал;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3800" b="1" dirty="0" smtClean="0"/>
              <a:t>IV</a:t>
            </a:r>
            <a:r>
              <a:rPr lang="uk-UA" sz="3800" b="1" dirty="0" smtClean="0"/>
              <a:t> Універсал;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І Всеукраїнський </a:t>
            </a:r>
            <a:r>
              <a:rPr lang="uk-UA" sz="3800" b="1" dirty="0" err="1" smtClean="0"/>
              <a:t>з»їзд</a:t>
            </a:r>
            <a:r>
              <a:rPr lang="uk-UA" sz="3800" b="1" dirty="0" smtClean="0"/>
              <a:t> Рад;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Бій під Крутами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3800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7 листопада ( 25 жовтня ) 1917р. – Жовтневий переворот;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17(4) грудня 1917р. – початок роботи І Всеукраїнського </a:t>
            </a:r>
            <a:r>
              <a:rPr lang="uk-UA" b="1" dirty="0" err="1" smtClean="0"/>
              <a:t>з»їзду</a:t>
            </a:r>
            <a:r>
              <a:rPr lang="uk-UA" b="1" dirty="0" smtClean="0"/>
              <a:t> Рад;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24 – 25 ( 11 – 12) грудня 1917р. – І Всеукраїнський </a:t>
            </a:r>
            <a:r>
              <a:rPr lang="uk-UA" b="1" dirty="0" err="1" smtClean="0"/>
              <a:t>з»їзд</a:t>
            </a:r>
            <a:r>
              <a:rPr lang="uk-UA" b="1" dirty="0" smtClean="0"/>
              <a:t> Рад у Харкові;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20 ( 7 ) листопада 1917р. – прийняття ІІІ Універсалі, проголошення УНР;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22 ( 9) січня 1918р. – проголошення </a:t>
            </a:r>
            <a:r>
              <a:rPr lang="en-US" b="1" dirty="0" smtClean="0"/>
              <a:t>IV</a:t>
            </a:r>
            <a:r>
              <a:rPr lang="uk-UA" b="1" dirty="0" smtClean="0"/>
              <a:t> Універсалу; проголошення незалежності УНР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29 ( 16) січня 1918р. – повстання на заводі «Арсенал»;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/>
              <a:t>29 січня 1918р. – бій під Крутами;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uk-U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Проаналізуйте взаємовідносини між Радянською Росією та Центральною Радою наприкінці 1917 – на початку 1918 року. Дайте їм оцінку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Як розвивалися стосунки УЦР і Тимчасового уряду восени 1917 р.?</a:t>
            </a:r>
          </a:p>
          <a:p>
            <a:r>
              <a:rPr lang="ru-RU" smtClean="0"/>
              <a:t>Коли і за яких обставин більшовики прийшли до влади в Росії?</a:t>
            </a:r>
          </a:p>
          <a:p>
            <a:r>
              <a:rPr lang="ru-RU" smtClean="0"/>
              <a:t>Які були гасла і перші кроки більшовицької влади?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55613"/>
            <a:ext cx="4103688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Наростання економічної кризи, невдачі на фронті,розстріл липневої демонстрації посилення національних рухів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263" y="455613"/>
            <a:ext cx="33845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Невдоволення діяльністю Тимчасового уряду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1313" y="2205038"/>
            <a:ext cx="3097212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latin typeface="Courier New" pitchFamily="49" charset="0"/>
                <a:cs typeface="Courier New" pitchFamily="49" charset="0"/>
              </a:rPr>
              <a:t>Корніловський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заколот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213" y="2205038"/>
            <a:ext cx="3671887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Розгром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корніловського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заколоту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975" y="4221163"/>
            <a:ext cx="3673475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впливу більшовиків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1313" y="4221163"/>
            <a:ext cx="3097212" cy="223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Підготовка до захоплення влади більшовиками – утворення штабу по підготовці повстання ВРК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03688" y="1052513"/>
            <a:ext cx="90011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532813" y="981075"/>
            <a:ext cx="503237" cy="2016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427538" y="2708275"/>
            <a:ext cx="993775" cy="144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07950" y="2708275"/>
            <a:ext cx="576263" cy="21971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27538" y="4652963"/>
            <a:ext cx="93662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188913"/>
            <a:ext cx="4681538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Жовтневий переворот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7 листопада ( 25 жовтня ) 1917р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84313"/>
            <a:ext cx="460851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ІІ Всеросійський 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з»їзд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 рад робітничих і солдатських  депутатів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4813"/>
            <a:ext cx="347503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435600" y="5157788"/>
            <a:ext cx="35639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С.Серов.</a:t>
            </a:r>
          </a:p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Ленин проголошує Радянську владу.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138" y="2852738"/>
            <a:ext cx="230346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ВЦВК на чолі з Л.</a:t>
            </a:r>
            <a:r>
              <a:rPr lang="uk-UA" dirty="0" err="1">
                <a:latin typeface="Courier New" pitchFamily="49" charset="0"/>
                <a:cs typeface="Courier New" pitchFamily="49" charset="0"/>
              </a:rPr>
              <a:t>Каменєвим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32138" y="2852738"/>
            <a:ext cx="2016125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Рада народних комісарів на чолі з В.Леніним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0113" y="4965700"/>
            <a:ext cx="3816350" cy="479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ДЕКРЕТИ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013" y="5445125"/>
            <a:ext cx="20161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 мир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6600" y="5454650"/>
            <a:ext cx="1871663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Про землю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11413" y="908050"/>
            <a:ext cx="144462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flipH="1">
            <a:off x="1476375" y="2276475"/>
            <a:ext cx="107950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>
            <a:off x="2555875" y="2276475"/>
            <a:ext cx="129540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>
            <a:off x="2555875" y="2276475"/>
            <a:ext cx="36513" cy="2592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4138" y="6308725"/>
            <a:ext cx="5424487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Курс на встановлення влади більшовиків на всій території Російської держави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Жовтневі події у Києві.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313" y="1557338"/>
            <a:ext cx="3024187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Утворення комітету для охорони революції в Україні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8025" y="3429000"/>
            <a:ext cx="4465638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Збройне повстання у Києві під керівництвом більшовиків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29 – 31 жовтня ( 10 – 12 листопада ) 1917року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9338" y="1557338"/>
            <a:ext cx="3313112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Резолюція ЦР від 08.11.1917р про повстання більшовиків у Петрограді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450" y="5373688"/>
            <a:ext cx="612140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20 ( 7 ) листопада 1917р. -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п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рийняття ІІІ Універсалу та проголошення УНР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1013</Words>
  <Application>Microsoft Office PowerPoint</Application>
  <PresentationFormat>Экран (4:3)</PresentationFormat>
  <Paragraphs>105</Paragraphs>
  <Slides>19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54</cp:revision>
  <dcterms:modified xsi:type="dcterms:W3CDTF">2012-04-23T11:45:07Z</dcterms:modified>
</cp:coreProperties>
</file>