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57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92C14-1D58-4F22-AEA7-97CA171CBAC7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7CB35-FA36-4E94-AB6E-B2F0BF36F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590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7CB35-FA36-4E94-AB6E-B2F0BF36F9D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216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3CC-EC30-46BD-8A28-84804FF7346D}" type="datetimeFigureOut">
              <a:rPr lang="ru-RU" smtClean="0"/>
              <a:t>23.10.2014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0EAD694-922C-48B5-9EC0-296510018A2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3CC-EC30-46BD-8A28-84804FF7346D}" type="datetimeFigureOut">
              <a:rPr lang="ru-RU" smtClean="0"/>
              <a:t>23.10.2014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D694-922C-48B5-9EC0-296510018A2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3CC-EC30-46BD-8A28-84804FF7346D}" type="datetimeFigureOut">
              <a:rPr lang="ru-RU" smtClean="0"/>
              <a:t>23.10.2014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D694-922C-48B5-9EC0-296510018A2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3CC-EC30-46BD-8A28-84804FF7346D}" type="datetimeFigureOut">
              <a:rPr lang="ru-RU" smtClean="0"/>
              <a:t>23.10.2014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D694-922C-48B5-9EC0-296510018A2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3CC-EC30-46BD-8A28-84804FF7346D}" type="datetimeFigureOut">
              <a:rPr lang="ru-RU" smtClean="0"/>
              <a:t>23.10.2014</a:t>
            </a:fld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D694-922C-48B5-9EC0-296510018A2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3CC-EC30-46BD-8A28-84804FF7346D}" type="datetimeFigureOut">
              <a:rPr lang="ru-RU" smtClean="0"/>
              <a:t>23.10.2014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D694-922C-48B5-9EC0-296510018A2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3CC-EC30-46BD-8A28-84804FF7346D}" type="datetimeFigureOut">
              <a:rPr lang="ru-RU" smtClean="0"/>
              <a:t>23.10.2014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D694-922C-48B5-9EC0-296510018A2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3CC-EC30-46BD-8A28-84804FF7346D}" type="datetimeFigureOut">
              <a:rPr lang="ru-RU" smtClean="0"/>
              <a:t>23.10.2014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D694-922C-48B5-9EC0-296510018A2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3CC-EC30-46BD-8A28-84804FF7346D}" type="datetimeFigureOut">
              <a:rPr lang="ru-RU" smtClean="0"/>
              <a:t>23.10.2014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D694-922C-48B5-9EC0-296510018A2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3CC-EC30-46BD-8A28-84804FF7346D}" type="datetimeFigureOut">
              <a:rPr lang="ru-RU" smtClean="0"/>
              <a:t>23.10.2014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D694-922C-48B5-9EC0-296510018A2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3CC-EC30-46BD-8A28-84804FF7346D}" type="datetimeFigureOut">
              <a:rPr lang="ru-RU" smtClean="0"/>
              <a:t>23.10.2014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D694-922C-48B5-9EC0-296510018A2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72533CC-EC30-46BD-8A28-84804FF7346D}" type="datetimeFigureOut">
              <a:rPr lang="ru-RU" smtClean="0"/>
              <a:t>23.10.2014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0EAD694-922C-48B5-9EC0-296510018A2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smtClean="0"/>
              <a:t>УЧЕНИЦІ 11-А класу</a:t>
            </a:r>
          </a:p>
          <a:p>
            <a:r>
              <a:rPr lang="uk-UA" dirty="0" smtClean="0"/>
              <a:t>Маковійчук</a:t>
            </a:r>
            <a:r>
              <a:rPr lang="uk-UA" dirty="0" smtClean="0"/>
              <a:t> Анни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Битва за </a:t>
            </a:r>
            <a:r>
              <a:rPr lang="uk-UA" dirty="0" smtClean="0"/>
              <a:t>Дніпро</a:t>
            </a:r>
            <a:r>
              <a:rPr lang="ru-RU" dirty="0" smtClean="0"/>
              <a:t> та </a:t>
            </a:r>
            <a:r>
              <a:rPr lang="uk-UA" dirty="0" err="1" smtClean="0"/>
              <a:t>київ</a:t>
            </a:r>
            <a:r>
              <a:rPr lang="ru-RU" dirty="0" smtClean="0"/>
              <a:t>: </a:t>
            </a:r>
            <a:r>
              <a:rPr lang="uk-UA" dirty="0" smtClean="0"/>
              <a:t>героїзм</a:t>
            </a:r>
            <a:r>
              <a:rPr lang="ru-RU" dirty="0" smtClean="0"/>
              <a:t> і </a:t>
            </a:r>
            <a:r>
              <a:rPr lang="uk-UA" dirty="0" smtClean="0"/>
              <a:t>трагедія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397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049091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Боротьбу</a:t>
            </a:r>
            <a:r>
              <a:rPr lang="ru-RU" dirty="0"/>
              <a:t> наших </a:t>
            </a:r>
            <a:r>
              <a:rPr lang="ru-RU" dirty="0" err="1"/>
              <a:t>військ</a:t>
            </a:r>
            <a:r>
              <a:rPr lang="ru-RU" dirty="0"/>
              <a:t> на </a:t>
            </a:r>
            <a:r>
              <a:rPr lang="ru-RU" dirty="0" err="1"/>
              <a:t>Букринському</a:t>
            </a:r>
            <a:r>
              <a:rPr lang="ru-RU" dirty="0"/>
              <a:t> </a:t>
            </a:r>
            <a:r>
              <a:rPr lang="ru-RU" dirty="0" err="1"/>
              <a:t>плацдармі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розділити</a:t>
            </a:r>
            <a:r>
              <a:rPr lang="ru-RU" dirty="0"/>
              <a:t> на два </a:t>
            </a:r>
            <a:r>
              <a:rPr lang="ru-RU" dirty="0" err="1"/>
              <a:t>етапи</a:t>
            </a:r>
            <a:r>
              <a:rPr lang="ru-RU" dirty="0"/>
              <a:t>. Перший </a:t>
            </a:r>
            <a:r>
              <a:rPr lang="ru-RU" dirty="0" err="1"/>
              <a:t>тривав</a:t>
            </a:r>
            <a:r>
              <a:rPr lang="ru-RU" dirty="0"/>
              <a:t> з 1 до 11 </a:t>
            </a:r>
            <a:r>
              <a:rPr lang="ru-RU" dirty="0" err="1"/>
              <a:t>жовтня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утри-</a:t>
            </a:r>
            <a:r>
              <a:rPr lang="ru-RU" dirty="0" err="1"/>
              <a:t>мання</a:t>
            </a:r>
            <a:r>
              <a:rPr lang="ru-RU" dirty="0"/>
              <a:t> і </a:t>
            </a:r>
            <a:r>
              <a:rPr lang="ru-RU" dirty="0" err="1"/>
              <a:t>розширення</a:t>
            </a:r>
            <a:r>
              <a:rPr lang="ru-RU" dirty="0"/>
              <a:t> плацдарму, і </a:t>
            </a:r>
            <a:r>
              <a:rPr lang="ru-RU" dirty="0" err="1"/>
              <a:t>другий</a:t>
            </a:r>
            <a:r>
              <a:rPr lang="ru-RU" dirty="0"/>
              <a:t> – з 12 </a:t>
            </a:r>
            <a:r>
              <a:rPr lang="ru-RU" dirty="0" err="1"/>
              <a:t>жовтня</a:t>
            </a:r>
            <a:r>
              <a:rPr lang="ru-RU" dirty="0"/>
              <a:t> до </a:t>
            </a:r>
            <a:r>
              <a:rPr lang="ru-RU" dirty="0" err="1"/>
              <a:t>кінця</a:t>
            </a:r>
            <a:r>
              <a:rPr lang="ru-RU" dirty="0"/>
              <a:t> </a:t>
            </a:r>
            <a:r>
              <a:rPr lang="ru-RU" dirty="0" err="1"/>
              <a:t>жовтня</a:t>
            </a:r>
            <a:r>
              <a:rPr lang="ru-RU" dirty="0"/>
              <a:t>, а </a:t>
            </a:r>
            <a:r>
              <a:rPr lang="ru-RU" dirty="0" err="1"/>
              <a:t>фактично</a:t>
            </a:r>
            <a:r>
              <a:rPr lang="ru-RU" dirty="0"/>
              <a:t> до початку листопада 1943 р.,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 smtClean="0"/>
              <a:t>взяття</a:t>
            </a:r>
            <a:r>
              <a:rPr lang="ru-RU" dirty="0" smtClean="0"/>
              <a:t> </a:t>
            </a:r>
            <a:r>
              <a:rPr lang="ru-RU" dirty="0"/>
              <a:t>нашими </a:t>
            </a:r>
            <a:r>
              <a:rPr lang="ru-RU" dirty="0" err="1"/>
              <a:t>військами</a:t>
            </a:r>
            <a:r>
              <a:rPr lang="ru-RU" dirty="0"/>
              <a:t> </a:t>
            </a:r>
            <a:r>
              <a:rPr lang="ru-RU" dirty="0" err="1"/>
              <a:t>Києва</a:t>
            </a:r>
            <a:r>
              <a:rPr lang="ru-RU" dirty="0"/>
              <a:t> 6 листопада.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561" y="332656"/>
            <a:ext cx="6048672" cy="36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98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52028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оволодіння</a:t>
            </a:r>
            <a:r>
              <a:rPr lang="ru-RU" dirty="0"/>
              <a:t> 12 листопада </a:t>
            </a:r>
            <a:r>
              <a:rPr lang="ru-RU" dirty="0" smtClean="0"/>
              <a:t>Житомиром </a:t>
            </a:r>
            <a:r>
              <a:rPr lang="ru-RU" dirty="0" err="1"/>
              <a:t>радянські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 </a:t>
            </a:r>
            <a:r>
              <a:rPr lang="ru-RU" dirty="0" err="1"/>
              <a:t>змушені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зупинити</a:t>
            </a:r>
            <a:r>
              <a:rPr lang="ru-RU" dirty="0"/>
              <a:t> </a:t>
            </a:r>
            <a:r>
              <a:rPr lang="ru-RU" dirty="0" err="1"/>
              <a:t>просування</a:t>
            </a:r>
            <a:r>
              <a:rPr lang="ru-RU" dirty="0"/>
              <a:t> вперед і перейти до оборони.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поспішність</a:t>
            </a:r>
            <a:r>
              <a:rPr lang="ru-RU" dirty="0"/>
              <a:t> </a:t>
            </a:r>
            <a:r>
              <a:rPr lang="ru-RU" dirty="0" err="1"/>
              <a:t>наступу</a:t>
            </a:r>
            <a:r>
              <a:rPr lang="ru-RU" dirty="0"/>
              <a:t> на </a:t>
            </a:r>
            <a:r>
              <a:rPr lang="ru-RU" dirty="0" err="1"/>
              <a:t>Київ</a:t>
            </a:r>
            <a:r>
              <a:rPr lang="ru-RU" dirty="0"/>
              <a:t> дала </a:t>
            </a:r>
            <a:r>
              <a:rPr lang="ru-RU" dirty="0" err="1"/>
              <a:t>можливість</a:t>
            </a:r>
            <a:r>
              <a:rPr lang="ru-RU" dirty="0"/>
              <a:t> ворогу </a:t>
            </a:r>
            <a:r>
              <a:rPr lang="ru-RU" dirty="0" err="1"/>
              <a:t>сконцентрувати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для </a:t>
            </a:r>
            <a:r>
              <a:rPr lang="ru-RU" dirty="0" err="1"/>
              <a:t>контрнаступу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/>
              <a:t>події</a:t>
            </a:r>
            <a:r>
              <a:rPr lang="ru-RU" dirty="0"/>
              <a:t> </a:t>
            </a:r>
            <a:r>
              <a:rPr lang="ru-RU" dirty="0" err="1"/>
              <a:t>лягли</a:t>
            </a:r>
            <a:r>
              <a:rPr lang="ru-RU" dirty="0"/>
              <a:t> в основу </a:t>
            </a:r>
            <a:r>
              <a:rPr lang="ru-RU" dirty="0" err="1"/>
              <a:t>Київської</a:t>
            </a:r>
            <a:r>
              <a:rPr lang="ru-RU" dirty="0"/>
              <a:t> </a:t>
            </a:r>
            <a:r>
              <a:rPr lang="ru-RU" dirty="0" err="1"/>
              <a:t>оборонної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(13 листопада – 23 </a:t>
            </a:r>
            <a:r>
              <a:rPr lang="ru-RU" dirty="0" err="1"/>
              <a:t>грудня</a:t>
            </a:r>
            <a:r>
              <a:rPr lang="ru-RU" dirty="0"/>
              <a:t> 1943 р.).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винятковому</a:t>
            </a:r>
            <a:r>
              <a:rPr lang="ru-RU" dirty="0"/>
              <a:t> </a:t>
            </a:r>
            <a:r>
              <a:rPr lang="ru-RU" dirty="0" err="1"/>
              <a:t>героїзму</a:t>
            </a:r>
            <a:r>
              <a:rPr lang="ru-RU" dirty="0"/>
              <a:t> наших </a:t>
            </a:r>
            <a:r>
              <a:rPr lang="ru-RU" dirty="0" err="1"/>
              <a:t>воїнів</a:t>
            </a:r>
            <a:r>
              <a:rPr lang="ru-RU" dirty="0"/>
              <a:t> ворог </a:t>
            </a:r>
            <a:r>
              <a:rPr lang="ru-RU" dirty="0" err="1"/>
              <a:t>був</a:t>
            </a:r>
            <a:r>
              <a:rPr lang="ru-RU" dirty="0"/>
              <a:t> все ж </a:t>
            </a:r>
            <a:r>
              <a:rPr lang="ru-RU" dirty="0" err="1"/>
              <a:t>розбитий</a:t>
            </a:r>
            <a:r>
              <a:rPr lang="ru-RU" dirty="0"/>
              <a:t> і </a:t>
            </a:r>
            <a:r>
              <a:rPr lang="ru-RU" dirty="0" err="1"/>
              <a:t>зазнав</a:t>
            </a:r>
            <a:r>
              <a:rPr lang="ru-RU" dirty="0"/>
              <a:t> </a:t>
            </a:r>
            <a:r>
              <a:rPr lang="ru-RU" dirty="0" err="1"/>
              <a:t>значних</a:t>
            </a:r>
            <a:r>
              <a:rPr lang="ru-RU" dirty="0"/>
              <a:t> </a:t>
            </a:r>
            <a:r>
              <a:rPr lang="ru-RU" dirty="0" err="1"/>
              <a:t>втрат</a:t>
            </a:r>
            <a:r>
              <a:rPr lang="ru-RU" dirty="0"/>
              <a:t> 90059 </a:t>
            </a:r>
            <a:r>
              <a:rPr lang="ru-RU" dirty="0" err="1"/>
              <a:t>вбитими</a:t>
            </a:r>
            <a:r>
              <a:rPr lang="ru-RU" dirty="0"/>
              <a:t>, </a:t>
            </a:r>
            <a:r>
              <a:rPr lang="ru-RU" dirty="0" err="1"/>
              <a:t>пораненими</a:t>
            </a:r>
            <a:r>
              <a:rPr lang="ru-RU" dirty="0"/>
              <a:t>, </a:t>
            </a:r>
            <a:r>
              <a:rPr lang="ru-RU" dirty="0" err="1"/>
              <a:t>пропалими</a:t>
            </a:r>
            <a:r>
              <a:rPr lang="ru-RU" dirty="0"/>
              <a:t> </a:t>
            </a:r>
            <a:r>
              <a:rPr lang="ru-RU" dirty="0" err="1"/>
              <a:t>безвісти</a:t>
            </a:r>
            <a:r>
              <a:rPr lang="ru-RU" dirty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2656"/>
            <a:ext cx="5328592" cy="34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32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293096"/>
            <a:ext cx="8136904" cy="2376263"/>
          </a:xfrm>
        </p:spPr>
        <p:txBody>
          <a:bodyPr>
            <a:normAutofit/>
          </a:bodyPr>
          <a:lstStyle/>
          <a:p>
            <a:r>
              <a:rPr lang="ru-RU" dirty="0"/>
              <a:t>Б</a:t>
            </a:r>
            <a:r>
              <a:rPr lang="ru-RU" dirty="0" smtClean="0"/>
              <a:t>итва </a:t>
            </a:r>
            <a:r>
              <a:rPr lang="ru-RU" dirty="0"/>
              <a:t>за </a:t>
            </a:r>
            <a:r>
              <a:rPr lang="ru-RU" dirty="0" err="1"/>
              <a:t>Дніпро</a:t>
            </a:r>
            <a:r>
              <a:rPr lang="ru-RU" dirty="0"/>
              <a:t> та </a:t>
            </a:r>
            <a:r>
              <a:rPr lang="ru-RU" dirty="0" err="1"/>
              <a:t>Київ</a:t>
            </a:r>
            <a:r>
              <a:rPr lang="ru-RU" dirty="0"/>
              <a:t> </a:t>
            </a:r>
            <a:r>
              <a:rPr lang="ru-RU" dirty="0" err="1"/>
              <a:t>увійшла</a:t>
            </a:r>
            <a:r>
              <a:rPr lang="ru-RU" dirty="0"/>
              <a:t> в </a:t>
            </a:r>
            <a:r>
              <a:rPr lang="ru-RU" dirty="0" err="1"/>
              <a:t>історію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фашизму як </a:t>
            </a:r>
            <a:r>
              <a:rPr lang="ru-RU" dirty="0" err="1"/>
              <a:t>складова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зусиль</a:t>
            </a:r>
            <a:r>
              <a:rPr lang="ru-RU" dirty="0"/>
              <a:t> </a:t>
            </a:r>
            <a:r>
              <a:rPr lang="ru-RU" dirty="0" err="1"/>
              <a:t>нашого</a:t>
            </a:r>
            <a:r>
              <a:rPr lang="ru-RU" dirty="0"/>
              <a:t> народу в </a:t>
            </a:r>
            <a:r>
              <a:rPr lang="ru-RU" dirty="0" err="1"/>
              <a:t>здобутті</a:t>
            </a:r>
            <a:r>
              <a:rPr lang="ru-RU" dirty="0"/>
              <a:t> Перемоги. </a:t>
            </a:r>
            <a:endParaRPr lang="ru-RU" dirty="0" smtClean="0"/>
          </a:p>
          <a:p>
            <a:r>
              <a:rPr lang="ru-RU" dirty="0" err="1" smtClean="0"/>
              <a:t>Водночас</a:t>
            </a:r>
            <a:r>
              <a:rPr lang="ru-RU" dirty="0" smtClean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 </a:t>
            </a:r>
            <a:r>
              <a:rPr lang="ru-RU" dirty="0" err="1"/>
              <a:t>надто</a:t>
            </a:r>
            <a:r>
              <a:rPr lang="ru-RU" dirty="0"/>
              <a:t> </a:t>
            </a:r>
            <a:r>
              <a:rPr lang="ru-RU" dirty="0" err="1"/>
              <a:t>загероїзовані</a:t>
            </a:r>
            <a:r>
              <a:rPr lang="ru-RU" dirty="0"/>
              <a:t>, в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горнилі</a:t>
            </a:r>
            <a:r>
              <a:rPr lang="ru-RU" dirty="0"/>
              <a:t> </a:t>
            </a:r>
            <a:r>
              <a:rPr lang="ru-RU" dirty="0" err="1"/>
              <a:t>поклали</a:t>
            </a:r>
            <a:r>
              <a:rPr lang="ru-RU" dirty="0"/>
              <a:t> </a:t>
            </a:r>
            <a:r>
              <a:rPr lang="ru-RU" dirty="0" err="1"/>
              <a:t>голови</a:t>
            </a:r>
            <a:r>
              <a:rPr lang="ru-RU" dirty="0"/>
              <a:t>, часто </a:t>
            </a:r>
            <a:r>
              <a:rPr lang="ru-RU" dirty="0" err="1"/>
              <a:t>даремно</a:t>
            </a:r>
            <a:r>
              <a:rPr lang="ru-RU" dirty="0"/>
              <a:t> з вини </a:t>
            </a:r>
            <a:r>
              <a:rPr lang="ru-RU" dirty="0" err="1"/>
              <a:t>командування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рівнів</a:t>
            </a:r>
            <a:r>
              <a:rPr lang="ru-RU" dirty="0"/>
              <a:t>, </a:t>
            </a:r>
            <a:r>
              <a:rPr lang="ru-RU" dirty="0" err="1"/>
              <a:t>сотні</a:t>
            </a:r>
            <a:r>
              <a:rPr lang="ru-RU" dirty="0"/>
              <a:t> </a:t>
            </a:r>
            <a:r>
              <a:rPr lang="ru-RU" dirty="0" err="1"/>
              <a:t>тисяч</a:t>
            </a:r>
            <a:r>
              <a:rPr lang="ru-RU" dirty="0"/>
              <a:t> людей, </a:t>
            </a:r>
            <a:r>
              <a:rPr lang="ru-RU" dirty="0" err="1"/>
              <a:t>здебільшого</a:t>
            </a:r>
            <a:r>
              <a:rPr lang="ru-RU" dirty="0"/>
              <a:t> </a:t>
            </a:r>
            <a:r>
              <a:rPr lang="ru-RU" dirty="0" err="1"/>
              <a:t>молодих</a:t>
            </a:r>
            <a:r>
              <a:rPr lang="ru-RU" dirty="0"/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4240"/>
            <a:ext cx="6624736" cy="399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08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352839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З </a:t>
            </a:r>
            <a:r>
              <a:rPr lang="ru-RU" dirty="0" err="1"/>
              <a:t>цього</a:t>
            </a:r>
            <a:r>
              <a:rPr lang="ru-RU" dirty="0"/>
              <a:t> приводу </a:t>
            </a:r>
            <a:r>
              <a:rPr lang="ru-RU" dirty="0" err="1"/>
              <a:t>письменник</a:t>
            </a:r>
            <a:r>
              <a:rPr lang="ru-RU" dirty="0"/>
              <a:t> А. </a:t>
            </a:r>
            <a:r>
              <a:rPr lang="ru-RU" dirty="0" err="1"/>
              <a:t>Дімаров</a:t>
            </a:r>
            <a:r>
              <a:rPr lang="ru-RU" dirty="0"/>
              <a:t> </a:t>
            </a:r>
            <a:r>
              <a:rPr lang="ru-RU" dirty="0" err="1"/>
              <a:t>пише</a:t>
            </a:r>
            <a:r>
              <a:rPr lang="ru-RU" dirty="0"/>
              <a:t>: </a:t>
            </a:r>
            <a:r>
              <a:rPr lang="ru-RU" i="1" dirty="0"/>
              <a:t>“Не забуду, </a:t>
            </a:r>
            <a:r>
              <a:rPr lang="ru-RU" i="1" dirty="0" err="1"/>
              <a:t>поки</a:t>
            </a:r>
            <a:r>
              <a:rPr lang="ru-RU" i="1" dirty="0"/>
              <a:t> </a:t>
            </a:r>
            <a:r>
              <a:rPr lang="ru-RU" i="1" dirty="0" err="1"/>
              <a:t>житиму</a:t>
            </a:r>
            <a:r>
              <a:rPr lang="ru-RU" i="1" dirty="0"/>
              <a:t>, одну атаку </a:t>
            </a:r>
            <a:r>
              <a:rPr lang="ru-RU" i="1" dirty="0" err="1"/>
              <a:t>взимку</a:t>
            </a:r>
            <a:r>
              <a:rPr lang="ru-RU" i="1" dirty="0"/>
              <a:t> сорок </a:t>
            </a:r>
            <a:r>
              <a:rPr lang="ru-RU" i="1" dirty="0" err="1"/>
              <a:t>третього</a:t>
            </a:r>
            <a:r>
              <a:rPr lang="ru-RU" i="1" dirty="0"/>
              <a:t>… </a:t>
            </a:r>
            <a:r>
              <a:rPr lang="ru-RU" i="1" dirty="0" err="1"/>
              <a:t>Німець</a:t>
            </a:r>
            <a:r>
              <a:rPr lang="ru-RU" i="1" dirty="0"/>
              <a:t> </a:t>
            </a:r>
            <a:r>
              <a:rPr lang="ru-RU" i="1" dirty="0" err="1"/>
              <a:t>засів</a:t>
            </a:r>
            <a:r>
              <a:rPr lang="ru-RU" i="1" dirty="0"/>
              <a:t> за </a:t>
            </a:r>
            <a:r>
              <a:rPr lang="ru-RU" i="1" dirty="0" err="1"/>
              <a:t>цегляними</a:t>
            </a:r>
            <a:r>
              <a:rPr lang="ru-RU" i="1" dirty="0"/>
              <a:t> </a:t>
            </a:r>
            <a:r>
              <a:rPr lang="ru-RU" i="1" dirty="0" err="1"/>
              <a:t>мурами</a:t>
            </a:r>
            <a:r>
              <a:rPr lang="ru-RU" i="1" dirty="0"/>
              <a:t> </a:t>
            </a:r>
            <a:r>
              <a:rPr lang="ru-RU" i="1" dirty="0" err="1"/>
              <a:t>металургійного</a:t>
            </a:r>
            <a:r>
              <a:rPr lang="ru-RU" i="1" dirty="0"/>
              <a:t> </a:t>
            </a:r>
            <a:r>
              <a:rPr lang="ru-RU" i="1" dirty="0" err="1"/>
              <a:t>комбінату</a:t>
            </a:r>
            <a:r>
              <a:rPr lang="ru-RU" i="1" dirty="0"/>
              <a:t>, </a:t>
            </a:r>
            <a:r>
              <a:rPr lang="ru-RU" i="1" dirty="0" err="1"/>
              <a:t>понад</a:t>
            </a:r>
            <a:r>
              <a:rPr lang="ru-RU" i="1" dirty="0"/>
              <a:t> </a:t>
            </a:r>
            <a:r>
              <a:rPr lang="ru-RU" i="1" dirty="0" err="1"/>
              <a:t>водосховищем</a:t>
            </a:r>
            <a:r>
              <a:rPr lang="ru-RU" i="1" dirty="0"/>
              <a:t>, і полковник, і </a:t>
            </a:r>
            <a:r>
              <a:rPr lang="ru-RU" i="1" dirty="0" err="1"/>
              <a:t>його</a:t>
            </a:r>
            <a:r>
              <a:rPr lang="ru-RU" i="1" dirty="0"/>
              <a:t> </a:t>
            </a:r>
            <a:r>
              <a:rPr lang="ru-RU" i="1" dirty="0" err="1"/>
              <a:t>комісар</a:t>
            </a:r>
            <a:r>
              <a:rPr lang="ru-RU" i="1" dirty="0"/>
              <a:t> не придумали </a:t>
            </a:r>
            <a:r>
              <a:rPr lang="ru-RU" i="1" dirty="0" err="1"/>
              <a:t>нічого</a:t>
            </a:r>
            <a:r>
              <a:rPr lang="ru-RU" i="1" dirty="0"/>
              <a:t> </a:t>
            </a:r>
            <a:r>
              <a:rPr lang="ru-RU" i="1" dirty="0" err="1"/>
              <a:t>кращого</a:t>
            </a:r>
            <a:r>
              <a:rPr lang="ru-RU" i="1" dirty="0"/>
              <a:t>, як </a:t>
            </a:r>
            <a:r>
              <a:rPr lang="ru-RU" i="1" dirty="0" err="1"/>
              <a:t>кинути</a:t>
            </a:r>
            <a:r>
              <a:rPr lang="ru-RU" i="1" dirty="0"/>
              <a:t> в атаку </a:t>
            </a:r>
            <a:r>
              <a:rPr lang="ru-RU" i="1" dirty="0" err="1"/>
              <a:t>кількасот</a:t>
            </a:r>
            <a:r>
              <a:rPr lang="ru-RU" i="1" dirty="0"/>
              <a:t> </a:t>
            </a:r>
            <a:r>
              <a:rPr lang="ru-RU" i="1" dirty="0" err="1"/>
              <a:t>новобранців</a:t>
            </a:r>
            <a:r>
              <a:rPr lang="ru-RU" i="1" dirty="0"/>
              <a:t>, </a:t>
            </a:r>
            <a:r>
              <a:rPr lang="ru-RU" i="1" dirty="0" err="1"/>
              <a:t>яких</a:t>
            </a:r>
            <a:r>
              <a:rPr lang="ru-RU" i="1" dirty="0"/>
              <a:t> не </a:t>
            </a:r>
            <a:r>
              <a:rPr lang="ru-RU" i="1" dirty="0" err="1"/>
              <a:t>встигли</a:t>
            </a:r>
            <a:r>
              <a:rPr lang="ru-RU" i="1" dirty="0"/>
              <a:t> </a:t>
            </a:r>
            <a:r>
              <a:rPr lang="ru-RU" i="1" dirty="0" err="1"/>
              <a:t>ще</a:t>
            </a:r>
            <a:r>
              <a:rPr lang="ru-RU" i="1" dirty="0"/>
              <a:t> й </a:t>
            </a:r>
            <a:r>
              <a:rPr lang="ru-RU" i="1" dirty="0" err="1"/>
              <a:t>обмундирувати</a:t>
            </a:r>
            <a:r>
              <a:rPr lang="ru-RU" i="1" dirty="0"/>
              <a:t> та як </a:t>
            </a:r>
            <a:r>
              <a:rPr lang="ru-RU" i="1" dirty="0" err="1"/>
              <a:t>слід</a:t>
            </a:r>
            <a:r>
              <a:rPr lang="ru-RU" i="1" dirty="0"/>
              <a:t> </a:t>
            </a:r>
            <a:r>
              <a:rPr lang="ru-RU" i="1" dirty="0" err="1"/>
              <a:t>озброїти</a:t>
            </a:r>
            <a:r>
              <a:rPr lang="ru-RU" i="1" dirty="0"/>
              <a:t>. Вони </a:t>
            </a:r>
            <a:r>
              <a:rPr lang="ru-RU" i="1" dirty="0" err="1"/>
              <a:t>висипали</a:t>
            </a:r>
            <a:r>
              <a:rPr lang="ru-RU" i="1" dirty="0"/>
              <a:t> на </a:t>
            </a:r>
            <a:r>
              <a:rPr lang="ru-RU" i="1" dirty="0" err="1"/>
              <a:t>лід</a:t>
            </a:r>
            <a:r>
              <a:rPr lang="ru-RU" i="1" dirty="0"/>
              <a:t> водо-</a:t>
            </a:r>
            <a:r>
              <a:rPr lang="ru-RU" i="1" dirty="0" err="1"/>
              <a:t>сховища</a:t>
            </a:r>
            <a:r>
              <a:rPr lang="ru-RU" i="1" dirty="0"/>
              <a:t> </a:t>
            </a:r>
            <a:r>
              <a:rPr lang="ru-RU" i="1" dirty="0" err="1"/>
              <a:t>величезним</a:t>
            </a:r>
            <a:r>
              <a:rPr lang="ru-RU" i="1" dirty="0"/>
              <a:t> </a:t>
            </a:r>
            <a:r>
              <a:rPr lang="ru-RU" i="1" dirty="0" err="1"/>
              <a:t>натовпом</a:t>
            </a:r>
            <a:r>
              <a:rPr lang="ru-RU" i="1" dirty="0"/>
              <a:t>, і </a:t>
            </a:r>
            <a:r>
              <a:rPr lang="ru-RU" i="1" dirty="0" err="1"/>
              <a:t>німці</a:t>
            </a:r>
            <a:r>
              <a:rPr lang="ru-RU" i="1" dirty="0"/>
              <a:t>, </a:t>
            </a:r>
            <a:r>
              <a:rPr lang="ru-RU" i="1" dirty="0" err="1"/>
              <a:t>підпустивши</a:t>
            </a:r>
            <a:r>
              <a:rPr lang="ru-RU" i="1" dirty="0"/>
              <a:t> </a:t>
            </a:r>
            <a:r>
              <a:rPr lang="ru-RU" i="1" dirty="0" err="1"/>
              <a:t>їх</a:t>
            </a:r>
            <a:r>
              <a:rPr lang="ru-RU" i="1" dirty="0"/>
              <a:t> </a:t>
            </a:r>
            <a:r>
              <a:rPr lang="ru-RU" i="1" dirty="0" err="1"/>
              <a:t>майже</a:t>
            </a:r>
            <a:r>
              <a:rPr lang="ru-RU" i="1" dirty="0"/>
              <a:t> </a:t>
            </a:r>
            <a:r>
              <a:rPr lang="ru-RU" i="1" dirty="0" err="1"/>
              <a:t>впритул</a:t>
            </a:r>
            <a:r>
              <a:rPr lang="ru-RU" i="1" dirty="0"/>
              <a:t>, </a:t>
            </a:r>
            <a:r>
              <a:rPr lang="ru-RU" i="1" dirty="0" err="1"/>
              <a:t>викосили</a:t>
            </a:r>
            <a:r>
              <a:rPr lang="ru-RU" i="1" dirty="0"/>
              <a:t> до ноги. Вся </a:t>
            </a:r>
            <a:r>
              <a:rPr lang="ru-RU" i="1" dirty="0" err="1"/>
              <a:t>крига</a:t>
            </a:r>
            <a:r>
              <a:rPr lang="ru-RU" i="1" dirty="0"/>
              <a:t> стала </a:t>
            </a:r>
            <a:r>
              <a:rPr lang="ru-RU" i="1" dirty="0" err="1"/>
              <a:t>криваво-чорною</a:t>
            </a:r>
            <a:r>
              <a:rPr lang="ru-RU" i="1" dirty="0"/>
              <a:t> 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трупів</a:t>
            </a:r>
            <a:r>
              <a:rPr lang="ru-RU" i="1" dirty="0"/>
              <a:t>”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1584176" cy="213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7423"/>
            <a:ext cx="537635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82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376264"/>
          </a:xfrm>
        </p:spPr>
        <p:txBody>
          <a:bodyPr>
            <a:normAutofit fontScale="92500"/>
          </a:bodyPr>
          <a:lstStyle/>
          <a:p>
            <a:r>
              <a:rPr lang="ru-RU" dirty="0"/>
              <a:t>А ось рядки </a:t>
            </a:r>
            <a:r>
              <a:rPr lang="ru-RU" dirty="0" err="1"/>
              <a:t>запису</a:t>
            </a:r>
            <a:r>
              <a:rPr lang="ru-RU" dirty="0"/>
              <a:t> в </a:t>
            </a:r>
            <a:r>
              <a:rPr lang="ru-RU" dirty="0" err="1"/>
              <a:t>щоденнику</a:t>
            </a:r>
            <a:r>
              <a:rPr lang="ru-RU" dirty="0"/>
              <a:t> О. </a:t>
            </a:r>
            <a:r>
              <a:rPr lang="ru-RU" dirty="0" err="1"/>
              <a:t>Довженка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16 </a:t>
            </a:r>
            <a:r>
              <a:rPr lang="ru-RU" dirty="0" err="1"/>
              <a:t>грудня</a:t>
            </a:r>
            <a:r>
              <a:rPr lang="ru-RU" dirty="0"/>
              <a:t> 1943 року: </a:t>
            </a:r>
            <a:r>
              <a:rPr lang="ru-RU" i="1" dirty="0" smtClean="0"/>
              <a:t>“</a:t>
            </a:r>
            <a:r>
              <a:rPr lang="ru-RU" i="1" dirty="0" err="1" smtClean="0"/>
              <a:t>Усіх</a:t>
            </a:r>
            <a:r>
              <a:rPr lang="ru-RU" i="1" dirty="0" smtClean="0"/>
              <a:t> </a:t>
            </a:r>
            <a:r>
              <a:rPr lang="ru-RU" i="1" dirty="0"/>
              <a:t>мучить думка про </a:t>
            </a:r>
            <a:r>
              <a:rPr lang="ru-RU" i="1" dirty="0" err="1"/>
              <a:t>нелюдські</a:t>
            </a:r>
            <a:r>
              <a:rPr lang="ru-RU" i="1" dirty="0"/>
              <a:t>, </a:t>
            </a:r>
            <a:r>
              <a:rPr lang="ru-RU" i="1" dirty="0" err="1"/>
              <a:t>небачені</a:t>
            </a:r>
            <a:r>
              <a:rPr lang="ru-RU" i="1" dirty="0"/>
              <a:t> </a:t>
            </a:r>
            <a:r>
              <a:rPr lang="ru-RU" i="1" dirty="0" err="1"/>
              <a:t>страждання</a:t>
            </a:r>
            <a:r>
              <a:rPr lang="ru-RU" i="1" dirty="0"/>
              <a:t> народу. </a:t>
            </a:r>
            <a:r>
              <a:rPr lang="ru-RU" i="1" dirty="0" err="1"/>
              <a:t>Розповідають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на </a:t>
            </a:r>
            <a:r>
              <a:rPr lang="ru-RU" i="1" dirty="0" err="1"/>
              <a:t>Україні</a:t>
            </a:r>
            <a:r>
              <a:rPr lang="ru-RU" i="1" dirty="0"/>
              <a:t> </a:t>
            </a:r>
            <a:r>
              <a:rPr lang="ru-RU" i="1" dirty="0" err="1"/>
              <a:t>починають</a:t>
            </a:r>
            <a:r>
              <a:rPr lang="ru-RU" i="1" dirty="0"/>
              <a:t> уже </a:t>
            </a:r>
            <a:r>
              <a:rPr lang="ru-RU" i="1" dirty="0" err="1"/>
              <a:t>готуватися</a:t>
            </a:r>
            <a:r>
              <a:rPr lang="ru-RU" i="1" dirty="0"/>
              <a:t> до </a:t>
            </a:r>
            <a:r>
              <a:rPr lang="ru-RU" i="1" dirty="0" err="1"/>
              <a:t>мобілізації</a:t>
            </a:r>
            <a:r>
              <a:rPr lang="ru-RU" i="1" dirty="0"/>
              <a:t> </a:t>
            </a:r>
            <a:r>
              <a:rPr lang="ru-RU" i="1" dirty="0" err="1"/>
              <a:t>шістнадцятилітніх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в </a:t>
            </a:r>
            <a:r>
              <a:rPr lang="ru-RU" i="1" dirty="0" err="1"/>
              <a:t>бої</a:t>
            </a:r>
            <a:r>
              <a:rPr lang="ru-RU" i="1" dirty="0"/>
              <a:t> гонять погано </a:t>
            </a:r>
            <a:r>
              <a:rPr lang="ru-RU" i="1" dirty="0" err="1"/>
              <a:t>навчених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на них </a:t>
            </a:r>
            <a:r>
              <a:rPr lang="ru-RU" i="1" dirty="0" err="1"/>
              <a:t>дивляться</a:t>
            </a:r>
            <a:r>
              <a:rPr lang="ru-RU" i="1" dirty="0"/>
              <a:t> як на </a:t>
            </a:r>
            <a:r>
              <a:rPr lang="ru-RU" i="1" dirty="0" err="1"/>
              <a:t>штрафників</a:t>
            </a:r>
            <a:r>
              <a:rPr lang="ru-RU" i="1" dirty="0"/>
              <a:t> і </a:t>
            </a:r>
            <a:r>
              <a:rPr lang="ru-RU" i="1" dirty="0" err="1"/>
              <a:t>нікому</a:t>
            </a:r>
            <a:r>
              <a:rPr lang="ru-RU" i="1" dirty="0"/>
              <a:t> </a:t>
            </a:r>
            <a:r>
              <a:rPr lang="ru-RU" i="1" dirty="0" err="1"/>
              <a:t>їх</a:t>
            </a:r>
            <a:r>
              <a:rPr lang="ru-RU" i="1" dirty="0"/>
              <a:t> не жалко, </a:t>
            </a:r>
            <a:r>
              <a:rPr lang="ru-RU" i="1" dirty="0" err="1"/>
              <a:t>нікому</a:t>
            </a:r>
            <a:r>
              <a:rPr lang="ru-RU" i="1" dirty="0"/>
              <a:t>…”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23528"/>
            <a:ext cx="162281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Друга світова війна очима фотограф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601266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34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66429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Генерал </a:t>
            </a:r>
            <a:r>
              <a:rPr lang="ru-RU" dirty="0" err="1"/>
              <a:t>М.Лященко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писав: </a:t>
            </a:r>
            <a:r>
              <a:rPr lang="ru-RU" i="1" dirty="0"/>
              <a:t>“</a:t>
            </a:r>
            <a:r>
              <a:rPr lang="ru-RU" i="1" dirty="0" err="1"/>
              <a:t>Справді</a:t>
            </a:r>
            <a:r>
              <a:rPr lang="ru-RU" i="1" dirty="0"/>
              <a:t>, в </a:t>
            </a:r>
            <a:r>
              <a:rPr lang="ru-RU" i="1" dirty="0" err="1"/>
              <a:t>тій</a:t>
            </a:r>
            <a:r>
              <a:rPr lang="ru-RU" i="1" dirty="0"/>
              <a:t> </a:t>
            </a:r>
            <a:r>
              <a:rPr lang="ru-RU" i="1" dirty="0" err="1"/>
              <a:t>війні</a:t>
            </a:r>
            <a:r>
              <a:rPr lang="ru-RU" i="1" dirty="0"/>
              <a:t> </a:t>
            </a:r>
            <a:r>
              <a:rPr lang="ru-RU" i="1" dirty="0" err="1"/>
              <a:t>багато</a:t>
            </a:r>
            <a:r>
              <a:rPr lang="ru-RU" i="1" dirty="0"/>
              <a:t> смертей </a:t>
            </a:r>
            <a:r>
              <a:rPr lang="ru-RU" i="1" dirty="0" err="1"/>
              <a:t>нічим</a:t>
            </a:r>
            <a:r>
              <a:rPr lang="ru-RU" i="1" dirty="0"/>
              <a:t> не </a:t>
            </a:r>
            <a:r>
              <a:rPr lang="ru-RU" i="1" dirty="0" err="1"/>
              <a:t>виправ-даних</a:t>
            </a:r>
            <a:r>
              <a:rPr lang="ru-RU" i="1" dirty="0"/>
              <a:t>. </a:t>
            </a:r>
            <a:r>
              <a:rPr lang="ru-RU" i="1" dirty="0" err="1"/>
              <a:t>Зустрічалися</a:t>
            </a:r>
            <a:r>
              <a:rPr lang="ru-RU" i="1" dirty="0"/>
              <a:t> </a:t>
            </a:r>
            <a:r>
              <a:rPr lang="ru-RU" i="1" dirty="0" err="1"/>
              <a:t>воєначальники</a:t>
            </a:r>
            <a:r>
              <a:rPr lang="ru-RU" i="1" dirty="0"/>
              <a:t> і </a:t>
            </a:r>
            <a:r>
              <a:rPr lang="ru-RU" i="1" dirty="0" err="1"/>
              <a:t>коман-дири</a:t>
            </a:r>
            <a:r>
              <a:rPr lang="ru-RU" i="1" dirty="0"/>
              <a:t>, </a:t>
            </a:r>
            <a:r>
              <a:rPr lang="ru-RU" i="1" dirty="0" err="1"/>
              <a:t>які</a:t>
            </a:r>
            <a:r>
              <a:rPr lang="ru-RU" i="1" dirty="0"/>
              <a:t> </a:t>
            </a:r>
            <a:r>
              <a:rPr lang="ru-RU" i="1" dirty="0" err="1"/>
              <a:t>прагнули</a:t>
            </a:r>
            <a:r>
              <a:rPr lang="ru-RU" i="1" dirty="0"/>
              <a:t> </a:t>
            </a:r>
            <a:r>
              <a:rPr lang="ru-RU" i="1" dirty="0" err="1"/>
              <a:t>досягти</a:t>
            </a:r>
            <a:r>
              <a:rPr lang="ru-RU" i="1" dirty="0"/>
              <a:t> </a:t>
            </a:r>
            <a:r>
              <a:rPr lang="ru-RU" i="1" dirty="0" err="1"/>
              <a:t>успіху</a:t>
            </a:r>
            <a:r>
              <a:rPr lang="ru-RU" i="1" dirty="0"/>
              <a:t> за будь-яку </a:t>
            </a:r>
            <a:r>
              <a:rPr lang="ru-RU" i="1" dirty="0" err="1"/>
              <a:t>ціну</a:t>
            </a:r>
            <a:r>
              <a:rPr lang="ru-RU" i="1" dirty="0" smtClean="0"/>
              <a:t>”.</a:t>
            </a:r>
            <a:r>
              <a:rPr lang="ru-RU" dirty="0" smtClean="0"/>
              <a:t> </a:t>
            </a:r>
          </a:p>
          <a:p>
            <a:r>
              <a:rPr lang="ru-RU" dirty="0" smtClean="0"/>
              <a:t>А </a:t>
            </a:r>
            <a:r>
              <a:rPr lang="ru-RU" dirty="0"/>
              <a:t>прикладом для них </a:t>
            </a:r>
            <a:r>
              <a:rPr lang="ru-RU" dirty="0" err="1"/>
              <a:t>були</a:t>
            </a:r>
            <a:r>
              <a:rPr lang="ru-RU" dirty="0"/>
              <a:t> той же Г. Жуков, І. </a:t>
            </a:r>
            <a:r>
              <a:rPr lang="ru-RU" dirty="0" err="1"/>
              <a:t>Конєв</a:t>
            </a:r>
            <a:r>
              <a:rPr lang="ru-RU" dirty="0"/>
              <a:t>, М. </a:t>
            </a:r>
            <a:r>
              <a:rPr lang="ru-RU" dirty="0" err="1"/>
              <a:t>Ватутін</a:t>
            </a:r>
            <a:r>
              <a:rPr lang="ru-RU" dirty="0"/>
              <a:t> і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. Для них </a:t>
            </a:r>
            <a:r>
              <a:rPr lang="ru-RU" dirty="0" err="1"/>
              <a:t>найвище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створив Бог, – </a:t>
            </a:r>
            <a:r>
              <a:rPr lang="ru-RU" dirty="0" err="1"/>
              <a:t>людське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ніщо</a:t>
            </a:r>
            <a:r>
              <a:rPr lang="ru-RU" dirty="0"/>
              <a:t>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1758702" cy="244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5489"/>
            <a:ext cx="5156457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75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2232248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/>
              <a:t>час </a:t>
            </a:r>
            <a:r>
              <a:rPr lang="ru-RU" dirty="0" err="1"/>
              <a:t>обговорення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форсування</a:t>
            </a:r>
            <a:r>
              <a:rPr lang="ru-RU" dirty="0"/>
              <a:t> </a:t>
            </a:r>
            <a:r>
              <a:rPr lang="ru-RU" dirty="0" err="1"/>
              <a:t>Дніпра</a:t>
            </a:r>
            <a:r>
              <a:rPr lang="ru-RU" dirty="0"/>
              <a:t> і </a:t>
            </a:r>
            <a:r>
              <a:rPr lang="ru-RU" dirty="0" err="1"/>
              <a:t>визволення</a:t>
            </a:r>
            <a:r>
              <a:rPr lang="ru-RU" dirty="0"/>
              <a:t> </a:t>
            </a:r>
            <a:r>
              <a:rPr lang="ru-RU" dirty="0" err="1"/>
              <a:t>Києва</a:t>
            </a:r>
            <a:r>
              <a:rPr lang="ru-RU" dirty="0"/>
              <a:t> Г. Жуков так </a:t>
            </a:r>
            <a:r>
              <a:rPr lang="ru-RU" dirty="0" err="1"/>
              <a:t>відреагував</a:t>
            </a:r>
            <a:r>
              <a:rPr lang="ru-RU" dirty="0"/>
              <a:t> на слова про </a:t>
            </a:r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/>
              <a:t>озброєння</a:t>
            </a:r>
            <a:r>
              <a:rPr lang="ru-RU" dirty="0"/>
              <a:t> й </a:t>
            </a:r>
            <a:r>
              <a:rPr lang="ru-RU" dirty="0" err="1"/>
              <a:t>обмундирування</a:t>
            </a:r>
            <a:r>
              <a:rPr lang="ru-RU" dirty="0"/>
              <a:t> </a:t>
            </a:r>
            <a:r>
              <a:rPr lang="ru-RU" dirty="0" err="1"/>
              <a:t>новобранців</a:t>
            </a:r>
            <a:r>
              <a:rPr lang="ru-RU" dirty="0"/>
              <a:t>: </a:t>
            </a:r>
            <a:r>
              <a:rPr lang="ru-RU" i="1" dirty="0"/>
              <a:t>"В </a:t>
            </a:r>
            <a:r>
              <a:rPr lang="ru-RU" i="1" dirty="0" err="1"/>
              <a:t>чому</a:t>
            </a:r>
            <a:r>
              <a:rPr lang="ru-RU" i="1" dirty="0"/>
              <a:t> </a:t>
            </a:r>
            <a:r>
              <a:rPr lang="ru-RU" i="1" dirty="0" err="1"/>
              <a:t>прийшли</a:t>
            </a:r>
            <a:r>
              <a:rPr lang="ru-RU" i="1" dirty="0"/>
              <a:t>, в тому і </a:t>
            </a:r>
            <a:r>
              <a:rPr lang="ru-RU" i="1" dirty="0" err="1"/>
              <a:t>воювати</a:t>
            </a:r>
            <a:r>
              <a:rPr lang="ru-RU" i="1" dirty="0"/>
              <a:t> </a:t>
            </a:r>
            <a:r>
              <a:rPr lang="ru-RU" i="1" dirty="0" err="1"/>
              <a:t>будуть</a:t>
            </a:r>
            <a:r>
              <a:rPr lang="ru-RU" i="1" dirty="0"/>
              <a:t>. </a:t>
            </a:r>
            <a:r>
              <a:rPr lang="ru-RU" i="1" dirty="0" err="1"/>
              <a:t>Всі</a:t>
            </a:r>
            <a:r>
              <a:rPr lang="ru-RU" i="1" dirty="0"/>
              <a:t> вони </a:t>
            </a:r>
            <a:r>
              <a:rPr lang="ru-RU" i="1" dirty="0" err="1"/>
              <a:t>зрадники</a:t>
            </a:r>
            <a:r>
              <a:rPr lang="ru-RU" i="1" dirty="0"/>
              <a:t>! Чим </a:t>
            </a:r>
            <a:r>
              <a:rPr lang="ru-RU" i="1" dirty="0" err="1"/>
              <a:t>більше</a:t>
            </a:r>
            <a:r>
              <a:rPr lang="ru-RU" i="1" dirty="0"/>
              <a:t> в </a:t>
            </a:r>
            <a:r>
              <a:rPr lang="ru-RU" i="1" dirty="0" err="1"/>
              <a:t>Дніпрі</a:t>
            </a:r>
            <a:r>
              <a:rPr lang="ru-RU" i="1" dirty="0"/>
              <a:t> </a:t>
            </a:r>
            <a:r>
              <a:rPr lang="ru-RU" i="1" dirty="0" err="1"/>
              <a:t>потопимо</a:t>
            </a:r>
            <a:r>
              <a:rPr lang="ru-RU" i="1" dirty="0"/>
              <a:t>, </a:t>
            </a:r>
            <a:r>
              <a:rPr lang="ru-RU" i="1" dirty="0" err="1"/>
              <a:t>тим</a:t>
            </a:r>
            <a:r>
              <a:rPr lang="ru-RU" i="1" dirty="0"/>
              <a:t> </a:t>
            </a:r>
            <a:r>
              <a:rPr lang="ru-RU" i="1" dirty="0" err="1"/>
              <a:t>менше</a:t>
            </a:r>
            <a:r>
              <a:rPr lang="ru-RU" i="1" dirty="0"/>
              <a:t> до </a:t>
            </a:r>
            <a:r>
              <a:rPr lang="ru-RU" i="1" dirty="0" err="1"/>
              <a:t>Сибіру</a:t>
            </a:r>
            <a:r>
              <a:rPr lang="ru-RU" i="1" dirty="0"/>
              <a:t> </a:t>
            </a:r>
            <a:r>
              <a:rPr lang="ru-RU" i="1" dirty="0" err="1"/>
              <a:t>після</a:t>
            </a:r>
            <a:r>
              <a:rPr lang="ru-RU" i="1" dirty="0"/>
              <a:t> </a:t>
            </a:r>
            <a:r>
              <a:rPr lang="ru-RU" i="1" dirty="0" err="1"/>
              <a:t>війни</a:t>
            </a:r>
            <a:r>
              <a:rPr lang="ru-RU" i="1" dirty="0"/>
              <a:t> </a:t>
            </a:r>
            <a:r>
              <a:rPr lang="ru-RU" i="1" dirty="0" err="1"/>
              <a:t>засилати</a:t>
            </a:r>
            <a:r>
              <a:rPr lang="ru-RU" i="1" dirty="0"/>
              <a:t> </a:t>
            </a:r>
            <a:r>
              <a:rPr lang="ru-RU" i="1" dirty="0" err="1" smtClean="0"/>
              <a:t>доведеться</a:t>
            </a:r>
            <a:r>
              <a:rPr lang="ru-RU" i="1" dirty="0" smtClean="0"/>
              <a:t>… </a:t>
            </a:r>
            <a:r>
              <a:rPr lang="ru-RU" sz="2200" i="1" dirty="0" smtClean="0">
                <a:latin typeface="Comic Sans MS" panose="030F0702030302020204" pitchFamily="66" charset="0"/>
              </a:rPr>
              <a:t>«Так </a:t>
            </a:r>
            <a:r>
              <a:rPr lang="ru-RU" sz="2200" i="1" dirty="0" err="1" smtClean="0">
                <a:latin typeface="Comic Sans MS" panose="030F0702030302020204" pitchFamily="66" charset="0"/>
              </a:rPr>
              <a:t>це</a:t>
            </a:r>
            <a:r>
              <a:rPr lang="ru-RU" sz="2200" i="1" dirty="0" smtClean="0">
                <a:latin typeface="Comic Sans MS" panose="030F0702030302020204" pitchFamily="66" charset="0"/>
              </a:rPr>
              <a:t> ж не </a:t>
            </a:r>
            <a:r>
              <a:rPr lang="ru-RU" sz="2200" i="1" dirty="0" err="1" smtClean="0">
                <a:latin typeface="Comic Sans MS" panose="030F0702030302020204" pitchFamily="66" charset="0"/>
              </a:rPr>
              <a:t>війна</a:t>
            </a:r>
            <a:r>
              <a:rPr lang="ru-RU" sz="2200" i="1" dirty="0" smtClean="0">
                <a:latin typeface="Comic Sans MS" panose="030F0702030302020204" pitchFamily="66" charset="0"/>
              </a:rPr>
              <a:t>, а геноцид народу»</a:t>
            </a:r>
            <a:r>
              <a:rPr lang="ru-RU" i="1" dirty="0" smtClean="0"/>
              <a:t>, </a:t>
            </a:r>
            <a:r>
              <a:rPr lang="ru-RU" i="1" dirty="0" err="1" smtClean="0"/>
              <a:t>вирвалося</a:t>
            </a:r>
            <a:r>
              <a:rPr lang="ru-RU" i="1" dirty="0" smtClean="0"/>
              <a:t> у </a:t>
            </a:r>
            <a:r>
              <a:rPr lang="ru-RU" i="1" dirty="0" err="1" smtClean="0"/>
              <a:t>Рокосовського</a:t>
            </a:r>
            <a:r>
              <a:rPr lang="ru-RU" i="1" dirty="0" smtClean="0"/>
              <a:t>».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27787"/>
            <a:ext cx="1728191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20795"/>
            <a:ext cx="4464496" cy="340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27787"/>
            <a:ext cx="1873423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86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80831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На </a:t>
            </a:r>
            <a:r>
              <a:rPr lang="ru-RU" dirty="0" err="1"/>
              <a:t>кінець</a:t>
            </a:r>
            <a:r>
              <a:rPr lang="ru-RU" dirty="0"/>
              <a:t> </a:t>
            </a:r>
            <a:r>
              <a:rPr lang="ru-RU" dirty="0" err="1"/>
              <a:t>вересня</a:t>
            </a:r>
            <a:r>
              <a:rPr lang="ru-RU" i="1" dirty="0"/>
              <a:t> </a:t>
            </a:r>
            <a:r>
              <a:rPr lang="ru-RU" b="1" i="1" dirty="0"/>
              <a:t>1943</a:t>
            </a:r>
            <a:r>
              <a:rPr lang="ru-RU" i="1" dirty="0"/>
              <a:t> </a:t>
            </a:r>
            <a:r>
              <a:rPr lang="ru-RU" dirty="0"/>
              <a:t>року </a:t>
            </a:r>
            <a:r>
              <a:rPr lang="ru-RU" dirty="0" err="1"/>
              <a:t>радянські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 </a:t>
            </a:r>
            <a:r>
              <a:rPr lang="ru-RU" dirty="0" err="1"/>
              <a:t>вийшли</a:t>
            </a:r>
            <a:r>
              <a:rPr lang="ru-RU" dirty="0"/>
              <a:t> до </a:t>
            </a:r>
            <a:r>
              <a:rPr lang="ru-RU" dirty="0" err="1"/>
              <a:t>Дніпра</a:t>
            </a:r>
            <a:r>
              <a:rPr lang="ru-RU" dirty="0"/>
              <a:t> на </a:t>
            </a:r>
            <a:r>
              <a:rPr lang="ru-RU" dirty="0" err="1"/>
              <a:t>фронті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</a:t>
            </a:r>
            <a:r>
              <a:rPr lang="ru-RU" b="1" i="1" dirty="0"/>
              <a:t>750</a:t>
            </a:r>
            <a:r>
              <a:rPr lang="ru-RU" dirty="0"/>
              <a:t> </a:t>
            </a:r>
            <a:r>
              <a:rPr lang="ru-RU" dirty="0" err="1"/>
              <a:t>кілометрів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Визволено</a:t>
            </a:r>
            <a:r>
              <a:rPr lang="ru-RU" dirty="0" smtClean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міст</a:t>
            </a:r>
            <a:r>
              <a:rPr lang="ru-RU" dirty="0"/>
              <a:t> і </a:t>
            </a:r>
            <a:r>
              <a:rPr lang="ru-RU" dirty="0" err="1"/>
              <a:t>сіл</a:t>
            </a:r>
            <a:r>
              <a:rPr lang="ru-RU" dirty="0"/>
              <a:t>. </a:t>
            </a:r>
            <a:r>
              <a:rPr lang="ru-RU" dirty="0" smtClean="0"/>
              <a:t>В </a:t>
            </a:r>
            <a:r>
              <a:rPr lang="ru-RU" dirty="0"/>
              <a:t>той же день </a:t>
            </a:r>
            <a:r>
              <a:rPr lang="ru-RU" dirty="0" err="1"/>
              <a:t>воїнів-визволителів</a:t>
            </a:r>
            <a:r>
              <a:rPr lang="ru-RU" dirty="0"/>
              <a:t> </a:t>
            </a:r>
            <a:r>
              <a:rPr lang="ru-RU" dirty="0" err="1"/>
              <a:t>побачили</a:t>
            </a:r>
            <a:r>
              <a:rPr lang="ru-RU" dirty="0"/>
              <a:t> </a:t>
            </a:r>
            <a:r>
              <a:rPr lang="ru-RU" dirty="0" err="1"/>
              <a:t>жителі</a:t>
            </a:r>
            <a:r>
              <a:rPr lang="ru-RU" dirty="0"/>
              <a:t> перших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сіл</a:t>
            </a:r>
            <a:r>
              <a:rPr lang="ru-RU" dirty="0"/>
              <a:t>: </a:t>
            </a:r>
            <a:r>
              <a:rPr lang="ru-RU" dirty="0" err="1"/>
              <a:t>Півнівка</a:t>
            </a:r>
            <a:r>
              <a:rPr lang="ru-RU" dirty="0"/>
              <a:t>, </a:t>
            </a:r>
            <a:r>
              <a:rPr lang="ru-RU" dirty="0" err="1"/>
              <a:t>Морозівка</a:t>
            </a:r>
            <a:r>
              <a:rPr lang="ru-RU" dirty="0"/>
              <a:t>, </a:t>
            </a:r>
            <a:r>
              <a:rPr lang="ru-RU" dirty="0" err="1"/>
              <a:t>Микільське</a:t>
            </a:r>
            <a:r>
              <a:rPr lang="ru-RU" dirty="0"/>
              <a:t> </a:t>
            </a:r>
            <a:r>
              <a:rPr lang="ru-RU" dirty="0" err="1" smtClean="0"/>
              <a:t>Міловського</a:t>
            </a:r>
            <a:r>
              <a:rPr lang="ru-RU" dirty="0" smtClean="0"/>
              <a:t> </a:t>
            </a:r>
            <a:r>
              <a:rPr lang="ru-RU" dirty="0"/>
              <a:t>району </a:t>
            </a:r>
            <a:r>
              <a:rPr lang="ru-RU" dirty="0" err="1"/>
              <a:t>Ворошиловградської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. Про </a:t>
            </a:r>
            <a:r>
              <a:rPr lang="ru-RU" dirty="0" err="1"/>
              <a:t>жорстокість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боїв</a:t>
            </a:r>
            <a:r>
              <a:rPr lang="ru-RU" dirty="0"/>
              <a:t> </a:t>
            </a:r>
            <a:r>
              <a:rPr lang="ru-RU" dirty="0" err="1"/>
              <a:t>свідчить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одна цифра – </a:t>
            </a:r>
            <a:r>
              <a:rPr lang="ru-RU" b="1" i="1" dirty="0"/>
              <a:t>1066</a:t>
            </a:r>
            <a:r>
              <a:rPr lang="ru-RU" dirty="0"/>
              <a:t> </a:t>
            </a:r>
            <a:r>
              <a:rPr lang="ru-RU" dirty="0" err="1"/>
              <a:t>воїнів</a:t>
            </a:r>
            <a:r>
              <a:rPr lang="ru-RU" dirty="0"/>
              <a:t> семи </a:t>
            </a:r>
            <a:r>
              <a:rPr lang="ru-RU" dirty="0" err="1" smtClean="0"/>
              <a:t>національностей</a:t>
            </a:r>
            <a:r>
              <a:rPr lang="ru-RU" dirty="0" smtClean="0"/>
              <a:t> </a:t>
            </a:r>
            <a:r>
              <a:rPr lang="ru-RU" dirty="0" err="1"/>
              <a:t>віддали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за </a:t>
            </a:r>
            <a:r>
              <a:rPr lang="ru-RU" dirty="0" err="1"/>
              <a:t>районний</a:t>
            </a:r>
            <a:r>
              <a:rPr lang="ru-RU" dirty="0"/>
              <a:t> центр </a:t>
            </a:r>
            <a:r>
              <a:rPr lang="ru-RU" dirty="0" err="1" smtClean="0"/>
              <a:t>Мілове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841" y="265313"/>
            <a:ext cx="7021719" cy="348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52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Битва за </a:t>
            </a:r>
            <a:r>
              <a:rPr lang="ru-RU" sz="2800" dirty="0" err="1"/>
              <a:t>Дніпро</a:t>
            </a:r>
            <a:r>
              <a:rPr lang="ru-RU" sz="2800" dirty="0"/>
              <a:t> і </a:t>
            </a:r>
            <a:r>
              <a:rPr lang="ru-RU" sz="2800" dirty="0" err="1"/>
              <a:t>визволення</a:t>
            </a:r>
            <a:r>
              <a:rPr lang="ru-RU" sz="2800" dirty="0"/>
              <a:t> </a:t>
            </a:r>
            <a:r>
              <a:rPr lang="ru-RU" sz="2800" dirty="0" err="1"/>
              <a:t>Києва</a:t>
            </a:r>
            <a:r>
              <a:rPr lang="ru-RU" sz="2800" dirty="0"/>
              <a:t> </a:t>
            </a:r>
            <a:r>
              <a:rPr lang="ru-RU" sz="2800" dirty="0" err="1" smtClean="0"/>
              <a:t>складалася</a:t>
            </a:r>
            <a:r>
              <a:rPr lang="ru-RU" sz="2800" dirty="0" smtClean="0"/>
              <a:t> </a:t>
            </a:r>
            <a:r>
              <a:rPr lang="ru-RU" sz="2800" dirty="0"/>
              <a:t>з </a:t>
            </a:r>
            <a:r>
              <a:rPr lang="ru-RU" sz="2800" dirty="0" err="1"/>
              <a:t>кількох</a:t>
            </a:r>
            <a:r>
              <a:rPr lang="ru-RU" sz="2800" dirty="0"/>
              <a:t> </a:t>
            </a:r>
            <a:r>
              <a:rPr lang="ru-RU" sz="2800" dirty="0" err="1"/>
              <a:t>стратегічних</a:t>
            </a:r>
            <a:r>
              <a:rPr lang="ru-RU" sz="2800" dirty="0"/>
              <a:t> та </a:t>
            </a:r>
            <a:r>
              <a:rPr lang="ru-RU" sz="2800" dirty="0" err="1"/>
              <a:t>фронтових</a:t>
            </a:r>
            <a:r>
              <a:rPr lang="ru-RU" sz="2800" dirty="0"/>
              <a:t> </a:t>
            </a:r>
            <a:r>
              <a:rPr lang="ru-RU" sz="2800" dirty="0" err="1"/>
              <a:t>наступальних</a:t>
            </a:r>
            <a:r>
              <a:rPr lang="ru-RU" sz="2800" dirty="0"/>
              <a:t> </a:t>
            </a:r>
            <a:r>
              <a:rPr lang="ru-RU" sz="2800" dirty="0" err="1"/>
              <a:t>операцій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здійснювалися</a:t>
            </a:r>
            <a:r>
              <a:rPr lang="ru-RU" sz="2800" dirty="0"/>
              <a:t> у два </a:t>
            </a:r>
            <a:r>
              <a:rPr lang="ru-RU" sz="2800" dirty="0" err="1"/>
              <a:t>етапи</a:t>
            </a:r>
            <a:r>
              <a:rPr lang="ru-RU" sz="28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52600"/>
            <a:ext cx="8568952" cy="4373563"/>
          </a:xfrm>
        </p:spPr>
        <p:txBody>
          <a:bodyPr/>
          <a:lstStyle/>
          <a:p>
            <a:r>
              <a:rPr lang="uk-UA" dirty="0" smtClean="0"/>
              <a:t>Чернігівська-Полтавська стратегічна наступальна операція (26 серпня – 30 вересня 1943 р.)</a:t>
            </a:r>
          </a:p>
          <a:p>
            <a:r>
              <a:rPr lang="uk-UA" dirty="0" smtClean="0"/>
              <a:t>Київська стратегічна операція (12 жовтня – 23 грудня 1943 р.)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36788"/>
            <a:ext cx="3816424" cy="283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340" y="3436788"/>
            <a:ext cx="3957791" cy="298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34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7"/>
            <a:ext cx="7920880" cy="1296144"/>
          </a:xfrm>
        </p:spPr>
        <p:txBody>
          <a:bodyPr/>
          <a:lstStyle/>
          <a:p>
            <a:r>
              <a:rPr lang="ru-RU" dirty="0"/>
              <a:t>В </a:t>
            </a:r>
            <a:r>
              <a:rPr lang="ru-RU" dirty="0" err="1"/>
              <a:t>ніч</a:t>
            </a:r>
            <a:r>
              <a:rPr lang="ru-RU" dirty="0"/>
              <a:t> на 22 </a:t>
            </a:r>
            <a:r>
              <a:rPr lang="ru-RU" dirty="0" err="1"/>
              <a:t>вересня</a:t>
            </a:r>
            <a:r>
              <a:rPr lang="ru-RU" dirty="0"/>
              <a:t> </a:t>
            </a:r>
            <a:r>
              <a:rPr lang="ru-RU" dirty="0" err="1"/>
              <a:t>почалося</a:t>
            </a:r>
            <a:r>
              <a:rPr lang="ru-RU" dirty="0"/>
              <a:t> </a:t>
            </a:r>
            <a:r>
              <a:rPr lang="ru-RU" dirty="0" err="1"/>
              <a:t>форсування</a:t>
            </a:r>
            <a:r>
              <a:rPr lang="ru-RU" dirty="0"/>
              <a:t> </a:t>
            </a:r>
            <a:r>
              <a:rPr lang="ru-RU" dirty="0" err="1"/>
              <a:t>ріки</a:t>
            </a:r>
            <a:r>
              <a:rPr lang="ru-RU" dirty="0"/>
              <a:t> в </a:t>
            </a:r>
            <a:r>
              <a:rPr lang="ru-RU" dirty="0" err="1"/>
              <a:t>районі</a:t>
            </a:r>
            <a:r>
              <a:rPr lang="ru-RU" dirty="0"/>
              <a:t> </a:t>
            </a:r>
            <a:r>
              <a:rPr lang="ru-RU" dirty="0" err="1"/>
              <a:t>Букрина</a:t>
            </a:r>
            <a:r>
              <a:rPr lang="ru-RU" dirty="0"/>
              <a:t>. Першими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форсували</a:t>
            </a:r>
            <a:r>
              <a:rPr lang="ru-RU" dirty="0"/>
              <a:t> </a:t>
            </a:r>
            <a:r>
              <a:rPr lang="ru-RU" dirty="0" err="1"/>
              <a:t>бійці</a:t>
            </a:r>
            <a:r>
              <a:rPr lang="ru-RU" dirty="0"/>
              <a:t> </a:t>
            </a:r>
            <a:r>
              <a:rPr lang="ru-RU" dirty="0" err="1"/>
              <a:t>штрафних</a:t>
            </a:r>
            <a:r>
              <a:rPr lang="ru-RU" dirty="0"/>
              <a:t> </a:t>
            </a:r>
            <a:r>
              <a:rPr lang="ru-RU" dirty="0" err="1"/>
              <a:t>батальйонів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і </a:t>
            </a:r>
            <a:r>
              <a:rPr lang="ru-RU" dirty="0" err="1"/>
              <a:t>останні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7566622" cy="41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63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Другая 1">
      <a:majorFont>
        <a:latin typeface="Gabriola"/>
        <a:ea typeface=""/>
        <a:cs typeface=""/>
      </a:majorFont>
      <a:minorFont>
        <a:latin typeface="Times New Roman"/>
        <a:ea typeface=""/>
        <a:cs typeface="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180</TotalTime>
  <Words>608</Words>
  <Application>Microsoft Office PowerPoint</Application>
  <PresentationFormat>Экран (4:3)</PresentationFormat>
  <Paragraphs>20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Аптека</vt:lpstr>
      <vt:lpstr>Битва за Дніпро та київ: героїзм і трагедія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Битва за Дніпро і визволення Києва складалася з кількох стратегічних та фронтових наступальних операцій, що здійснювалися у два етапи.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Битва за Дніпро та київ: героїзм і трагедія </dc:title>
  <dc:creator>admin</dc:creator>
  <cp:lastModifiedBy>admin</cp:lastModifiedBy>
  <cp:revision>9</cp:revision>
  <dcterms:created xsi:type="dcterms:W3CDTF">2014-10-23T05:06:42Z</dcterms:created>
  <dcterms:modified xsi:type="dcterms:W3CDTF">2014-10-23T08:06:57Z</dcterms:modified>
</cp:coreProperties>
</file>