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4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9"/>
            <a:ext cx="8458200" cy="158417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УКРАЇНА – УГОРЩИНА</a:t>
            </a:r>
            <a:br>
              <a:rPr lang="ru-RU" sz="4000" dirty="0" smtClean="0"/>
            </a:br>
            <a:r>
              <a:rPr lang="uk-UA" sz="4000" dirty="0" smtClean="0"/>
              <a:t>РОЗВИТОК ВІДНОСИН</a:t>
            </a:r>
            <a:endParaRPr lang="uk-UA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Презентацію виконала </a:t>
            </a:r>
          </a:p>
          <a:p>
            <a:r>
              <a:rPr lang="uk-UA" dirty="0" smtClean="0"/>
              <a:t>учениця групи 10-3</a:t>
            </a:r>
          </a:p>
          <a:p>
            <a:r>
              <a:rPr lang="uk-UA" dirty="0" smtClean="0"/>
              <a:t>Севастьянова Анна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404664"/>
            <a:ext cx="54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Міський юридичний ліцей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623731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2014 рік</a:t>
            </a:r>
            <a:endParaRPr lang="uk-UA" dirty="0">
              <a:solidFill>
                <a:schemeClr val="tx2"/>
              </a:solidFill>
            </a:endParaRPr>
          </a:p>
        </p:txBody>
      </p:sp>
      <p:pic>
        <p:nvPicPr>
          <p:cNvPr id="14338" name="Picture 2" descr="http://belichanka.com/_nw/18/82275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293096"/>
            <a:ext cx="2700299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0676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ІСТОРІЯ ВІДНОСИН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517232"/>
            <a:ext cx="8568952" cy="100811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Українсько-Угорські відносини сягають в глибоку давнину і мають не менше ніж тисячолітню традицію. </a:t>
            </a:r>
            <a:endParaRPr lang="uk-UA" sz="2400" dirty="0"/>
          </a:p>
        </p:txBody>
      </p:sp>
      <p:pic>
        <p:nvPicPr>
          <p:cNvPr id="1028" name="Picture 4" descr="Файл:Zarubezhnaia 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680520" cy="3960440"/>
          </a:xfrm>
          <a:prstGeom prst="rect">
            <a:avLst/>
          </a:prstGeom>
          <a:noFill/>
        </p:spPr>
      </p:pic>
      <p:pic>
        <p:nvPicPr>
          <p:cNvPr id="1030" name="Picture 6" descr="Файл:Subcarpathia Carpatho-Ukraine.svg"/>
          <p:cNvPicPr>
            <a:picLocks noChangeAspect="1" noChangeArrowheads="1"/>
          </p:cNvPicPr>
          <p:nvPr/>
        </p:nvPicPr>
        <p:blipFill>
          <a:blip r:embed="rId3" cstate="print"/>
          <a:srcRect l="2880" t="3774" r="2095" b="1887"/>
          <a:stretch>
            <a:fillRect/>
          </a:stretch>
        </p:blipFill>
        <p:spPr bwMode="auto">
          <a:xfrm>
            <a:off x="4644008" y="1484784"/>
            <a:ext cx="4277275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commons/0/0d/II._G%C3%A9za_magyar_kir%C3%A1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2201670" cy="2592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936104"/>
          </a:xfrm>
        </p:spPr>
        <p:txBody>
          <a:bodyPr/>
          <a:lstStyle/>
          <a:p>
            <a:pPr algn="ctr"/>
            <a:r>
              <a:rPr lang="uk-UA" dirty="0" smtClean="0"/>
              <a:t>Перші угорські правителі</a:t>
            </a:r>
            <a:endParaRPr lang="uk-UA" dirty="0"/>
          </a:p>
        </p:txBody>
      </p:sp>
      <p:pic>
        <p:nvPicPr>
          <p:cNvPr id="17414" name="Picture 6" descr="http://ic.pics.livejournal.com/dikwa/15527153/95242/95242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1416450" cy="2386980"/>
          </a:xfrm>
          <a:prstGeom prst="rect">
            <a:avLst/>
          </a:prstGeom>
          <a:noFill/>
        </p:spPr>
      </p:pic>
      <p:pic>
        <p:nvPicPr>
          <p:cNvPr id="17418" name="Picture 10" descr="http://ic.pics.livejournal.com/dikwa/15527153/96360/96360_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933056"/>
            <a:ext cx="1983553" cy="2448272"/>
          </a:xfrm>
          <a:prstGeom prst="rect">
            <a:avLst/>
          </a:prstGeom>
          <a:noFill/>
        </p:spPr>
      </p:pic>
      <p:pic>
        <p:nvPicPr>
          <p:cNvPr id="17420" name="Picture 12" descr="Геза 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861048"/>
            <a:ext cx="2088232" cy="252825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76256" y="2276872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u="sng" dirty="0" smtClean="0"/>
              <a:t>Бела II Сліпий</a:t>
            </a:r>
            <a:endParaRPr lang="uk-UA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403648" y="551723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u="sng" dirty="0" err="1" smtClean="0"/>
              <a:t>Геза</a:t>
            </a:r>
            <a:r>
              <a:rPr lang="uk-UA" sz="1600" b="1" u="sng" dirty="0" smtClean="0"/>
              <a:t> І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0112" y="587727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u="sng" smtClean="0"/>
              <a:t>Бела III</a:t>
            </a:r>
            <a:endParaRPr lang="uk-UA" sz="160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699792" y="249289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u="sng" dirty="0" err="1" smtClean="0"/>
              <a:t>Геза</a:t>
            </a:r>
            <a:r>
              <a:rPr lang="uk-UA" sz="1600" b="1" u="sng" dirty="0" smtClean="0"/>
              <a:t> I</a:t>
            </a:r>
            <a:r>
              <a:rPr lang="en-US" sz="1600" b="1" u="sng" dirty="0" smtClean="0"/>
              <a:t>I</a:t>
            </a:r>
            <a:endParaRPr lang="uk-UA" sz="16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/>
          <a:lstStyle/>
          <a:p>
            <a:pPr algn="ctr"/>
            <a:r>
              <a:rPr lang="uk-UA" dirty="0" smtClean="0"/>
              <a:t>Сучасність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484784"/>
            <a:ext cx="5112568" cy="2880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/>
              <a:t>Політичні відносини</a:t>
            </a:r>
          </a:p>
          <a:p>
            <a:pPr>
              <a:buNone/>
            </a:pPr>
            <a:r>
              <a:rPr lang="uk-UA" sz="2400" dirty="0" smtClean="0"/>
              <a:t>	Українська двостороння дипломатія новітньої доби розпочинається саме з Угорщини. </a:t>
            </a:r>
            <a:endParaRPr lang="ru-RU" sz="2400" dirty="0"/>
          </a:p>
        </p:txBody>
      </p:sp>
      <p:pic>
        <p:nvPicPr>
          <p:cNvPr id="16386" name="Picture 2" descr="http://t3.gstatic.com/images?q=tbn:ANd9GcSDCNV7G9SeYMLBB_OzyyJuj26BtM9qW-2mKJ5B6wW4hYLGoo6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590291" cy="2088232"/>
          </a:xfrm>
          <a:prstGeom prst="rect">
            <a:avLst/>
          </a:prstGeom>
          <a:noFill/>
        </p:spPr>
      </p:pic>
      <p:pic>
        <p:nvPicPr>
          <p:cNvPr id="16388" name="Picture 4" descr="http://publicist.in.ua/uploads/posts/2014-04/139698147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33056"/>
            <a:ext cx="4032448" cy="2500933"/>
          </a:xfrm>
          <a:prstGeom prst="rect">
            <a:avLst/>
          </a:prstGeom>
          <a:noFill/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179512" y="4077072"/>
            <a:ext cx="4464496" cy="215443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Угорська Республіка посідає стратегічне місце серед важливих партнерів України, яка однією з перших визнала суверенність Української держави. </a:t>
            </a:r>
            <a:endParaRPr kumimoji="0" lang="uk-UA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i.biz-gid.com/pchart/cache/export/ukrainian/pie_export_3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6624736" cy="4464496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23528" y="620688"/>
            <a:ext cx="8496944" cy="13681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/>
            <a:r>
              <a:rPr lang="uk-UA" sz="2400" dirty="0" smtClean="0"/>
              <a:t>Українсько-угорські відносини на сучасному етапі продовжують збагачуватися новими напрямками, видами i формами співробітництва.</a:t>
            </a:r>
            <a:endParaRPr lang="ru-RU" sz="2400" dirty="0"/>
          </a:p>
        </p:txBody>
      </p:sp>
    </p:spTree>
  </p:cSld>
  <p:clrMapOvr>
    <a:masterClrMapping/>
  </p:clrMapOvr>
  <p:transition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Торгівельно-економічні відносини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2475720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Український експорт товарів до Угорщини</a:t>
            </a:r>
            <a:r>
              <a:rPr lang="uk-UA" sz="2000" dirty="0" smtClean="0"/>
              <a:t>: напівфабрикати з вуглецевої, електроенергія, проводи ізольовані, кабелі, приймальна апаратура телевізійна, частини для приймальної апаратури, електронагрівальні прилади, лісоматеріали оброблені. </a:t>
            </a:r>
          </a:p>
          <a:p>
            <a:r>
              <a:rPr lang="uk-UA" sz="2000" dirty="0" smtClean="0"/>
              <a:t>І</a:t>
            </a:r>
            <a:r>
              <a:rPr lang="uk-UA" sz="2000" b="1" dirty="0" smtClean="0"/>
              <a:t>мпорту угорських товарів в Україну</a:t>
            </a:r>
            <a:r>
              <a:rPr lang="uk-UA" sz="2000" dirty="0" smtClean="0"/>
              <a:t>: гази нафтові, лікарські засоби, проводи ізольовані, кабелі, нафта або нафтопродукти, кукурудза.</a:t>
            </a:r>
            <a:endParaRPr lang="ru-RU" sz="2000" dirty="0" smtClean="0"/>
          </a:p>
          <a:p>
            <a:endParaRPr lang="uk-UA" dirty="0"/>
          </a:p>
        </p:txBody>
      </p:sp>
      <p:pic>
        <p:nvPicPr>
          <p:cNvPr id="19458" name="Picture 2" descr="http://www.ukrexport.gov.ua/i/imgsupload/Hungar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645024"/>
            <a:ext cx="4824536" cy="2800123"/>
          </a:xfrm>
          <a:prstGeom prst="rect">
            <a:avLst/>
          </a:prstGeom>
          <a:noFill/>
        </p:spPr>
      </p:pic>
      <p:pic>
        <p:nvPicPr>
          <p:cNvPr id="19460" name="Picture 4" descr="http://www.ukrexport.gov.ua/i/imgsupload/Hungary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392488" cy="278130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3501008"/>
            <a:ext cx="5436096" cy="32403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sz="2000" dirty="0" smtClean="0"/>
              <a:t>В Україні встановлено понад 60 пам`ятників та пам’ятних знаків угорським політичним та культурним діячам. </a:t>
            </a:r>
          </a:p>
          <a:p>
            <a:pPr>
              <a:buNone/>
            </a:pPr>
            <a:r>
              <a:rPr lang="uk-UA" sz="2000" dirty="0" smtClean="0"/>
              <a:t>		В Угорщині відкрито пам’ятник Т.Шевченку, пам’ятник жертвам Голодомору 1932-1933 рр. в Україні, Меморіальний знак жертвам Голодомору 1932-1933 р. в Україні, пам’ятну дошку на будинку в Будапешті, проводиться робота щодо встановлення пам’ятника Г.Сковороді у м. Токай. </a:t>
            </a:r>
            <a:endParaRPr lang="ru-RU" sz="2000" dirty="0" smtClean="0"/>
          </a:p>
          <a:p>
            <a:pPr>
              <a:buNone/>
            </a:pPr>
            <a:r>
              <a:rPr lang="uk-UA" sz="2000" dirty="0" smtClean="0"/>
              <a:t>		Плідно розвиваються двосторонні відносини по лінії народної творчості. </a:t>
            </a:r>
            <a:endParaRPr lang="ru-RU" sz="2000" dirty="0" smtClean="0"/>
          </a:p>
        </p:txBody>
      </p:sp>
      <p:pic>
        <p:nvPicPr>
          <p:cNvPr id="20482" name="Picture 2" descr="http://zaholovok.com.ua/sites/default/files/154/2013/02/19/2013_02_27_12_09_56.jpg"/>
          <p:cNvPicPr>
            <a:picLocks noChangeAspect="1" noChangeArrowheads="1"/>
          </p:cNvPicPr>
          <p:nvPr/>
        </p:nvPicPr>
        <p:blipFill>
          <a:blip r:embed="rId2" cstate="print"/>
          <a:srcRect t="7692" r="879"/>
          <a:stretch>
            <a:fillRect/>
          </a:stretch>
        </p:blipFill>
        <p:spPr bwMode="auto">
          <a:xfrm>
            <a:off x="5652120" y="1340768"/>
            <a:ext cx="3300367" cy="2160240"/>
          </a:xfrm>
          <a:prstGeom prst="rect">
            <a:avLst/>
          </a:prstGeom>
          <a:noFill/>
        </p:spPr>
      </p:pic>
      <p:pic>
        <p:nvPicPr>
          <p:cNvPr id="20484" name="Picture 4" descr="http://hungary.mfa.gov.ua/mediafiles/sites/hungary/images/gallery/_2014/tmbs/_269-tmb-270x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3672408" cy="2448272"/>
          </a:xfrm>
          <a:prstGeom prst="rect">
            <a:avLst/>
          </a:prstGeom>
          <a:noFill/>
        </p:spPr>
      </p:pic>
      <p:pic>
        <p:nvPicPr>
          <p:cNvPr id="20486" name="Picture 6" descr="http://zakarpattya.net.ua/eshop/dbases/zo2008_8_18_15_14_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908720"/>
            <a:ext cx="2815348" cy="1872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485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Культурні зв’язки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1340768"/>
            <a:ext cx="2736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 Україні та Угорщині регулярно проводяться заходи з метою відзначення визначних дат чи вшанування пам`яті особистостей в історії наших держав.</a:t>
            </a:r>
            <a:endParaRPr lang="uk-UA" dirty="0"/>
          </a:p>
        </p:txBody>
      </p:sp>
    </p:spTree>
  </p:cSld>
  <p:clrMapOvr>
    <a:masterClrMapping/>
  </p:clrMapOvr>
  <p:transition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340768"/>
            <a:ext cx="6552728" cy="1470025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uk-UA" dirty="0"/>
          </a:p>
        </p:txBody>
      </p:sp>
      <p:pic>
        <p:nvPicPr>
          <p:cNvPr id="1026" name="Picture 2" descr="http://t0.gstatic.com/images?q=tbn:ANd9GcS5kshYQCVGXVO2oBHSSTUxR4Wts0fAVvehr9aU6Tucd3V6Kv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933056"/>
            <a:ext cx="3978444" cy="244827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121</TotalTime>
  <Words>145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УКРАЇНА – УГОРЩИНА РОЗВИТОК ВІДНОСИН</vt:lpstr>
      <vt:lpstr>ІСТОРІЯ ВІДНОСИН</vt:lpstr>
      <vt:lpstr>Перші угорські правителі</vt:lpstr>
      <vt:lpstr>Сучасність</vt:lpstr>
      <vt:lpstr>Слайд 5</vt:lpstr>
      <vt:lpstr>Торгівельно-економічні відносини</vt:lpstr>
      <vt:lpstr>Культурні зв’язки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– УГОРЩИНА РОЗВИТОК ВІДНОСИН</dc:title>
  <dc:creator>Андрюха</dc:creator>
  <cp:lastModifiedBy>Андрюха</cp:lastModifiedBy>
  <cp:revision>15</cp:revision>
  <dcterms:created xsi:type="dcterms:W3CDTF">2014-05-21T17:28:54Z</dcterms:created>
  <dcterms:modified xsi:type="dcterms:W3CDTF">2014-05-22T15:52:55Z</dcterms:modified>
</cp:coreProperties>
</file>