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176476"/>
            <a:ext cx="4046984" cy="268152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Роботу виконала</a:t>
            </a:r>
          </a:p>
          <a:p>
            <a:pPr algn="l"/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Учениця 10 класу</a:t>
            </a:r>
          </a:p>
          <a:p>
            <a:pPr algn="l"/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Школи І-ІІІ ступенів №236</a:t>
            </a:r>
          </a:p>
          <a:p>
            <a:pPr algn="l"/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Міста Києва</a:t>
            </a:r>
          </a:p>
          <a:p>
            <a:pPr algn="l"/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Оніс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Марія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ІІІ та І</a:t>
            </a: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Універсали</a:t>
            </a:r>
            <a:endParaRPr lang="uk-UA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amrador.hall.org.ua/BY_TIME/1917-1922_Gromadanska_viyna/01-Centralna_Rada/sofii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		</a:t>
            </a:r>
            <a:r>
              <a:rPr lang="uk-UA" sz="5300" b="1" dirty="0" smtClean="0"/>
              <a:t>	</a:t>
            </a:r>
            <a:r>
              <a:rPr lang="uk-UA" sz="53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Умови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980728"/>
            <a:ext cx="82089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УНР </a:t>
            </a:r>
            <a:r>
              <a:rPr lang="ru-RU" sz="1600" dirty="0" err="1" smtClean="0"/>
              <a:t>проголошується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незалежною</a:t>
            </a:r>
            <a:r>
              <a:rPr lang="ru-RU" sz="1600" dirty="0" smtClean="0"/>
              <a:t>, </a:t>
            </a:r>
            <a:r>
              <a:rPr lang="ru-RU" sz="1600" dirty="0" err="1" smtClean="0"/>
              <a:t>вільною</a:t>
            </a:r>
            <a:r>
              <a:rPr lang="ru-RU" sz="1600" dirty="0" smtClean="0"/>
              <a:t> </a:t>
            </a:r>
            <a:r>
              <a:rPr lang="ru-RU" sz="1600" dirty="0" smtClean="0"/>
              <a:t> суверенною </a:t>
            </a:r>
            <a:r>
              <a:rPr lang="ru-RU" sz="1600" dirty="0" smtClean="0"/>
              <a:t>державою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народу;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72816"/>
            <a:ext cx="82089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З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smtClean="0"/>
              <a:t>УНР  </a:t>
            </a:r>
            <a:r>
              <a:rPr lang="ru-RU" dirty="0" err="1" smtClean="0"/>
              <a:t>прагне</a:t>
            </a:r>
            <a:r>
              <a:rPr lang="ru-RU" dirty="0" smtClean="0"/>
              <a:t>  </a:t>
            </a:r>
            <a:r>
              <a:rPr lang="ru-RU" dirty="0" err="1" smtClean="0"/>
              <a:t>жити</a:t>
            </a:r>
            <a:r>
              <a:rPr lang="ru-RU" dirty="0" smtClean="0"/>
              <a:t> у </a:t>
            </a:r>
            <a:r>
              <a:rPr lang="ru-RU" dirty="0" err="1" smtClean="0"/>
              <a:t>мирі</a:t>
            </a:r>
            <a:r>
              <a:rPr lang="ru-RU" dirty="0" smtClean="0"/>
              <a:t> та </a:t>
            </a:r>
            <a:r>
              <a:rPr lang="ru-RU" dirty="0" err="1" smtClean="0"/>
              <a:t>злагоді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420888"/>
            <a:ext cx="82089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Влада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народу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, </a:t>
            </a:r>
            <a:r>
              <a:rPr lang="ru-RU" sz="1600" dirty="0" err="1" smtClean="0"/>
              <a:t>допоки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зберуться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Установчі</a:t>
            </a:r>
            <a:r>
              <a:rPr lang="ru-RU" sz="1600" dirty="0" smtClean="0"/>
              <a:t> </a:t>
            </a:r>
            <a:r>
              <a:rPr lang="ru-RU" sz="1600" dirty="0" err="1" smtClean="0"/>
              <a:t>збори</a:t>
            </a:r>
            <a:r>
              <a:rPr lang="ru-RU" sz="1600" dirty="0" smtClean="0"/>
              <a:t>, буде </a:t>
            </a:r>
            <a:r>
              <a:rPr lang="ru-RU" sz="1600" dirty="0" err="1" smtClean="0"/>
              <a:t>правити</a:t>
            </a:r>
            <a:r>
              <a:rPr lang="ru-RU" sz="1600" dirty="0" smtClean="0"/>
              <a:t> ЦР;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212976"/>
            <a:ext cx="82089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/>
              <a:t>Піддано жорстокій критиці політику більшовиків, яка веде до громадянської війни;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933056"/>
            <a:ext cx="82089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УЦР </a:t>
            </a:r>
            <a:r>
              <a:rPr lang="ru-RU" sz="1600" dirty="0" err="1" smtClean="0"/>
              <a:t>зобов'язується</a:t>
            </a:r>
            <a:r>
              <a:rPr lang="ru-RU" sz="1600" dirty="0" smtClean="0"/>
              <a:t> вести </a:t>
            </a:r>
            <a:r>
              <a:rPr lang="ru-RU" sz="1600" dirty="0" err="1" smtClean="0"/>
              <a:t>боротьбу</a:t>
            </a:r>
            <a:r>
              <a:rPr lang="ru-RU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 </a:t>
            </a:r>
            <a:r>
              <a:rPr lang="ru-RU" sz="1600" dirty="0" err="1" smtClean="0"/>
              <a:t>прибічників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більшовиків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725144"/>
            <a:ext cx="82089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УЦР </a:t>
            </a:r>
            <a:r>
              <a:rPr lang="ru-RU" dirty="0" err="1" smtClean="0"/>
              <a:t>зобов'язувалась</a:t>
            </a:r>
            <a:r>
              <a:rPr lang="ru-RU" dirty="0" smtClean="0"/>
              <a:t> 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почати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мирні</a:t>
            </a:r>
            <a:r>
              <a:rPr lang="ru-RU" dirty="0" smtClean="0"/>
              <a:t>  переговори </a:t>
            </a:r>
            <a:r>
              <a:rPr lang="ru-RU" dirty="0" err="1" smtClean="0"/>
              <a:t>з</a:t>
            </a:r>
            <a:r>
              <a:rPr lang="ru-RU" dirty="0" smtClean="0"/>
              <a:t> Німеччиною;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5373216"/>
            <a:ext cx="82089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УЦР </a:t>
            </a:r>
            <a:r>
              <a:rPr lang="ru-RU" dirty="0" err="1" smtClean="0"/>
              <a:t>планує</a:t>
            </a:r>
            <a:r>
              <a:rPr lang="ru-RU" dirty="0" smtClean="0"/>
              <a:t> </a:t>
            </a:r>
            <a:r>
              <a:rPr lang="ru-RU" dirty="0" smtClean="0"/>
              <a:t>провести  </a:t>
            </a:r>
            <a:r>
              <a:rPr lang="ru-RU" dirty="0" err="1" smtClean="0"/>
              <a:t>земельну</a:t>
            </a:r>
            <a:r>
              <a:rPr lang="ru-RU" dirty="0" smtClean="0"/>
              <a:t> </a:t>
            </a:r>
            <a:r>
              <a:rPr lang="ru-RU" dirty="0" smtClean="0"/>
              <a:t>  реформу </a:t>
            </a:r>
            <a:r>
              <a:rPr lang="ru-RU" dirty="0" smtClean="0"/>
              <a:t>в </a:t>
            </a:r>
            <a:r>
              <a:rPr lang="ru-RU" dirty="0" err="1" smtClean="0"/>
              <a:t>інтересах</a:t>
            </a:r>
            <a:r>
              <a:rPr lang="ru-RU" dirty="0" smtClean="0"/>
              <a:t> селян;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6093296"/>
            <a:ext cx="82089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Держава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 </a:t>
            </a:r>
            <a:r>
              <a:rPr lang="ru-RU" dirty="0" smtClean="0"/>
              <a:t>контроль над </a:t>
            </a:r>
            <a:r>
              <a:rPr lang="ru-RU" dirty="0" err="1" smtClean="0"/>
              <a:t>торгівлею</a:t>
            </a:r>
            <a:r>
              <a:rPr lang="ru-RU" dirty="0" smtClean="0"/>
              <a:t> та банками.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У зв'язку з почалися військовими діями між Радянською Росією та Українською Народною республікою перед Центральною радою стали наступні завдання: мобілізувати і організувати народ Україні для відбиття агресії, відмежуватися від режиму більшовиків  і створити умови для початку самостійних переговорів з Німеччиною. З метою вирішення цих завдань 22 (9) січня 1918 був проголошений </a:t>
            </a:r>
            <a:r>
              <a:rPr lang="en-US" i="1" dirty="0" smtClean="0">
                <a:solidFill>
                  <a:srgbClr val="002060"/>
                </a:solidFill>
              </a:rPr>
              <a:t>IV </a:t>
            </a:r>
            <a:r>
              <a:rPr lang="uk-UA" i="1" dirty="0" smtClean="0">
                <a:solidFill>
                  <a:srgbClr val="002060"/>
                </a:solidFill>
              </a:rPr>
              <a:t>Універсал, за яким УНР стало "самостійною, ні від кого незалежною, вільною суверенною державою українського народу", а виконавчий орган, Генеральний секретаріат, - Радою народних міністрів. Універсал містив ряд важливих положень: на уряд покладалося завдання "повністю самостійно" провести мирні переговори з Німеччиною та її союзниками.</a:t>
            </a:r>
            <a:endParaRPr lang="uk-UA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4572000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</a:rPr>
              <a:t>Універсал був прийнятий на засіданні Малої Ради, проголосований у Центральній Раді поіменним голосуванням і опубліковано українською, російською, єврейською та польською мовами.</a:t>
            </a:r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shkola.ua/web/uploads/book/26/images/6kmaQM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0912">
            <a:off x="938519" y="1335634"/>
            <a:ext cx="3381375" cy="49434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22 січня 1918 року у приміщенні Київського Будинку вчителя було підписано Четвертий універсал, яким Українську Народну Республіку проголошено суверенною і незалежною державою. А 1919 року в цей самий день на </a:t>
            </a:r>
            <a:r>
              <a:rPr lang="uk-UA" i="1" dirty="0" err="1" smtClean="0">
                <a:solidFill>
                  <a:srgbClr val="002060"/>
                </a:solidFill>
              </a:rPr>
              <a:t>Софіївській</a:t>
            </a:r>
            <a:r>
              <a:rPr lang="uk-UA" i="1" dirty="0" smtClean="0">
                <a:solidFill>
                  <a:srgbClr val="002060"/>
                </a:solidFill>
              </a:rPr>
              <a:t> Площі в Києві було проголошено Акт Соборності українських земель.</a:t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/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Століттями розірваний український народ визволився з неволі – Лівобережна Україна вийшла з Російської, а Правобережна – з </a:t>
            </a:r>
            <a:r>
              <a:rPr lang="uk-UA" i="1" dirty="0" err="1" smtClean="0">
                <a:solidFill>
                  <a:srgbClr val="002060"/>
                </a:solidFill>
              </a:rPr>
              <a:t>Австоро-Угорської</a:t>
            </a:r>
            <a:r>
              <a:rPr lang="uk-UA" i="1" dirty="0" smtClean="0">
                <a:solidFill>
                  <a:srgbClr val="002060"/>
                </a:solidFill>
              </a:rPr>
              <a:t> імперій – і возз’єднався на своїй землі в єдиній Українській державі. </a:t>
            </a:r>
            <a:endParaRPr lang="uk-UA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Акт злуки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g.istpravda.com.ua/images/doc/7/7/772fffc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2549">
            <a:off x="3103260" y="-202767"/>
            <a:ext cx="4007903" cy="2618498"/>
          </a:xfrm>
          <a:prstGeom prst="rect">
            <a:avLst/>
          </a:prstGeom>
          <a:noFill/>
        </p:spPr>
      </p:pic>
      <p:pic>
        <p:nvPicPr>
          <p:cNvPr id="27654" name="Picture 6" descr="https://encrypted-tbn1.gstatic.com/images?q=tbn:ANd9GcSJ262rIB5OODVUyjQWsNrBxZbstf-40Zj1qhnkBiuQ-Lv_bP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7811">
            <a:off x="5452063" y="-313458"/>
            <a:ext cx="4049027" cy="2437824"/>
          </a:xfrm>
          <a:prstGeom prst="rect">
            <a:avLst/>
          </a:prstGeom>
          <a:noFill/>
        </p:spPr>
      </p:pic>
      <p:pic>
        <p:nvPicPr>
          <p:cNvPr id="27656" name="Picture 8" descr="http://ukrmap.su/program2009/uh11/11_11/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3600400" cy="5085185"/>
          </a:xfrm>
          <a:prstGeom prst="rect">
            <a:avLst/>
          </a:prstGeom>
          <a:noFill/>
        </p:spPr>
      </p:pic>
      <p:pic>
        <p:nvPicPr>
          <p:cNvPr id="27658" name="Picture 10" descr="http://cs312131.vk.me/v312131146/6ae6/crP5-nzt3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8467">
            <a:off x="2815591" y="2231018"/>
            <a:ext cx="4364859" cy="2948569"/>
          </a:xfrm>
          <a:prstGeom prst="rect">
            <a:avLst/>
          </a:prstGeom>
          <a:noFill/>
        </p:spPr>
      </p:pic>
      <p:pic>
        <p:nvPicPr>
          <p:cNvPr id="27662" name="Picture 14" descr="http://cs312131.vk.me/v312131146/6a90/p2nQgmag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9502">
            <a:off x="5099315" y="4377182"/>
            <a:ext cx="4225302" cy="2677010"/>
          </a:xfrm>
          <a:prstGeom prst="rect">
            <a:avLst/>
          </a:prstGeom>
          <a:noFill/>
        </p:spPr>
      </p:pic>
      <p:pic>
        <p:nvPicPr>
          <p:cNvPr id="27660" name="Picture 12" descr="http://cs312131.vk.me/v312131146/6a69/mDWrOeSNR8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8536">
            <a:off x="6048855" y="2116533"/>
            <a:ext cx="3600400" cy="2333137"/>
          </a:xfrm>
          <a:prstGeom prst="rect">
            <a:avLst/>
          </a:prstGeom>
          <a:noFill/>
        </p:spPr>
      </p:pic>
      <p:pic>
        <p:nvPicPr>
          <p:cNvPr id="27664" name="Picture 16" descr="http://cs312131.vk.me/v312131146/6a78/gvlCdjuICu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73935">
            <a:off x="-415164" y="4274874"/>
            <a:ext cx="4312577" cy="2852936"/>
          </a:xfrm>
          <a:prstGeom prst="rect">
            <a:avLst/>
          </a:prstGeom>
          <a:noFill/>
        </p:spPr>
      </p:pic>
      <p:pic>
        <p:nvPicPr>
          <p:cNvPr id="27666" name="Picture 18" descr="http://cs312131.vk.me/v312131146/6a80/MIioQ15-YY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49019">
            <a:off x="2456544" y="5007068"/>
            <a:ext cx="3178452" cy="208920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zakarpattya.net.ua/images/soborn191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085" y="0"/>
            <a:ext cx="4946915" cy="3710186"/>
          </a:xfrm>
          <a:prstGeom prst="rect">
            <a:avLst/>
          </a:prstGeom>
          <a:noFill/>
        </p:spPr>
      </p:pic>
      <p:pic>
        <p:nvPicPr>
          <p:cNvPr id="29702" name="Picture 6" descr="http://img.istpravda.com.ua/images/doc/b/a/bad559b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932040" cy="3933055"/>
          </a:xfrm>
          <a:prstGeom prst="rect">
            <a:avLst/>
          </a:prstGeom>
          <a:noFill/>
        </p:spPr>
      </p:pic>
      <p:pic>
        <p:nvPicPr>
          <p:cNvPr id="29698" name="Picture 2" descr="http://news.chortkiv.net.ua/wp-content/uploads/2013/01/001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3134763"/>
            <a:ext cx="5184576" cy="3723237"/>
          </a:xfrm>
          <a:prstGeom prst="rect">
            <a:avLst/>
          </a:prstGeom>
          <a:noFill/>
        </p:spPr>
      </p:pic>
      <p:pic>
        <p:nvPicPr>
          <p:cNvPr id="29700" name="Picture 4" descr="http://2.bp.blogspot.com/-HUP-0OoPikc/UP4-rw_11NI/AAAAAAAAxM0/4e_4yVBM6js/s1600/den-sobornosti-3-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3875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static.com/images?q=tbn:ANd9GcSIagSfPIFNmpQE0OxONNV7gNY63MEhuP6LYrOOBERn8fPWm_z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1478">
            <a:off x="264698" y="283960"/>
            <a:ext cx="3280395" cy="3095784"/>
          </a:xfrm>
          <a:prstGeom prst="rect">
            <a:avLst/>
          </a:prstGeom>
          <a:noFill/>
        </p:spPr>
      </p:pic>
      <p:pic>
        <p:nvPicPr>
          <p:cNvPr id="30724" name="Picture 4" descr="http://cs323130.vk.me/v323130409/5d13/FxfkcK0mz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026">
            <a:off x="3825820" y="1131011"/>
            <a:ext cx="4710284" cy="3212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2394">
            <a:off x="428108" y="4836173"/>
            <a:ext cx="869626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кінець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4176464" cy="518457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7 листопада (20 — за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новим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стилем) 1917 — проголосив 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Українську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Народну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Республіку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</a:rPr>
              <a:t>(УНР)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 формально не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пориваючи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федеративних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зв'язків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Росією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демократичні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принципи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: свободу слова,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друку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 віровизнання,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зборів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союзів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 страйків,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недоторканість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особи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помешкання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Оголосив національну автономію для меншин (росіян, поляків, євреїв), скасував смертну кару, а також право приватної власності на землю й визнав її власністю всього народу без викупу, установив 8-годинний робочий день, оголосив реформу місцевого самоврядування, визначив 9 січня 1918 днем виборів до 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</a:rPr>
              <a:t>Українських Установчих Зборів</a:t>
            </a:r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, які мали бути скликані 22 січня 1918.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		</a:t>
            </a:r>
            <a:r>
              <a:rPr lang="uk-UA" sz="4800" b="1" dirty="0" smtClean="0"/>
              <a:t>   </a:t>
            </a:r>
            <a:r>
              <a:rPr lang="uk-UA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ІІІ Універсал</a:t>
            </a:r>
            <a:endParaRPr lang="uk-UA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www.hai-nyzhnyk.in.ua/doc2/zobrazennya/1917%20(11)%2007.universal%20II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7932"/>
            <a:ext cx="4176464" cy="54400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	</a:t>
            </a:r>
            <a:r>
              <a:rPr lang="uk-UA" sz="6000" b="1" dirty="0" smtClean="0"/>
              <a:t>		</a:t>
            </a:r>
            <a:r>
              <a:rPr lang="uk-UA" sz="60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Умови</a:t>
            </a:r>
            <a:r>
              <a:rPr lang="uk-U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980728"/>
            <a:ext cx="80558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проголошується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Народною </a:t>
            </a:r>
            <a:r>
              <a:rPr lang="ru-RU" dirty="0" err="1" smtClean="0"/>
              <a:t>Республікою</a:t>
            </a:r>
            <a:r>
              <a:rPr lang="ru-RU" dirty="0" smtClean="0"/>
              <a:t>, не </a:t>
            </a:r>
            <a:r>
              <a:rPr lang="ru-RU" dirty="0" err="1" smtClean="0"/>
              <a:t>відділяючись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060848"/>
            <a:ext cx="8064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До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вся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УЦР та Генеральному </a:t>
            </a:r>
            <a:r>
              <a:rPr lang="ru-RU" dirty="0" err="1" smtClean="0"/>
              <a:t>Секретаріату</a:t>
            </a:r>
            <a:r>
              <a:rPr lang="ru-RU" dirty="0" smtClean="0"/>
              <a:t>;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212976"/>
            <a:ext cx="8064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Скасовується</a:t>
            </a:r>
            <a:r>
              <a:rPr lang="ru-RU" dirty="0" smtClean="0"/>
              <a:t> право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на землю;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437112"/>
            <a:ext cx="80648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УЦР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мирні</a:t>
            </a:r>
            <a:r>
              <a:rPr lang="ru-RU" dirty="0" smtClean="0"/>
              <a:t> переговори </a:t>
            </a:r>
            <a:r>
              <a:rPr lang="ru-RU" dirty="0" err="1" smtClean="0"/>
              <a:t>з</a:t>
            </a:r>
            <a:r>
              <a:rPr lang="ru-RU" dirty="0" smtClean="0"/>
              <a:t> Німеччиною та </a:t>
            </a:r>
            <a:r>
              <a:rPr lang="ru-RU" dirty="0" err="1" smtClean="0"/>
              <a:t>її</a:t>
            </a:r>
            <a:r>
              <a:rPr lang="ru-RU" dirty="0" smtClean="0"/>
              <a:t> союзниками;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5517232"/>
            <a:ext cx="80648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Впроваджуються</a:t>
            </a:r>
            <a:r>
              <a:rPr lang="ru-RU" dirty="0" smtClean="0"/>
              <a:t> </a:t>
            </a:r>
            <a:r>
              <a:rPr lang="ru-RU" dirty="0" err="1" smtClean="0"/>
              <a:t>демократичні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: свобода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свобода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.;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620688"/>
            <a:ext cx="77048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Запроваджується</a:t>
            </a:r>
            <a:r>
              <a:rPr lang="ru-RU" dirty="0" smtClean="0"/>
              <a:t> 8 </a:t>
            </a:r>
            <a:r>
              <a:rPr lang="ru-RU" dirty="0" err="1" smtClean="0"/>
              <a:t>годинний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день;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772816"/>
            <a:ext cx="77048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контроль над </a:t>
            </a:r>
            <a:r>
              <a:rPr lang="ru-RU" dirty="0" err="1" smtClean="0"/>
              <a:t>виробництвом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996952"/>
            <a:ext cx="77048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 </a:t>
            </a:r>
            <a:r>
              <a:rPr lang="ru-RU" dirty="0" err="1" smtClean="0"/>
              <a:t>грудень</a:t>
            </a:r>
            <a:r>
              <a:rPr lang="ru-RU" dirty="0" smtClean="0"/>
              <a:t> </a:t>
            </a:r>
            <a:r>
              <a:rPr lang="ru-RU" dirty="0" err="1" smtClean="0"/>
              <a:t>призначаються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 до </a:t>
            </a:r>
            <a:r>
              <a:rPr lang="ru-RU" dirty="0" err="1" smtClean="0"/>
              <a:t>всеукраїнських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;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149080"/>
            <a:ext cx="7632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Судова реформа;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229200"/>
            <a:ext cx="77048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Амністія політичних в'язнів.</a:t>
            </a:r>
            <a:endParaRPr lang="uk-UA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UEvFtBHOnnY/UipsGxWoM7I/AAAAAAAAAoo/gZ8YrZCU-eQ/s1600/sofii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3224">
            <a:off x="484723" y="328133"/>
            <a:ext cx="8244408" cy="62578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Після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жовтневої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революції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Петрограді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на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Україну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більшовики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встановили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радянську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владу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деяких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прифронтових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містах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почалася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громадянська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війна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між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прихильниками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радянської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влади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прихильниками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Тимчасового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уряду.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Спочатку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Центральна Рада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займала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нейтральну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позицію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але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незабаром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приступила до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активних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дій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змогла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встановити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свою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владу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більшій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частині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України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. У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листопаді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верховенство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влади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Центральної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Ради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визнали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Київський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Катеринославський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Одеський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Полтавський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комітети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РСДРП (б), ряд Рад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робітничих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солдатських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депутатів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міст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Україні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все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селянські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Поради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uk-UA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692696"/>
            <a:ext cx="8363272" cy="1472952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Маніфестація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вояків-українців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Петроград. Червень 1917 р.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s001.radikal.ru/i193/1002/62/357946f9ee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8061822" cy="34020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.gendocs.ru/pars_docs/tw_refs/229/228421/228421_html_1a1c2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047">
            <a:off x="4387835" y="153085"/>
            <a:ext cx="4536504" cy="69241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Однак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Україна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все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ще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претендувала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абсолютний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суверенітет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так як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передбачалося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жовтневі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події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Петрограді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-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це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змова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незабаром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буде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ліквідована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. На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території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Україні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залишалися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силі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всі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закони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, постанови та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розпорядження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Тимчасового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Уряду,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якщо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вони не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були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скасовані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Центральною Радою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або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Генеральним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секретаріатом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Залишалися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всі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колективні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урядові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установи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всі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чиновники,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призначені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Тимчасовим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Урядом до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майбутніх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змін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законодавстві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Української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Народної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</a:rPr>
              <a:t>Республіки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uk-UA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4042792" cy="4683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 </a:t>
            </a:r>
            <a:r>
              <a:rPr lang="ru-RU" dirty="0" err="1" smtClean="0">
                <a:solidFill>
                  <a:srgbClr val="002060"/>
                </a:solidFill>
              </a:rPr>
              <a:t>січня</a:t>
            </a:r>
            <a:r>
              <a:rPr lang="ru-RU" dirty="0" smtClean="0">
                <a:solidFill>
                  <a:srgbClr val="002060"/>
                </a:solidFill>
              </a:rPr>
              <a:t> (22 </a:t>
            </a:r>
            <a:r>
              <a:rPr lang="ru-RU" dirty="0" err="1" smtClean="0">
                <a:solidFill>
                  <a:srgbClr val="002060"/>
                </a:solidFill>
              </a:rPr>
              <a:t>січня</a:t>
            </a:r>
            <a:r>
              <a:rPr lang="ru-RU" dirty="0" smtClean="0">
                <a:solidFill>
                  <a:srgbClr val="002060"/>
                </a:solidFill>
              </a:rPr>
              <a:t> за </a:t>
            </a:r>
            <a:r>
              <a:rPr lang="ru-RU" dirty="0" err="1" smtClean="0">
                <a:solidFill>
                  <a:srgbClr val="002060"/>
                </a:solidFill>
              </a:rPr>
              <a:t>новим</a:t>
            </a:r>
            <a:r>
              <a:rPr lang="ru-RU" dirty="0" smtClean="0">
                <a:solidFill>
                  <a:srgbClr val="002060"/>
                </a:solidFill>
              </a:rPr>
              <a:t> стилем) 1918 — проголосив УНР </a:t>
            </a:r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i="1" dirty="0" err="1" smtClean="0">
                <a:solidFill>
                  <a:srgbClr val="002060"/>
                </a:solidFill>
              </a:rPr>
              <a:t>самостійною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від</a:t>
            </a:r>
            <a:r>
              <a:rPr lang="ru-RU" i="1" dirty="0" smtClean="0">
                <a:solidFill>
                  <a:srgbClr val="002060"/>
                </a:solidFill>
              </a:rPr>
              <a:t> кого не залежною, </a:t>
            </a:r>
            <a:r>
              <a:rPr lang="ru-RU" i="1" dirty="0" err="1" smtClean="0">
                <a:solidFill>
                  <a:srgbClr val="002060"/>
                </a:solidFill>
              </a:rPr>
              <a:t>вільною</a:t>
            </a:r>
            <a:r>
              <a:rPr lang="ru-RU" i="1" dirty="0" smtClean="0">
                <a:solidFill>
                  <a:srgbClr val="002060"/>
                </a:solidFill>
              </a:rPr>
              <a:t> суверенною державою </a:t>
            </a:r>
            <a:r>
              <a:rPr lang="ru-RU" i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i="1" dirty="0" smtClean="0">
                <a:solidFill>
                  <a:srgbClr val="002060"/>
                </a:solidFill>
              </a:rPr>
              <a:t> народу»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виконавчий</a:t>
            </a:r>
            <a:r>
              <a:rPr lang="ru-RU" dirty="0" smtClean="0">
                <a:solidFill>
                  <a:srgbClr val="002060"/>
                </a:solidFill>
              </a:rPr>
              <a:t> орган, </a:t>
            </a:r>
            <a:r>
              <a:rPr lang="ru-RU" dirty="0" err="1" smtClean="0">
                <a:solidFill>
                  <a:srgbClr val="002060"/>
                </a:solidFill>
              </a:rPr>
              <a:t>Генеральний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Секретаріат</a:t>
            </a:r>
            <a:r>
              <a:rPr lang="ru-RU" dirty="0" smtClean="0">
                <a:solidFill>
                  <a:srgbClr val="002060"/>
                </a:solidFill>
              </a:rPr>
              <a:t> — </a:t>
            </a:r>
            <a:r>
              <a:rPr lang="ru-RU" b="1" dirty="0" smtClean="0">
                <a:solidFill>
                  <a:srgbClr val="002060"/>
                </a:solidFill>
              </a:rPr>
              <a:t>Радою </a:t>
            </a:r>
            <a:r>
              <a:rPr lang="ru-RU" b="1" dirty="0" err="1" smtClean="0">
                <a:solidFill>
                  <a:srgbClr val="002060"/>
                </a:solidFill>
              </a:rPr>
              <a:t>Народних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Міністрів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власності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соціалізацію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землі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</a:t>
            </a:r>
            <a:r>
              <a:rPr lang="uk-U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  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IV </a:t>
            </a:r>
            <a:r>
              <a:rPr lang="uk-U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Універсал </a:t>
            </a:r>
            <a:endParaRPr lang="uk-U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2" descr="http://2.bp.blogspot.com/-I3Zgu7VbI10/UH3KeIRQXvI/AAAAAAAANOk/ay0XVzRCjDM/s1600/1918_I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0907">
            <a:off x="4790964" y="1192764"/>
            <a:ext cx="3559858" cy="53635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429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ІІІ та ІV Універсали</vt:lpstr>
      <vt:lpstr>     ІІІ Універсал</vt:lpstr>
      <vt:lpstr>   Умови </vt:lpstr>
      <vt:lpstr>Слайд 4</vt:lpstr>
      <vt:lpstr>Слайд 5</vt:lpstr>
      <vt:lpstr>Слайд 6</vt:lpstr>
      <vt:lpstr>Слайд 7</vt:lpstr>
      <vt:lpstr>Слайд 8</vt:lpstr>
      <vt:lpstr>     IV Універсал </vt:lpstr>
      <vt:lpstr>Слайд 10</vt:lpstr>
      <vt:lpstr>   Умови </vt:lpstr>
      <vt:lpstr>Слайд 12</vt:lpstr>
      <vt:lpstr>Слайд 13</vt:lpstr>
      <vt:lpstr>   Акт злуки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ІІІ та ІV Універсали</dc:title>
  <dc:creator>Маша</dc:creator>
  <cp:lastModifiedBy>Маша</cp:lastModifiedBy>
  <cp:revision>14</cp:revision>
  <dcterms:created xsi:type="dcterms:W3CDTF">2013-12-21T13:47:47Z</dcterms:created>
  <dcterms:modified xsi:type="dcterms:W3CDTF">2013-12-21T16:49:32Z</dcterms:modified>
</cp:coreProperties>
</file>