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1105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4346-C2BE-4B2C-9539-E775200C30D7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A0CC4-6889-463E-9672-ABF3FE16F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236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jpg"/><Relationship Id="rId18" Type="http://schemas.openxmlformats.org/officeDocument/2006/relationships/image" Target="../media/image5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g"/><Relationship Id="rId12" Type="http://schemas.openxmlformats.org/officeDocument/2006/relationships/image" Target="../media/image48.jpeg"/><Relationship Id="rId17" Type="http://schemas.openxmlformats.org/officeDocument/2006/relationships/image" Target="../media/image51.jpg"/><Relationship Id="rId2" Type="http://schemas.microsoft.com/office/2007/relationships/media" Target="../media/media4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42.jp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0.jpeg"/><Relationship Id="rId10" Type="http://schemas.openxmlformats.org/officeDocument/2006/relationships/image" Target="../media/image46.jpg"/><Relationship Id="rId19" Type="http://schemas.microsoft.com/office/2007/relationships/hdphoto" Target="../media/hdphoto2.wdp"/><Relationship Id="rId4" Type="http://schemas.openxmlformats.org/officeDocument/2006/relationships/image" Target="../media/image40.jpg"/><Relationship Id="rId9" Type="http://schemas.openxmlformats.org/officeDocument/2006/relationships/image" Target="../media/image45.jpeg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10" Type="http://schemas.openxmlformats.org/officeDocument/2006/relationships/image" Target="../media/image6.pn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11" Type="http://schemas.openxmlformats.org/officeDocument/2006/relationships/image" Target="../media/image84.jpg"/><Relationship Id="rId5" Type="http://schemas.openxmlformats.org/officeDocument/2006/relationships/image" Target="../media/image78.png"/><Relationship Id="rId10" Type="http://schemas.openxmlformats.org/officeDocument/2006/relationships/image" Target="../media/image83.jpg"/><Relationship Id="rId4" Type="http://schemas.openxmlformats.org/officeDocument/2006/relationships/image" Target="../media/image77.jpeg"/><Relationship Id="rId9" Type="http://schemas.openxmlformats.org/officeDocument/2006/relationships/image" Target="../media/image8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94.jpg"/><Relationship Id="rId18" Type="http://schemas.openxmlformats.org/officeDocument/2006/relationships/image" Target="../media/image99.jpg"/><Relationship Id="rId26" Type="http://schemas.openxmlformats.org/officeDocument/2006/relationships/image" Target="../media/image107.jp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2.jpg"/><Relationship Id="rId34" Type="http://schemas.openxmlformats.org/officeDocument/2006/relationships/image" Target="../media/image115.jpg"/><Relationship Id="rId7" Type="http://schemas.openxmlformats.org/officeDocument/2006/relationships/image" Target="../media/image88.jpg"/><Relationship Id="rId12" Type="http://schemas.openxmlformats.org/officeDocument/2006/relationships/image" Target="../media/image93.jpg"/><Relationship Id="rId17" Type="http://schemas.openxmlformats.org/officeDocument/2006/relationships/image" Target="../media/image98.jpg"/><Relationship Id="rId25" Type="http://schemas.openxmlformats.org/officeDocument/2006/relationships/image" Target="../media/image106.jpg"/><Relationship Id="rId33" Type="http://schemas.openxmlformats.org/officeDocument/2006/relationships/image" Target="../media/image114.jpeg"/><Relationship Id="rId2" Type="http://schemas.microsoft.com/office/2007/relationships/media" Target="../media/media7.mp3"/><Relationship Id="rId16" Type="http://schemas.openxmlformats.org/officeDocument/2006/relationships/image" Target="../media/image97.jpg"/><Relationship Id="rId20" Type="http://schemas.openxmlformats.org/officeDocument/2006/relationships/image" Target="../media/image101.jpg"/><Relationship Id="rId29" Type="http://schemas.openxmlformats.org/officeDocument/2006/relationships/image" Target="../media/image110.jpg"/><Relationship Id="rId1" Type="http://schemas.openxmlformats.org/officeDocument/2006/relationships/audio" Target="NULL" TargetMode="External"/><Relationship Id="rId6" Type="http://schemas.openxmlformats.org/officeDocument/2006/relationships/image" Target="../media/image87.jpg"/><Relationship Id="rId11" Type="http://schemas.openxmlformats.org/officeDocument/2006/relationships/image" Target="../media/image92.jpg"/><Relationship Id="rId24" Type="http://schemas.openxmlformats.org/officeDocument/2006/relationships/image" Target="../media/image105.jpg"/><Relationship Id="rId32" Type="http://schemas.openxmlformats.org/officeDocument/2006/relationships/image" Target="../media/image113.jpg"/><Relationship Id="rId5" Type="http://schemas.openxmlformats.org/officeDocument/2006/relationships/image" Target="../media/image86.jpg"/><Relationship Id="rId15" Type="http://schemas.openxmlformats.org/officeDocument/2006/relationships/image" Target="../media/image96.jpg"/><Relationship Id="rId23" Type="http://schemas.openxmlformats.org/officeDocument/2006/relationships/image" Target="../media/image104.jpg"/><Relationship Id="rId28" Type="http://schemas.openxmlformats.org/officeDocument/2006/relationships/image" Target="../media/image109.jpg"/><Relationship Id="rId36" Type="http://schemas.openxmlformats.org/officeDocument/2006/relationships/image" Target="../media/image56.png"/><Relationship Id="rId10" Type="http://schemas.openxmlformats.org/officeDocument/2006/relationships/image" Target="../media/image91.jpg"/><Relationship Id="rId19" Type="http://schemas.openxmlformats.org/officeDocument/2006/relationships/image" Target="../media/image100.jpg"/><Relationship Id="rId31" Type="http://schemas.openxmlformats.org/officeDocument/2006/relationships/image" Target="../media/image112.jpg"/><Relationship Id="rId4" Type="http://schemas.openxmlformats.org/officeDocument/2006/relationships/image" Target="../media/image85.jpg"/><Relationship Id="rId9" Type="http://schemas.openxmlformats.org/officeDocument/2006/relationships/image" Target="../media/image90.jpg"/><Relationship Id="rId14" Type="http://schemas.openxmlformats.org/officeDocument/2006/relationships/image" Target="../media/image95.jpg"/><Relationship Id="rId22" Type="http://schemas.openxmlformats.org/officeDocument/2006/relationships/image" Target="../media/image103.jpg"/><Relationship Id="rId27" Type="http://schemas.openxmlformats.org/officeDocument/2006/relationships/image" Target="../media/image108.jpg"/><Relationship Id="rId30" Type="http://schemas.openxmlformats.org/officeDocument/2006/relationships/image" Target="../media/image111.jpg"/><Relationship Id="rId35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12" Type="http://schemas.openxmlformats.org/officeDocument/2006/relationships/image" Target="../media/image2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583"/>
            <a:ext cx="964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2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3151" y="2636912"/>
            <a:ext cx="6356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778 днів тривав цей жах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64"/>
            <a:ext cx="9144000" cy="8424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2141513"/>
            <a:ext cx="3450303" cy="477053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Я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єсть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народ,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якого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Правди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сила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ніким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звойована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ще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була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.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Яка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біда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мене, яка чума косила! —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а сила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знову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розцвіла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. </a:t>
            </a:r>
          </a:p>
          <a:p>
            <a:endParaRPr lang="ru-RU" sz="1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Щоб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жить —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ні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в кого права не питаюсь.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Щоб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жить — я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всі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кайдани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розірву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.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Я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стверджуюсь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я утверждаюсь,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бо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я живу. </a:t>
            </a:r>
          </a:p>
          <a:p>
            <a:endParaRPr lang="ru-RU" sz="1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Тевтоніє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! Мене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ти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пожирала,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як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вішала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моїх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дочок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синів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і як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залізо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хліб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вугіль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крала…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О, як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твій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дух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осатанів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! </a:t>
            </a:r>
          </a:p>
          <a:p>
            <a:endParaRPr lang="ru-RU" sz="1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Ти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думала — тобою весь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з'їдаюсь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? —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та, подавившись,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падаєш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в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тріву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…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Я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стверджуюсь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я утверждаюсь,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бо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я живу.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0032" y="188640"/>
            <a:ext cx="3624710" cy="7078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Я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єсть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народ,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якого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Правди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сила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ніким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звойована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ще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була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.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Яка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біда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мене, яка чума косила! —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а сила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знову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розцвіла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. </a:t>
            </a:r>
          </a:p>
          <a:p>
            <a:endParaRPr lang="ru-RU" sz="16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16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Із</a:t>
            </a:r>
            <a:r>
              <a:rPr lang="ru-RU" sz="1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ран —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нове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заколоситься,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що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з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нього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світ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весь буде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подивлять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яка земля! яко зерно!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росиця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! —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Ну як же не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сіять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? </a:t>
            </a:r>
          </a:p>
          <a:p>
            <a:endParaRPr lang="ru-RU" sz="1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І я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сіяю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крильми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розгортаюсь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своїх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орлів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скликаю, кличу,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зву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…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Я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стверджуюсь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я утверждаюсь,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бо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я живу. </a:t>
            </a:r>
          </a:p>
          <a:p>
            <a:endParaRPr lang="ru-RU" sz="1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Ще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буде: неба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чистої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блакиті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добробут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в нас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підніметься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як ртуть,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заблискотять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косарки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в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житі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заводи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загудуть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… </a:t>
            </a:r>
          </a:p>
          <a:p>
            <a:endParaRPr lang="ru-RU" sz="1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Я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єсть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народ,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Фашистська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гидь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тремти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! Я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розвертаюсь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!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Тобі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ж кладу я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дошку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гробову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. </a:t>
            </a:r>
          </a:p>
          <a:p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Я </a:t>
            </a:r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стверджуюсь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, я утверждаюсь, 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бо</a:t>
            </a:r>
            <a:r>
              <a:rPr lang="ru-RU" sz="1600" dirty="0">
                <a:solidFill>
                  <a:srgbClr val="FF0000"/>
                </a:solidFill>
                <a:latin typeface="Monotype Corsiva" panose="03010101010201010101" pitchFamily="66" charset="0"/>
              </a:rPr>
              <a:t> я живу. 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1943 р. 16 </a:t>
            </a:r>
            <a:r>
              <a:rPr lang="ru-RU" dirty="0" err="1">
                <a:solidFill>
                  <a:srgbClr val="FF0000"/>
                </a:solidFill>
              </a:rPr>
              <a:t>вересня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2" y="-3123"/>
            <a:ext cx="1944216" cy="2141512"/>
          </a:xfrm>
          <a:prstGeom prst="rect">
            <a:avLst/>
          </a:prstGeom>
          <a:effectLst>
            <a:glow rad="2032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1110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385313" cy="7605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6045" y="1536174"/>
            <a:ext cx="233749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17 </a:t>
            </a:r>
          </a:p>
          <a:p>
            <a:pPr algn="ctr"/>
            <a:r>
              <a:rPr lang="ru-RU" sz="4800" b="1" dirty="0" err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липня</a:t>
            </a:r>
            <a:endParaRPr lang="ru-RU" sz="4800" b="1" dirty="0" smtClean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22</a:t>
            </a:r>
          </a:p>
          <a:p>
            <a:pPr algn="ctr"/>
            <a:r>
              <a:rPr lang="ru-RU" sz="4800" b="1" dirty="0" err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вересня</a:t>
            </a:r>
            <a:endParaRPr lang="ru-RU" sz="4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9435" y="1340768"/>
            <a:ext cx="271721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Перемога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у </a:t>
            </a:r>
          </a:p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битві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на</a:t>
            </a:r>
          </a:p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Курськ</a:t>
            </a:r>
            <a:r>
              <a:rPr lang="uk-UA" sz="4400" b="1" dirty="0" err="1" smtClean="0">
                <a:solidFill>
                  <a:srgbClr val="FF0000"/>
                </a:solidFill>
              </a:rPr>
              <a:t>ій</a:t>
            </a:r>
            <a:endParaRPr lang="uk-UA" sz="4400" b="1" dirty="0" smtClean="0">
              <a:solidFill>
                <a:srgbClr val="FF0000"/>
              </a:solidFill>
            </a:endParaRPr>
          </a:p>
          <a:p>
            <a:pPr algn="ctr"/>
            <a:r>
              <a:rPr lang="uk-UA" sz="4400" b="1" dirty="0" smtClean="0">
                <a:solidFill>
                  <a:srgbClr val="FF0000"/>
                </a:solidFill>
              </a:rPr>
              <a:t>дузі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5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4198" y="0"/>
            <a:ext cx="6090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Форсування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Дніпра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72878"/>
            <a:ext cx="6667500" cy="1916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6" y="2789655"/>
            <a:ext cx="2883014" cy="1856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3" y="4645843"/>
            <a:ext cx="2882137" cy="2006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2789655"/>
            <a:ext cx="2912378" cy="18561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645843"/>
            <a:ext cx="2898561" cy="20060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17" y="2789656"/>
            <a:ext cx="2869465" cy="1856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01" y="4645843"/>
            <a:ext cx="2883281" cy="200603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94320" y="2657418"/>
            <a:ext cx="81553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Вересень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– Листопад1943 року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2" y="872878"/>
            <a:ext cx="8663979" cy="57789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41" y="954967"/>
            <a:ext cx="2491432" cy="18346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1520" y="5589240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uk-UA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спроба прорвати фронт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3365304"/>
            <a:ext cx="2037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загиблих:</a:t>
            </a:r>
          </a:p>
          <a:p>
            <a:pPr algn="ctr"/>
            <a:r>
              <a:rPr lang="uk-UA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тисяч радянських воїнів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5" y="872877"/>
            <a:ext cx="8664856" cy="57789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29041" y="923330"/>
            <a:ext cx="2491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Вирішальний наступ:</a:t>
            </a:r>
          </a:p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 1943 року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8687" y="5365665"/>
            <a:ext cx="1773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Техніка: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 гармат і 500 «катюш»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6078" y="3365304"/>
            <a:ext cx="21884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Крайній термін визволення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річниця Жовтневої революції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04248" y="4745226"/>
            <a:ext cx="2108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Визволення:</a:t>
            </a:r>
          </a:p>
          <a:p>
            <a:pPr algn="ctr"/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листопада 1943 р.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" y="24071"/>
            <a:ext cx="9144000" cy="6858000"/>
          </a:xfrm>
          <a:prstGeom prst="rect">
            <a:avLst/>
          </a:prstGeom>
        </p:spPr>
      </p:pic>
      <p:pic>
        <p:nvPicPr>
          <p:cNvPr id="3" name="дніпро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62.35119999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60" y="6227618"/>
            <a:ext cx="609600" cy="6096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00" y="3029785"/>
            <a:ext cx="4333532" cy="2886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391105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310">
            <a:off x="4191604" y="1438218"/>
            <a:ext cx="3705225" cy="243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391105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394">
            <a:off x="1070466" y="1182215"/>
            <a:ext cx="3526181" cy="27993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391105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2526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" y="0"/>
            <a:ext cx="9213273" cy="6862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9274" y="0"/>
            <a:ext cx="4491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Нагороджено</a:t>
            </a: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98827" y="779220"/>
            <a:ext cx="9324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17, 5 </a:t>
            </a:r>
            <a:r>
              <a:rPr lang="ru-RU" sz="3200" b="1" dirty="0" err="1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бійців і командирів - ордени та медалі</a:t>
            </a:r>
          </a:p>
          <a:p>
            <a:r>
              <a:rPr lang="uk-UA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668 із них – Герої Радянського Союзу</a:t>
            </a:r>
          </a:p>
          <a:p>
            <a:r>
              <a:rPr lang="uk-UA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 із них - кияни</a:t>
            </a:r>
            <a:endParaRPr lang="ru-RU" sz="32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76872"/>
            <a:ext cx="3011800" cy="3011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27669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97587"/>
              </p:ext>
            </p:extLst>
          </p:nvPr>
        </p:nvGraphicFramePr>
        <p:xfrm>
          <a:off x="1118238" y="1268760"/>
          <a:ext cx="6816080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8040"/>
                <a:gridCol w="340804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До війни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Після війни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150 середніх та початкових</a:t>
                      </a:r>
                      <a:r>
                        <a:rPr lang="uk-UA" baseline="0" dirty="0" smtClean="0"/>
                        <a:t> шкіл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77</a:t>
                      </a:r>
                      <a:r>
                        <a:rPr lang="uk-UA" baseline="0" dirty="0" smtClean="0"/>
                        <a:t> – казарми</a:t>
                      </a:r>
                    </a:p>
                    <a:p>
                      <a:r>
                        <a:rPr lang="uk-UA" baseline="0" dirty="0" smtClean="0"/>
                        <a:t>9 – склади</a:t>
                      </a:r>
                    </a:p>
                    <a:p>
                      <a:r>
                        <a:rPr lang="uk-UA" baseline="0" dirty="0" smtClean="0"/>
                        <a:t>8 – конюшні</a:t>
                      </a:r>
                    </a:p>
                    <a:p>
                      <a:r>
                        <a:rPr lang="uk-UA" baseline="0" dirty="0" smtClean="0"/>
                        <a:t>Закриття всіх дитячих садків - пограбування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295923" y="116632"/>
            <a:ext cx="6484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Нацистський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режим: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429000"/>
            <a:ext cx="8460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bg1"/>
                </a:solidFill>
              </a:rPr>
              <a:t>Плани до знищення</a:t>
            </a:r>
            <a:r>
              <a:rPr lang="uk-UA" sz="2800" dirty="0" smtClean="0">
                <a:solidFill>
                  <a:schemeClr val="bg1"/>
                </a:solidFill>
              </a:rPr>
              <a:t>: 10 млн. щорік представників </a:t>
            </a:r>
            <a:r>
              <a:rPr lang="uk-UA" sz="2800" dirty="0" err="1" smtClean="0">
                <a:solidFill>
                  <a:schemeClr val="bg1"/>
                </a:solidFill>
              </a:rPr>
              <a:t>неаріської</a:t>
            </a:r>
            <a:r>
              <a:rPr lang="uk-UA" sz="2800" dirty="0" smtClean="0">
                <a:solidFill>
                  <a:schemeClr val="bg1"/>
                </a:solidFill>
              </a:rPr>
              <a:t> нації. Перші – євреї.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bg1"/>
                </a:solidFill>
              </a:rPr>
              <a:t>Перебіг подій: </a:t>
            </a:r>
            <a:r>
              <a:rPr lang="uk-UA" sz="2800" dirty="0" smtClean="0">
                <a:solidFill>
                  <a:schemeClr val="bg1"/>
                </a:solidFill>
              </a:rPr>
              <a:t>На Україні знищено 900 тис. євреїв:</a:t>
            </a:r>
          </a:p>
          <a:p>
            <a:r>
              <a:rPr lang="uk-UA" sz="2800" dirty="0" smtClean="0">
                <a:solidFill>
                  <a:schemeClr val="bg1"/>
                </a:solidFill>
              </a:rPr>
              <a:t>Впродовж 5 днів у Бабиному яру розстріляно </a:t>
            </a:r>
            <a:r>
              <a:rPr lang="en-US" sz="2800" dirty="0" smtClean="0">
                <a:solidFill>
                  <a:schemeClr val="bg1"/>
                </a:solidFill>
              </a:rPr>
              <a:t> &gt;</a:t>
            </a:r>
            <a:r>
              <a:rPr lang="ru-RU" sz="2800" dirty="0" smtClean="0">
                <a:solidFill>
                  <a:schemeClr val="bg1"/>
                </a:solidFill>
              </a:rPr>
              <a:t>50 тис. </a:t>
            </a:r>
            <a:r>
              <a:rPr lang="uk-UA" sz="2800" dirty="0" smtClean="0">
                <a:solidFill>
                  <a:schemeClr val="bg1"/>
                </a:solidFill>
              </a:rPr>
              <a:t>(включаючи українців та росіян).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bg1"/>
                </a:solidFill>
              </a:rPr>
              <a:t>Всього:</a:t>
            </a:r>
            <a:r>
              <a:rPr lang="uk-UA" sz="2800" dirty="0" smtClean="0">
                <a:solidFill>
                  <a:schemeClr val="bg1"/>
                </a:solidFill>
              </a:rPr>
              <a:t> 220 тис. осіб різних національностей.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68" y="13351"/>
            <a:ext cx="9144000" cy="68296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7509" y="2967335"/>
            <a:ext cx="5908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Хвилина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мовчання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метроно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0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0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11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8" y="0"/>
            <a:ext cx="9152384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3284984"/>
            <a:ext cx="9144000" cy="3573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6768" y="3140968"/>
            <a:ext cx="9152384" cy="38472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Львівський</a:t>
            </a:r>
            <a:r>
              <a:rPr lang="ru-RU" sz="1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9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Славутський</a:t>
            </a:r>
            <a:r>
              <a:rPr lang="uk-UA" sz="19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9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Житомирський, </a:t>
            </a:r>
            <a:r>
              <a:rPr lang="uk-UA" sz="19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Уманський, </a:t>
            </a:r>
            <a:r>
              <a:rPr lang="uk-UA" sz="19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Сирецький</a:t>
            </a:r>
            <a:r>
              <a:rPr lang="uk-UA" sz="19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Дарницький </a:t>
            </a:r>
            <a:r>
              <a:rPr lang="uk-UA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19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ін.</a:t>
            </a:r>
            <a:endParaRPr lang="ru-RU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481" y="8531"/>
            <a:ext cx="53928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Перше </a:t>
            </a:r>
            <a:r>
              <a:rPr lang="ru-RU" sz="4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знищення</a:t>
            </a:r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– </a:t>
            </a:r>
          </a:p>
          <a:p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селище </a:t>
            </a:r>
            <a:r>
              <a:rPr lang="ru-RU" sz="4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Яц</a:t>
            </a:r>
            <a:r>
              <a:rPr lang="uk-UA" sz="4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ів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97853" y="3525689"/>
            <a:ext cx="4731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Всього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97 </a:t>
            </a:r>
            <a:r>
              <a:rPr lang="ru-RU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сіл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8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26124" y="2514934"/>
            <a:ext cx="4314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5 264 000 осіб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8" y="-5618"/>
            <a:ext cx="9160768" cy="68636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" y="-5618"/>
            <a:ext cx="9158211" cy="6863617"/>
          </a:xfrm>
          <a:prstGeom prst="rect">
            <a:avLst/>
          </a:prstGeom>
        </p:spPr>
      </p:pic>
      <p:pic>
        <p:nvPicPr>
          <p:cNvPr id="2" name="Р. Кириченко – Степом, степо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861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2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9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2" y="1814"/>
            <a:ext cx="4572000" cy="3446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6048"/>
            <a:ext cx="4572000" cy="3655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9"/>
            <a:ext cx="4572000" cy="4223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3446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"/>
            <a:ext cx="9144000" cy="68561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14999" y="2568886"/>
            <a:ext cx="43140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Повернулося</a:t>
            </a:r>
            <a:endParaRPr lang="ru-RU" sz="5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uk-UA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1 600 000 осіб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99855" y="2575279"/>
            <a:ext cx="47972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Залишилось</a:t>
            </a:r>
          </a:p>
          <a:p>
            <a:pPr algn="ctr"/>
            <a:r>
              <a:rPr lang="uk-UA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 600 000 осіб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68" y="1814"/>
            <a:ext cx="9163268" cy="68561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14999" y="2552743"/>
            <a:ext cx="43140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Вивезено</a:t>
            </a:r>
          </a:p>
          <a:p>
            <a:pPr algn="ctr"/>
            <a:r>
              <a:rPr lang="uk-UA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2 400 000 осіб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журавл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3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" grpId="1"/>
      <p:bldP spid="10" grpId="0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962"/>
            <a:ext cx="7831686" cy="68589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07142" y="0"/>
            <a:ext cx="585417" cy="68634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4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</a:t>
            </a:r>
          </a:p>
          <a:p>
            <a:pPr algn="ctr"/>
            <a:r>
              <a:rPr lang="ru-RU" sz="44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</a:t>
            </a:r>
          </a:p>
          <a:p>
            <a:pPr algn="ctr"/>
            <a:r>
              <a:rPr lang="ru-RU" sz="44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</a:t>
            </a:r>
          </a:p>
          <a:p>
            <a:pPr algn="ctr"/>
            <a:r>
              <a:rPr lang="ru-RU" sz="44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</a:t>
            </a:r>
          </a:p>
          <a:p>
            <a:pPr algn="ctr"/>
            <a:r>
              <a:rPr lang="ru-RU" sz="44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</a:t>
            </a:r>
          </a:p>
          <a:p>
            <a:pPr algn="ctr"/>
            <a:r>
              <a:rPr lang="ru-RU" sz="44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Л</a:t>
            </a:r>
          </a:p>
          <a:p>
            <a:pPr algn="ctr"/>
            <a:r>
              <a:rPr lang="ru-RU" sz="44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ru-RU" sz="44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</a:t>
            </a:r>
          </a:p>
          <a:p>
            <a:pPr algn="ctr"/>
            <a:r>
              <a:rPr lang="ru-RU" sz="44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</a:t>
            </a:r>
          </a:p>
          <a:p>
            <a:pPr algn="ctr"/>
            <a:r>
              <a:rPr lang="ru-RU" sz="44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88739" y="-962"/>
            <a:ext cx="588623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600" b="1" cap="none" spc="150" dirty="0" smtClean="0">
                <a:ln w="11430">
                  <a:solidFill>
                    <a:schemeClr val="bg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</a:t>
            </a:r>
          </a:p>
          <a:p>
            <a:pPr algn="ctr"/>
            <a:r>
              <a:rPr lang="uk-UA" sz="3600" b="1" spc="150" dirty="0" smtClean="0">
                <a:ln w="11430">
                  <a:solidFill>
                    <a:schemeClr val="bg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</a:t>
            </a:r>
          </a:p>
          <a:p>
            <a:pPr algn="ctr"/>
            <a:r>
              <a:rPr lang="uk-UA" sz="3600" b="1" cap="none" spc="150" dirty="0" smtClean="0">
                <a:ln w="11430">
                  <a:solidFill>
                    <a:schemeClr val="bg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uk-UA" sz="3600" b="1" spc="150" dirty="0" smtClean="0">
                <a:ln w="11430">
                  <a:solidFill>
                    <a:schemeClr val="bg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</a:t>
            </a:r>
          </a:p>
          <a:p>
            <a:pPr algn="ctr"/>
            <a:r>
              <a:rPr lang="uk-UA" sz="3600" b="1" cap="none" spc="150" dirty="0" smtClean="0">
                <a:ln w="11430">
                  <a:solidFill>
                    <a:schemeClr val="bg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</a:t>
            </a:r>
          </a:p>
          <a:p>
            <a:pPr algn="ctr"/>
            <a:r>
              <a:rPr lang="uk-UA" sz="3600" b="1" spc="150" dirty="0" smtClean="0">
                <a:ln w="11430">
                  <a:solidFill>
                    <a:schemeClr val="bg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</a:t>
            </a:r>
          </a:p>
          <a:p>
            <a:pPr algn="ctr"/>
            <a:r>
              <a:rPr lang="uk-UA" sz="3600" b="1" cap="none" spc="150" dirty="0" smtClean="0">
                <a:ln w="11430">
                  <a:solidFill>
                    <a:schemeClr val="bg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uk-UA" sz="3600" b="1" spc="150" dirty="0" smtClean="0">
                <a:ln w="11430">
                  <a:solidFill>
                    <a:schemeClr val="bg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</a:t>
            </a:r>
          </a:p>
          <a:p>
            <a:pPr algn="ctr"/>
            <a:r>
              <a:rPr lang="uk-UA" sz="3600" b="1" cap="none" spc="150" dirty="0" smtClean="0">
                <a:ln w="11430">
                  <a:solidFill>
                    <a:schemeClr val="bg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uk-UA" sz="3600" b="1" spc="150" dirty="0" smtClean="0">
                <a:ln w="11430">
                  <a:solidFill>
                    <a:schemeClr val="bg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Ж</a:t>
            </a:r>
          </a:p>
          <a:p>
            <a:pPr algn="ctr"/>
            <a:r>
              <a:rPr lang="uk-UA" sz="3600" b="1" cap="none" spc="150" dirty="0" smtClean="0">
                <a:ln w="11430">
                  <a:solidFill>
                    <a:schemeClr val="bg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Ж</a:t>
            </a:r>
          </a:p>
          <a:p>
            <a:pPr algn="ctr"/>
            <a:r>
              <a:rPr lang="uk-UA" sz="3600" b="1" spc="150" dirty="0">
                <a:ln w="11430">
                  <a:solidFill>
                    <a:schemeClr val="bg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Я</a:t>
            </a:r>
            <a:endParaRPr lang="ru-RU" sz="3600" b="1" cap="none" spc="150" dirty="0">
              <a:ln w="11430">
                <a:solidFill>
                  <a:schemeClr val="bg1"/>
                </a:solidFill>
              </a:ln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962"/>
            <a:ext cx="8385511" cy="69296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496866" y="29522"/>
            <a:ext cx="5285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&gt;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4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мільйони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осіб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1"/>
            <a:ext cx="7484902" cy="69296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18"/>
            <a:ext cx="7484903" cy="68416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303" y="16317"/>
            <a:ext cx="5803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4 200 </a:t>
            </a:r>
            <a:r>
              <a:rPr lang="uk-UA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танків 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та САУ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"/>
            <a:ext cx="7484902" cy="68643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303" y="-962"/>
            <a:ext cx="4992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&gt;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4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тисячі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літаків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21824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218"/>
            <a:ext cx="9144000" cy="576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err="1" smtClean="0">
                <a:ln/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Корсунь-Шевченківська</a:t>
            </a:r>
            <a:r>
              <a:rPr lang="ru-RU" sz="3600" b="1" dirty="0" smtClean="0">
                <a:ln/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600" b="1" dirty="0" err="1" smtClean="0">
                <a:ln/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операція</a:t>
            </a:r>
            <a:endParaRPr lang="ru-RU" sz="3600" b="1" dirty="0" smtClean="0">
              <a:ln/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uk-UA" sz="2800" b="1" dirty="0" smtClean="0">
                <a:ln/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(24 січня – 17 лютого)</a:t>
            </a:r>
            <a:endParaRPr lang="ru-RU" sz="2800" b="1" dirty="0">
              <a:ln/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4" y="0"/>
            <a:ext cx="915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327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64934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260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тисяч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воїнів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полягли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столицю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6" y="1"/>
            <a:ext cx="459754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" y="1"/>
            <a:ext cx="4590224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31640" y="5746323"/>
            <a:ext cx="6382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27 </a:t>
            </a:r>
            <a:r>
              <a:rPr lang="ru-RU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жовтня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1944 року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9" y="-1"/>
            <a:ext cx="9232421" cy="68580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62" y="1"/>
            <a:ext cx="9241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15616" y="4453661"/>
            <a:ext cx="769551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1957 року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був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створений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Парк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Вічної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Слави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706" y="705340"/>
            <a:ext cx="5622370" cy="37407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75" y="705339"/>
            <a:ext cx="2544728" cy="37407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25" y="705339"/>
            <a:ext cx="2889922" cy="37726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30" y="676156"/>
            <a:ext cx="2491145" cy="37699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63" y="2"/>
            <a:ext cx="9241938" cy="74614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64" y="2"/>
            <a:ext cx="9241939" cy="70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6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-14610"/>
            <a:ext cx="9144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spc="50" dirty="0" smtClean="0">
                <a:ln w="127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70-річчя визволення Києва</a:t>
            </a:r>
            <a:endParaRPr lang="ru-RU" sz="5400" b="1" cap="none" spc="50" dirty="0">
              <a:ln w="12700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916895"/>
            <a:ext cx="4181019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90500">
                    <a:schemeClr val="bg2">
                      <a:alpha val="86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1</a:t>
            </a:r>
          </a:p>
          <a:p>
            <a:pPr algn="ctr"/>
            <a:r>
              <a:rPr lang="ru-RU" sz="9600" b="1" cap="none" spc="0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90500">
                    <a:schemeClr val="bg2">
                      <a:alpha val="86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9</a:t>
            </a:r>
          </a:p>
          <a:p>
            <a:pPr algn="ctr"/>
            <a:r>
              <a:rPr lang="ru-RU" sz="9600" b="1" cap="none" spc="0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90500">
                    <a:schemeClr val="bg2">
                      <a:alpha val="86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4</a:t>
            </a:r>
          </a:p>
          <a:p>
            <a:pPr algn="ctr"/>
            <a:r>
              <a:rPr lang="ru-RU" sz="9600" b="1" cap="none" spc="0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90500">
                    <a:schemeClr val="bg2">
                      <a:alpha val="86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3</a:t>
            </a:r>
            <a:endParaRPr lang="ru-RU" sz="9600" b="1" cap="none" spc="0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90500">
                  <a:schemeClr val="bg2">
                    <a:alpha val="86000"/>
                  </a:schemeClr>
                </a:glow>
                <a:outerShdw blurRad="50800" algn="tl" rotWithShape="0">
                  <a:srgbClr val="000000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945624"/>
            <a:ext cx="5112568" cy="3875470"/>
          </a:xfrm>
          <a:prstGeom prst="rect">
            <a:avLst/>
          </a:prstGeom>
          <a:ln w="28575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  <a:reflection blurRad="6350" stA="50000" endA="300" endPos="90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9547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0" y="-1"/>
            <a:ext cx="9151849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" y="-2"/>
            <a:ext cx="9133874" cy="6858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3" y="9127"/>
            <a:ext cx="9155152" cy="6848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56" y="9126"/>
            <a:ext cx="9172114" cy="6848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56" y="-2"/>
            <a:ext cx="9185876" cy="68580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90" y="12575"/>
            <a:ext cx="9188347" cy="6845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91" y="12575"/>
            <a:ext cx="9185873" cy="68454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92" y="-3"/>
            <a:ext cx="9202111" cy="68580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92" y="12575"/>
            <a:ext cx="9198192" cy="6845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57" y="12575"/>
            <a:ext cx="9200171" cy="6854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6" y="12575"/>
            <a:ext cx="9191430" cy="68248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6" y="12575"/>
            <a:ext cx="9173216" cy="68549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58" y="-3"/>
            <a:ext cx="9185873" cy="68580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7" y="12575"/>
            <a:ext cx="9160899" cy="68248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92" y="12575"/>
            <a:ext cx="9185874" cy="68454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8" y="12575"/>
            <a:ext cx="9144000" cy="68474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4" y="12575"/>
            <a:ext cx="9169016" cy="68549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92" y="-3"/>
            <a:ext cx="9171096" cy="80159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67" y="12575"/>
            <a:ext cx="9263367" cy="68248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60" y="12574"/>
            <a:ext cx="9275471" cy="682482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68" y="12574"/>
            <a:ext cx="9275471" cy="682482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60" y="15129"/>
            <a:ext cx="9257552" cy="682226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9" y="-3094"/>
            <a:ext cx="9299092" cy="684049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60" y="0"/>
            <a:ext cx="9294428" cy="683739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61" y="-3094"/>
            <a:ext cx="9311333" cy="684049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61" y="0"/>
            <a:ext cx="9356304" cy="683739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15" y="-1"/>
            <a:ext cx="9364057" cy="683739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85" y="2659"/>
            <a:ext cx="9329658" cy="683473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61" y="5229199"/>
            <a:ext cx="9356304" cy="160950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86" y="3495853"/>
            <a:ext cx="9374629" cy="173334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86" y="1594150"/>
            <a:ext cx="9374627" cy="191992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7" y="-3093"/>
            <a:ext cx="9374628" cy="159724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51520" y="3225750"/>
            <a:ext cx="8191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Як тебе не любити, Києве мій!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Як тебе не любити, Києве мій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758.75"/>
                </p14:media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135915" y="6264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4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8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7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6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5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7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182"/>
            <a:ext cx="9131341" cy="695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2708920"/>
            <a:ext cx="25778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5400" dirty="0" smtClean="0">
                <a:effectLst>
                  <a:glow rad="165100">
                    <a:srgbClr val="FFFF00">
                      <a:alpha val="69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ХХ </a:t>
            </a:r>
          </a:p>
          <a:p>
            <a:pPr algn="ctr"/>
            <a:r>
              <a:rPr lang="uk-UA" sz="5400" dirty="0" smtClean="0">
                <a:effectLst>
                  <a:glow rad="165100">
                    <a:srgbClr val="FFFF00">
                      <a:alpha val="69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endParaRPr lang="ru-RU" sz="5400" dirty="0">
              <a:effectLst>
                <a:glow rad="165100">
                  <a:srgbClr val="FFFF00">
                    <a:alpha val="69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8199" y="3140968"/>
            <a:ext cx="593938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54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Друга світова війна</a:t>
            </a:r>
          </a:p>
          <a:p>
            <a:pPr algn="ctr"/>
            <a:endParaRPr lang="uk-UA" sz="2000" dirty="0" smtClean="0">
              <a:solidFill>
                <a:schemeClr val="bg1"/>
              </a:solidFill>
              <a:effectLst>
                <a:glow rad="1524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54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1939 – 1945 рр.</a:t>
            </a:r>
            <a:endParaRPr lang="ru-RU" sz="5400" dirty="0">
              <a:solidFill>
                <a:schemeClr val="bg1"/>
              </a:solidFill>
              <a:effectLst>
                <a:glow rad="1524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7" y="-136712"/>
            <a:ext cx="9577063" cy="7036241"/>
          </a:xfrm>
          <a:prstGeom prst="rect">
            <a:avLst/>
          </a:prstGeom>
        </p:spPr>
      </p:pic>
      <p:sp>
        <p:nvSpPr>
          <p:cNvPr id="5" name="Правая фигурная скобка 4"/>
          <p:cNvSpPr/>
          <p:nvPr/>
        </p:nvSpPr>
        <p:spPr>
          <a:xfrm>
            <a:off x="7307576" y="332656"/>
            <a:ext cx="216024" cy="9361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532442" y="569875"/>
            <a:ext cx="159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6178" y="1187460"/>
            <a:ext cx="105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---   </a:t>
            </a:r>
            <a:r>
              <a:rPr lang="uk-UA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СРСР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5" y="1331476"/>
            <a:ext cx="208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 </a:t>
            </a:r>
            <a:r>
              <a:rPr lang="uk-UA" sz="16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Британія</a:t>
            </a:r>
            <a:endParaRPr lang="ru-RU" sz="16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. Кириченко – Степом, степо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89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36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9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-0.00087 -0.329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645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0007 -0.302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uiExpand="1" build="allAtOnce"/>
      <p:bldP spid="2" grpId="1" build="allAtOnce"/>
      <p:bldP spid="2" grpId="2" uiExpand="1" build="allAtOnce"/>
      <p:bldP spid="3" grpId="1" build="allAtOnce"/>
      <p:bldP spid="5" grpId="0" animBg="1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"/>
            <a:ext cx="9167106" cy="6859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0" y="810"/>
            <a:ext cx="9144000" cy="71005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0" y="811"/>
            <a:ext cx="9144000" cy="68592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7817" y="2192090"/>
            <a:ext cx="6301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22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червня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1941 року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4192" y="2330590"/>
            <a:ext cx="46987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ВІЙНА!</a:t>
            </a:r>
            <a:endParaRPr lang="ru-RU" sz="9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валь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250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" y="0"/>
            <a:ext cx="464400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76248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24603" y="3469107"/>
            <a:ext cx="5238806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Велика</a:t>
            </a:r>
          </a:p>
          <a:p>
            <a:pPr algn="ctr"/>
            <a:r>
              <a:rPr lang="ru-RU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вІтчизняна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7301" y="1446809"/>
            <a:ext cx="613341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96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Тривалість</a:t>
            </a:r>
            <a:endParaRPr lang="ru-RU" sz="96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  <a:p>
            <a:pPr algn="ctr"/>
            <a:r>
              <a:rPr lang="uk-UA" sz="9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1418 днів…</a:t>
            </a:r>
            <a:endParaRPr lang="ru-RU" sz="96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004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79698" y="2967335"/>
            <a:ext cx="2784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Franklin Gothic Heavy" panose="020B0903020102020204" pitchFamily="34" charset="0"/>
              </a:rPr>
              <a:t>Україна</a:t>
            </a:r>
            <a:endParaRPr lang="ru-RU" sz="5400" b="1" cap="none" spc="0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latin typeface="Franklin Gothic Heavy" panose="020B0903020102020204" pitchFamily="34" charset="0"/>
            </a:endParaRPr>
          </a:p>
        </p:txBody>
      </p:sp>
      <p:pic>
        <p:nvPicPr>
          <p:cNvPr id="4" name="священная вой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1" y="6491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4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8680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Неочікуваний </a:t>
            </a:r>
            <a:endParaRPr lang="uk-UA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напад ворогу</a:t>
            </a:r>
          </a:p>
          <a:p>
            <a:r>
              <a:rPr lang="uk-UA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Розгубленість </a:t>
            </a:r>
          </a:p>
          <a:p>
            <a:r>
              <a:rPr lang="uk-UA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Невдалі рішення </a:t>
            </a:r>
          </a:p>
          <a:p>
            <a:r>
              <a:rPr lang="uk-UA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військового керівництва</a:t>
            </a:r>
          </a:p>
          <a:p>
            <a:endParaRPr lang="uk-UA" sz="4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4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…смерть чи полон?..</a:t>
            </a: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1" y="0"/>
            <a:ext cx="5396780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982">
            <a:off x="3059831" y="2959508"/>
            <a:ext cx="6103315" cy="3898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73" y="-30446"/>
            <a:ext cx="5168173" cy="3459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657">
            <a:off x="121883" y="3026099"/>
            <a:ext cx="5115431" cy="3725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512">
            <a:off x="3895303" y="2225101"/>
            <a:ext cx="4871608" cy="2983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0517">
            <a:off x="719118" y="1433116"/>
            <a:ext cx="4973783" cy="3622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42">
            <a:off x="-334957" y="-73573"/>
            <a:ext cx="5624569" cy="41134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54" y="3429000"/>
            <a:ext cx="4589992" cy="3446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029">
            <a:off x="1091164" y="2624223"/>
            <a:ext cx="4572000" cy="3324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971">
            <a:off x="4293678" y="971102"/>
            <a:ext cx="3048000" cy="454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8" y="1458134"/>
            <a:ext cx="5512912" cy="3941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04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022"/>
            <a:ext cx="4932753" cy="3489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1"/>
            <a:ext cx="7295519" cy="4222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3072016">
            <a:off x="-772829" y="1630829"/>
            <a:ext cx="4328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bg1"/>
                </a:solidFill>
              </a:rPr>
              <a:t>Чекання…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4637454"/>
            <a:ext cx="436863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bg1"/>
                </a:solidFill>
              </a:rPr>
              <a:t>Чекання звісток з фронту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bg1"/>
                </a:solidFill>
              </a:rPr>
              <a:t>Чекання кінця голоду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bg1"/>
                </a:solidFill>
              </a:rPr>
              <a:t>Чекання кінця страждань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bg1"/>
                </a:solidFill>
              </a:rPr>
              <a:t>Чекання перемоги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9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4800"/>
            <a:ext cx="3009057" cy="1952057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-39299" y="0"/>
            <a:ext cx="9240283" cy="7207652"/>
            <a:chOff x="-21876" y="0"/>
            <a:chExt cx="9240283" cy="720765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876" y="4276856"/>
              <a:ext cx="4161827" cy="2581145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446" y="2324800"/>
              <a:ext cx="3066966" cy="194165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4240202"/>
              <a:ext cx="5020460" cy="296745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743" y="0"/>
              <a:ext cx="4120664" cy="234888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5097743" cy="234888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480" y="2324800"/>
              <a:ext cx="3131366" cy="1941655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827584" y="2140982"/>
            <a:ext cx="7559570" cy="30162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Прекрасний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Київ</a:t>
            </a:r>
            <a:endParaRPr lang="ru-RU" sz="5400" b="1" cap="none" spc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uk-UA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Пережив 3 страшні роки</a:t>
            </a:r>
          </a:p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(1941-1943)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2894" y="792449"/>
            <a:ext cx="7188950" cy="50167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Дмитро </a:t>
            </a:r>
            <a:r>
              <a:rPr 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Маліков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uk-UA" sz="3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«19 вересня 1941 року частини вермахту вступили в місто. На вулицях «їжаки», - барикади. На п’ятий день окупації почалося знищення Хрещатика. 29 вересня почалися розстріли у Бабиному Яру, в якому загинуло більше 100 тисяч киян. Всього там загинуло 220 тисяч. Киян гнали на розстріл повз Європейське кладовище, а далі – за деревами – яр». </a:t>
            </a:r>
            <a:endParaRPr lang="ru-RU" sz="3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8" y="2488135"/>
            <a:ext cx="5909968" cy="45365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66" y="2488135"/>
            <a:ext cx="3299582" cy="45091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21" y="-70338"/>
            <a:ext cx="5146541" cy="27072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4124928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5" grpId="1" build="allAtOnce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666</Words>
  <Application>Microsoft Office PowerPoint</Application>
  <PresentationFormat>Экран (4:3)</PresentationFormat>
  <Paragraphs>170</Paragraphs>
  <Slides>20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74</cp:revision>
  <dcterms:created xsi:type="dcterms:W3CDTF">2013-11-05T18:12:52Z</dcterms:created>
  <dcterms:modified xsi:type="dcterms:W3CDTF">2013-11-11T21:44:41Z</dcterms:modified>
</cp:coreProperties>
</file>