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1" autoAdjust="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E792B-5EA0-4B32-86BA-9E0D0A21C92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0C7101B-8BD2-4152-99DF-BDB5F1D631D0}">
      <dgm:prSet/>
      <dgm:spPr/>
      <dgm:t>
        <a:bodyPr/>
        <a:lstStyle/>
        <a:p>
          <a:pPr algn="ctr" rtl="0"/>
          <a:r>
            <a:rPr lang="uk-UA" dirty="0" smtClean="0"/>
            <a:t>Музей етнографії</a:t>
          </a:r>
          <a:endParaRPr lang="ru-RU" dirty="0"/>
        </a:p>
      </dgm:t>
    </dgm:pt>
    <dgm:pt modelId="{4BE3F340-A346-404B-A9D2-7D970671AAB6}" type="sibTrans" cxnId="{46DCA8EA-E841-48FF-B272-E955513A8EE5}">
      <dgm:prSet/>
      <dgm:spPr/>
      <dgm:t>
        <a:bodyPr/>
        <a:lstStyle/>
        <a:p>
          <a:endParaRPr lang="ru-RU"/>
        </a:p>
      </dgm:t>
    </dgm:pt>
    <dgm:pt modelId="{A8774489-F202-4433-B8D6-E3AB101F2318}" type="parTrans" cxnId="{46DCA8EA-E841-48FF-B272-E955513A8EE5}">
      <dgm:prSet/>
      <dgm:spPr/>
      <dgm:t>
        <a:bodyPr/>
        <a:lstStyle/>
        <a:p>
          <a:endParaRPr lang="ru-RU"/>
        </a:p>
      </dgm:t>
    </dgm:pt>
    <dgm:pt modelId="{0BC81293-CCA3-4886-A5A1-34631983F25B}" type="pres">
      <dgm:prSet presAssocID="{0B9E792B-5EA0-4B32-86BA-9E0D0A21C9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2DE357-E940-4230-9774-CCB2E8F65186}" type="pres">
      <dgm:prSet presAssocID="{20C7101B-8BD2-4152-99DF-BDB5F1D631D0}" presName="parentText" presStyleLbl="node1" presStyleIdx="0" presStyleCnt="1" custLinFactNeighborX="25913" custLinFactNeighborY="-59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DB3D6-8D62-4332-B029-1A6A6F1440EF}" type="presOf" srcId="{20C7101B-8BD2-4152-99DF-BDB5F1D631D0}" destId="{E02DE357-E940-4230-9774-CCB2E8F65186}" srcOrd="0" destOrd="0" presId="urn:microsoft.com/office/officeart/2005/8/layout/vList2"/>
    <dgm:cxn modelId="{46DCA8EA-E841-48FF-B272-E955513A8EE5}" srcId="{0B9E792B-5EA0-4B32-86BA-9E0D0A21C92D}" destId="{20C7101B-8BD2-4152-99DF-BDB5F1D631D0}" srcOrd="0" destOrd="0" parTransId="{A8774489-F202-4433-B8D6-E3AB101F2318}" sibTransId="{4BE3F340-A346-404B-A9D2-7D970671AAB6}"/>
    <dgm:cxn modelId="{7F1AE542-1D59-4190-AA38-7AC0F3936275}" type="presOf" srcId="{0B9E792B-5EA0-4B32-86BA-9E0D0A21C92D}" destId="{0BC81293-CCA3-4886-A5A1-34631983F25B}" srcOrd="0" destOrd="0" presId="urn:microsoft.com/office/officeart/2005/8/layout/vList2"/>
    <dgm:cxn modelId="{33C84369-D6C7-4626-A38A-A6D097D3B2CF}" type="presParOf" srcId="{0BC81293-CCA3-4886-A5A1-34631983F25B}" destId="{E02DE357-E940-4230-9774-CCB2E8F651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E792B-5EA0-4B32-86BA-9E0D0A21C92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0C7101B-8BD2-4152-99DF-BDB5F1D631D0}">
      <dgm:prSet/>
      <dgm:spPr/>
      <dgm:t>
        <a:bodyPr/>
        <a:lstStyle/>
        <a:p>
          <a:pPr algn="ctr" rtl="0"/>
          <a:r>
            <a:rPr lang="uk-UA" smtClean="0"/>
            <a:t>Галицький сейм</a:t>
          </a:r>
          <a:endParaRPr lang="ru-RU" dirty="0"/>
        </a:p>
      </dgm:t>
    </dgm:pt>
    <dgm:pt modelId="{4BE3F340-A346-404B-A9D2-7D970671AAB6}" type="sibTrans" cxnId="{46DCA8EA-E841-48FF-B272-E955513A8EE5}">
      <dgm:prSet/>
      <dgm:spPr/>
      <dgm:t>
        <a:bodyPr/>
        <a:lstStyle/>
        <a:p>
          <a:endParaRPr lang="ru-RU"/>
        </a:p>
      </dgm:t>
    </dgm:pt>
    <dgm:pt modelId="{A8774489-F202-4433-B8D6-E3AB101F2318}" type="parTrans" cxnId="{46DCA8EA-E841-48FF-B272-E955513A8EE5}">
      <dgm:prSet/>
      <dgm:spPr/>
      <dgm:t>
        <a:bodyPr/>
        <a:lstStyle/>
        <a:p>
          <a:endParaRPr lang="ru-RU"/>
        </a:p>
      </dgm:t>
    </dgm:pt>
    <dgm:pt modelId="{0BC81293-CCA3-4886-A5A1-34631983F25B}" type="pres">
      <dgm:prSet presAssocID="{0B9E792B-5EA0-4B32-86BA-9E0D0A21C9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2DE357-E940-4230-9774-CCB2E8F65186}" type="pres">
      <dgm:prSet presAssocID="{20C7101B-8BD2-4152-99DF-BDB5F1D631D0}" presName="parentText" presStyleLbl="node1" presStyleIdx="0" presStyleCnt="1" custLinFactNeighborX="25913" custLinFactNeighborY="-59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45284E-C867-4ABB-BC2D-961BF6FAEA2C}" type="presOf" srcId="{20C7101B-8BD2-4152-99DF-BDB5F1D631D0}" destId="{E02DE357-E940-4230-9774-CCB2E8F65186}" srcOrd="0" destOrd="0" presId="urn:microsoft.com/office/officeart/2005/8/layout/vList2"/>
    <dgm:cxn modelId="{46DCA8EA-E841-48FF-B272-E955513A8EE5}" srcId="{0B9E792B-5EA0-4B32-86BA-9E0D0A21C92D}" destId="{20C7101B-8BD2-4152-99DF-BDB5F1D631D0}" srcOrd="0" destOrd="0" parTransId="{A8774489-F202-4433-B8D6-E3AB101F2318}" sibTransId="{4BE3F340-A346-404B-A9D2-7D970671AAB6}"/>
    <dgm:cxn modelId="{8A778028-6DA0-4CB6-A8CF-FFC66DA5A877}" type="presOf" srcId="{0B9E792B-5EA0-4B32-86BA-9E0D0A21C92D}" destId="{0BC81293-CCA3-4886-A5A1-34631983F25B}" srcOrd="0" destOrd="0" presId="urn:microsoft.com/office/officeart/2005/8/layout/vList2"/>
    <dgm:cxn modelId="{6C580E99-D88C-4483-9678-1327598F8FC3}" type="presParOf" srcId="{0BC81293-CCA3-4886-A5A1-34631983F25B}" destId="{E02DE357-E940-4230-9774-CCB2E8F651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772593-DFE9-4ACD-AB2F-867DCC8D619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569B73F-4632-47A4-A459-EE98017E3612}" type="pres">
      <dgm:prSet presAssocID="{4D772593-DFE9-4ACD-AB2F-867DCC8D61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5C4659-8E5C-4B1C-A622-161DDEFD9435}" type="presOf" srcId="{4D772593-DFE9-4ACD-AB2F-867DCC8D6194}" destId="{7569B73F-4632-47A4-A459-EE98017E36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9E792B-5EA0-4B32-86BA-9E0D0A21C92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0C7101B-8BD2-4152-99DF-BDB5F1D631D0}">
      <dgm:prSet/>
      <dgm:spPr/>
      <dgm:t>
        <a:bodyPr/>
        <a:lstStyle/>
        <a:p>
          <a:pPr algn="ctr" rtl="0"/>
          <a:r>
            <a:rPr lang="uk-UA" dirty="0" smtClean="0"/>
            <a:t>Театр ім. І. Франка</a:t>
          </a:r>
          <a:endParaRPr lang="ru-RU" dirty="0"/>
        </a:p>
      </dgm:t>
    </dgm:pt>
    <dgm:pt modelId="{4BE3F340-A346-404B-A9D2-7D970671AAB6}" type="sibTrans" cxnId="{46DCA8EA-E841-48FF-B272-E955513A8EE5}">
      <dgm:prSet/>
      <dgm:spPr/>
      <dgm:t>
        <a:bodyPr/>
        <a:lstStyle/>
        <a:p>
          <a:endParaRPr lang="ru-RU"/>
        </a:p>
      </dgm:t>
    </dgm:pt>
    <dgm:pt modelId="{A8774489-F202-4433-B8D6-E3AB101F2318}" type="parTrans" cxnId="{46DCA8EA-E841-48FF-B272-E955513A8EE5}">
      <dgm:prSet/>
      <dgm:spPr/>
      <dgm:t>
        <a:bodyPr/>
        <a:lstStyle/>
        <a:p>
          <a:endParaRPr lang="ru-RU"/>
        </a:p>
      </dgm:t>
    </dgm:pt>
    <dgm:pt modelId="{0BC81293-CCA3-4886-A5A1-34631983F25B}" type="pres">
      <dgm:prSet presAssocID="{0B9E792B-5EA0-4B32-86BA-9E0D0A21C9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2DE357-E940-4230-9774-CCB2E8F65186}" type="pres">
      <dgm:prSet presAssocID="{20C7101B-8BD2-4152-99DF-BDB5F1D631D0}" presName="parentText" presStyleLbl="node1" presStyleIdx="0" presStyleCnt="1" custLinFactNeighborX="25913" custLinFactNeighborY="-59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6F077-FA69-4C0F-8A97-3FDE0D200393}" type="presOf" srcId="{20C7101B-8BD2-4152-99DF-BDB5F1D631D0}" destId="{E02DE357-E940-4230-9774-CCB2E8F65186}" srcOrd="0" destOrd="0" presId="urn:microsoft.com/office/officeart/2005/8/layout/vList2"/>
    <dgm:cxn modelId="{46DCA8EA-E841-48FF-B272-E955513A8EE5}" srcId="{0B9E792B-5EA0-4B32-86BA-9E0D0A21C92D}" destId="{20C7101B-8BD2-4152-99DF-BDB5F1D631D0}" srcOrd="0" destOrd="0" parTransId="{A8774489-F202-4433-B8D6-E3AB101F2318}" sibTransId="{4BE3F340-A346-404B-A9D2-7D970671AAB6}"/>
    <dgm:cxn modelId="{647AE506-CA03-4CF3-A79A-EFC90789EF5F}" type="presOf" srcId="{0B9E792B-5EA0-4B32-86BA-9E0D0A21C92D}" destId="{0BC81293-CCA3-4886-A5A1-34631983F25B}" srcOrd="0" destOrd="0" presId="urn:microsoft.com/office/officeart/2005/8/layout/vList2"/>
    <dgm:cxn modelId="{D78897E9-6D61-49B5-BF68-759623D3342B}" type="presParOf" srcId="{0BC81293-CCA3-4886-A5A1-34631983F25B}" destId="{E02DE357-E940-4230-9774-CCB2E8F651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9E792B-5EA0-4B32-86BA-9E0D0A21C92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0C7101B-8BD2-4152-99DF-BDB5F1D631D0}">
      <dgm:prSet/>
      <dgm:spPr/>
      <dgm:t>
        <a:bodyPr/>
        <a:lstStyle/>
        <a:p>
          <a:pPr algn="ctr" rtl="0"/>
          <a:r>
            <a:rPr lang="uk-UA" smtClean="0"/>
            <a:t>Державний банк</a:t>
          </a:r>
          <a:endParaRPr lang="ru-RU" dirty="0"/>
        </a:p>
      </dgm:t>
    </dgm:pt>
    <dgm:pt modelId="{4BE3F340-A346-404B-A9D2-7D970671AAB6}" type="sibTrans" cxnId="{46DCA8EA-E841-48FF-B272-E955513A8EE5}">
      <dgm:prSet/>
      <dgm:spPr/>
      <dgm:t>
        <a:bodyPr/>
        <a:lstStyle/>
        <a:p>
          <a:endParaRPr lang="ru-RU"/>
        </a:p>
      </dgm:t>
    </dgm:pt>
    <dgm:pt modelId="{A8774489-F202-4433-B8D6-E3AB101F2318}" type="parTrans" cxnId="{46DCA8EA-E841-48FF-B272-E955513A8EE5}">
      <dgm:prSet/>
      <dgm:spPr/>
      <dgm:t>
        <a:bodyPr/>
        <a:lstStyle/>
        <a:p>
          <a:endParaRPr lang="ru-RU"/>
        </a:p>
      </dgm:t>
    </dgm:pt>
    <dgm:pt modelId="{0BC81293-CCA3-4886-A5A1-34631983F25B}" type="pres">
      <dgm:prSet presAssocID="{0B9E792B-5EA0-4B32-86BA-9E0D0A21C9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2DE357-E940-4230-9774-CCB2E8F65186}" type="pres">
      <dgm:prSet presAssocID="{20C7101B-8BD2-4152-99DF-BDB5F1D631D0}" presName="parentText" presStyleLbl="node1" presStyleIdx="0" presStyleCnt="1" custLinFactY="118096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DCA8EA-E841-48FF-B272-E955513A8EE5}" srcId="{0B9E792B-5EA0-4B32-86BA-9E0D0A21C92D}" destId="{20C7101B-8BD2-4152-99DF-BDB5F1D631D0}" srcOrd="0" destOrd="0" parTransId="{A8774489-F202-4433-B8D6-E3AB101F2318}" sibTransId="{4BE3F340-A346-404B-A9D2-7D970671AAB6}"/>
    <dgm:cxn modelId="{7AA16334-6063-47D2-9099-3706D5514197}" type="presOf" srcId="{20C7101B-8BD2-4152-99DF-BDB5F1D631D0}" destId="{E02DE357-E940-4230-9774-CCB2E8F65186}" srcOrd="0" destOrd="0" presId="urn:microsoft.com/office/officeart/2005/8/layout/vList2"/>
    <dgm:cxn modelId="{16BDB0C3-3108-4E49-8FFB-962E97C4D6C2}" type="presOf" srcId="{0B9E792B-5EA0-4B32-86BA-9E0D0A21C92D}" destId="{0BC81293-CCA3-4886-A5A1-34631983F25B}" srcOrd="0" destOrd="0" presId="urn:microsoft.com/office/officeart/2005/8/layout/vList2"/>
    <dgm:cxn modelId="{650F0E3A-94F7-4463-8820-9451EE4FDE47}" type="presParOf" srcId="{0BC81293-CCA3-4886-A5A1-34631983F25B}" destId="{E02DE357-E940-4230-9774-CCB2E8F651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772593-DFE9-4ACD-AB2F-867DCC8D619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569B73F-4632-47A4-A459-EE98017E3612}" type="pres">
      <dgm:prSet presAssocID="{4D772593-DFE9-4ACD-AB2F-867DCC8D61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482F2-6A58-4AC7-A3E5-DBAE0515D29B}" type="presOf" srcId="{4D772593-DFE9-4ACD-AB2F-867DCC8D6194}" destId="{7569B73F-4632-47A4-A459-EE98017E36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772593-DFE9-4ACD-AB2F-867DCC8D619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569B73F-4632-47A4-A459-EE98017E3612}" type="pres">
      <dgm:prSet presAssocID="{4D772593-DFE9-4ACD-AB2F-867DCC8D61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4FB3778-EA5B-43EF-A148-114D668FB2E6}" type="presOf" srcId="{4D772593-DFE9-4ACD-AB2F-867DCC8D6194}" destId="{7569B73F-4632-47A4-A459-EE98017E36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9E792B-5EA0-4B32-86BA-9E0D0A21C92D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0C7101B-8BD2-4152-99DF-BDB5F1D631D0}">
      <dgm:prSet/>
      <dgm:spPr/>
      <dgm:t>
        <a:bodyPr/>
        <a:lstStyle/>
        <a:p>
          <a:pPr algn="ctr" rtl="0"/>
          <a:r>
            <a:rPr lang="uk-UA" dirty="0" smtClean="0"/>
            <a:t>«Будинок з химерами»</a:t>
          </a:r>
          <a:endParaRPr lang="ru-RU" dirty="0"/>
        </a:p>
      </dgm:t>
    </dgm:pt>
    <dgm:pt modelId="{4BE3F340-A346-404B-A9D2-7D970671AAB6}" type="sibTrans" cxnId="{46DCA8EA-E841-48FF-B272-E955513A8EE5}">
      <dgm:prSet/>
      <dgm:spPr/>
      <dgm:t>
        <a:bodyPr/>
        <a:lstStyle/>
        <a:p>
          <a:endParaRPr lang="ru-RU"/>
        </a:p>
      </dgm:t>
    </dgm:pt>
    <dgm:pt modelId="{A8774489-F202-4433-B8D6-E3AB101F2318}" type="parTrans" cxnId="{46DCA8EA-E841-48FF-B272-E955513A8EE5}">
      <dgm:prSet/>
      <dgm:spPr/>
      <dgm:t>
        <a:bodyPr/>
        <a:lstStyle/>
        <a:p>
          <a:endParaRPr lang="ru-RU"/>
        </a:p>
      </dgm:t>
    </dgm:pt>
    <dgm:pt modelId="{0BC81293-CCA3-4886-A5A1-34631983F25B}" type="pres">
      <dgm:prSet presAssocID="{0B9E792B-5EA0-4B32-86BA-9E0D0A21C9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2DE357-E940-4230-9774-CCB2E8F65186}" type="pres">
      <dgm:prSet presAssocID="{20C7101B-8BD2-4152-99DF-BDB5F1D631D0}" presName="parentText" presStyleLbl="node1" presStyleIdx="0" presStyleCnt="1" custLinFactX="-100000" custLinFactNeighborX="-149799" custLinFactNeighborY="24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DCA8EA-E841-48FF-B272-E955513A8EE5}" srcId="{0B9E792B-5EA0-4B32-86BA-9E0D0A21C92D}" destId="{20C7101B-8BD2-4152-99DF-BDB5F1D631D0}" srcOrd="0" destOrd="0" parTransId="{A8774489-F202-4433-B8D6-E3AB101F2318}" sibTransId="{4BE3F340-A346-404B-A9D2-7D970671AAB6}"/>
    <dgm:cxn modelId="{00E51261-04D1-41EB-94B1-EFC7C69F47D3}" type="presOf" srcId="{0B9E792B-5EA0-4B32-86BA-9E0D0A21C92D}" destId="{0BC81293-CCA3-4886-A5A1-34631983F25B}" srcOrd="0" destOrd="0" presId="urn:microsoft.com/office/officeart/2005/8/layout/vList2"/>
    <dgm:cxn modelId="{D6FAD164-F87C-4290-9C56-FA46BF2F9E83}" type="presOf" srcId="{20C7101B-8BD2-4152-99DF-BDB5F1D631D0}" destId="{E02DE357-E940-4230-9774-CCB2E8F65186}" srcOrd="0" destOrd="0" presId="urn:microsoft.com/office/officeart/2005/8/layout/vList2"/>
    <dgm:cxn modelId="{EDACDACD-F0CA-441A-8119-0FA91BE99FC2}" type="presParOf" srcId="{0BC81293-CCA3-4886-A5A1-34631983F25B}" destId="{E02DE357-E940-4230-9774-CCB2E8F6518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DE357-E940-4230-9774-CCB2E8F65186}">
      <dsp:nvSpPr>
        <dsp:cNvPr id="0" name=""/>
        <dsp:cNvSpPr/>
      </dsp:nvSpPr>
      <dsp:spPr>
        <a:xfrm>
          <a:off x="0" y="0"/>
          <a:ext cx="2223109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Музей етнографії</a:t>
          </a:r>
          <a:endParaRPr lang="ru-RU" sz="1300" kern="1200" dirty="0"/>
        </a:p>
      </dsp:txBody>
      <dsp:txXfrm>
        <a:off x="14850" y="14850"/>
        <a:ext cx="2193409" cy="274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DE357-E940-4230-9774-CCB2E8F65186}">
      <dsp:nvSpPr>
        <dsp:cNvPr id="0" name=""/>
        <dsp:cNvSpPr/>
      </dsp:nvSpPr>
      <dsp:spPr>
        <a:xfrm>
          <a:off x="0" y="0"/>
          <a:ext cx="2223109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Галицький сейм</a:t>
          </a:r>
          <a:endParaRPr lang="ru-RU" sz="1300" kern="1200" dirty="0"/>
        </a:p>
      </dsp:txBody>
      <dsp:txXfrm>
        <a:off x="14850" y="14850"/>
        <a:ext cx="2193409" cy="274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DE357-E940-4230-9774-CCB2E8F65186}">
      <dsp:nvSpPr>
        <dsp:cNvPr id="0" name=""/>
        <dsp:cNvSpPr/>
      </dsp:nvSpPr>
      <dsp:spPr>
        <a:xfrm>
          <a:off x="0" y="0"/>
          <a:ext cx="2223109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Театр ім. І. Франка</a:t>
          </a:r>
          <a:endParaRPr lang="ru-RU" sz="1300" kern="1200" dirty="0"/>
        </a:p>
      </dsp:txBody>
      <dsp:txXfrm>
        <a:off x="14850" y="14850"/>
        <a:ext cx="2193409" cy="274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DE357-E940-4230-9774-CCB2E8F65186}">
      <dsp:nvSpPr>
        <dsp:cNvPr id="0" name=""/>
        <dsp:cNvSpPr/>
      </dsp:nvSpPr>
      <dsp:spPr>
        <a:xfrm>
          <a:off x="0" y="3576"/>
          <a:ext cx="2223109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Державний банк</a:t>
          </a:r>
          <a:endParaRPr lang="ru-RU" sz="1300" kern="1200" dirty="0"/>
        </a:p>
      </dsp:txBody>
      <dsp:txXfrm>
        <a:off x="14850" y="18426"/>
        <a:ext cx="2193409" cy="274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DE357-E940-4230-9774-CCB2E8F65186}">
      <dsp:nvSpPr>
        <dsp:cNvPr id="0" name=""/>
        <dsp:cNvSpPr/>
      </dsp:nvSpPr>
      <dsp:spPr>
        <a:xfrm>
          <a:off x="0" y="3576"/>
          <a:ext cx="2223109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«Будинок з химерами»</a:t>
          </a:r>
          <a:endParaRPr lang="ru-RU" sz="1300" kern="1200" dirty="0"/>
        </a:p>
      </dsp:txBody>
      <dsp:txXfrm>
        <a:off x="14850" y="18426"/>
        <a:ext cx="2193409" cy="27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902A-F522-4C71-84D8-BFB6662B32E6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AF69A-0CF1-47BC-9162-355D077C0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2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69A-0CF1-47BC-9162-355D077C0A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6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69A-0CF1-47BC-9162-355D077C0A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6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AF69A-0CF1-47BC-9162-355D077C0A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61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88DDC5A-C9E0-48A7-A9A7-3E2DDE276AD6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C0E0ACA-D7A2-48B7-99E8-2270263DD5C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DC5A-C9E0-48A7-A9A7-3E2DDE276AD6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0ACA-D7A2-48B7-99E8-2270263D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DC5A-C9E0-48A7-A9A7-3E2DDE276AD6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0ACA-D7A2-48B7-99E8-2270263D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DC5A-C9E0-48A7-A9A7-3E2DDE276AD6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0ACA-D7A2-48B7-99E8-2270263D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DC5A-C9E0-48A7-A9A7-3E2DDE276AD6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0ACA-D7A2-48B7-99E8-2270263D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DC5A-C9E0-48A7-A9A7-3E2DDE276AD6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0ACA-D7A2-48B7-99E8-2270263DD5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DC5A-C9E0-48A7-A9A7-3E2DDE276AD6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0ACA-D7A2-48B7-99E8-2270263DD5C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DC5A-C9E0-48A7-A9A7-3E2DDE276AD6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0ACA-D7A2-48B7-99E8-2270263D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DC5A-C9E0-48A7-A9A7-3E2DDE276AD6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0ACA-D7A2-48B7-99E8-2270263D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DC5A-C9E0-48A7-A9A7-3E2DDE276AD6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0ACA-D7A2-48B7-99E8-2270263D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DDC5A-C9E0-48A7-A9A7-3E2DDE276AD6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E0ACA-D7A2-48B7-99E8-2270263DD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88DDC5A-C9E0-48A7-A9A7-3E2DDE276AD6}" type="datetimeFigureOut">
              <a:rPr lang="ru-RU" smtClean="0"/>
              <a:t>03.10.2012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C0E0ACA-D7A2-48B7-99E8-2270263DD5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jpeg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21" Type="http://schemas.openxmlformats.org/officeDocument/2006/relationships/slide" Target="slide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3.jpg"/><Relationship Id="rId18" Type="http://schemas.microsoft.com/office/2007/relationships/diagramDrawing" Target="../diagrams/drawing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6.xml"/><Relationship Id="rId20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Layout" Target="../diagrams/layout6.xml"/><Relationship Id="rId10" Type="http://schemas.openxmlformats.org/officeDocument/2006/relationships/diagramQuickStyle" Target="../diagrams/quickStyle5.xml"/><Relationship Id="rId19" Type="http://schemas.openxmlformats.org/officeDocument/2006/relationships/image" Target="../media/image14.jpg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Data" Target="../diagrams/data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slide" Target="slide1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Українська Архітектура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н</a:t>
            </a:r>
            <a:r>
              <a:rPr lang="uk-UA" dirty="0" smtClean="0"/>
              <a:t>а початку </a:t>
            </a:r>
            <a:r>
              <a:rPr lang="en-US" dirty="0" smtClean="0"/>
              <a:t>XX </a:t>
            </a:r>
            <a:r>
              <a:rPr lang="uk-UA" dirty="0" smtClean="0"/>
              <a:t>ст.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20522498">
            <a:off x="736240" y="4353550"/>
            <a:ext cx="2159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uk-UA" sz="1200" i="1" dirty="0" smtClean="0">
                <a:hlinkClick r:id="rId3" action="ppaction://hlinksldjump"/>
              </a:rPr>
              <a:t>Стан архітектури</a:t>
            </a:r>
            <a:endParaRPr lang="uk-UA" sz="1200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uk-UA" sz="1200" i="1" dirty="0" smtClean="0">
                <a:hlinkClick r:id="rId4" action="ppaction://hlinksldjump"/>
              </a:rPr>
              <a:t>Архітектура Львова</a:t>
            </a:r>
            <a:endParaRPr lang="uk-UA" sz="1200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uk-UA" sz="1200" i="1" dirty="0" smtClean="0">
                <a:hlinkClick r:id="rId5" action="ppaction://hlinksldjump"/>
              </a:rPr>
              <a:t>Архітектура Києва</a:t>
            </a:r>
            <a:endParaRPr lang="uk-UA" sz="1200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uk-UA" sz="1200" i="1" dirty="0" smtClean="0">
                <a:hlinkClick r:id="rId6" action="ppaction://hlinksldjump"/>
              </a:rPr>
              <a:t>Формування нац. Стилю</a:t>
            </a:r>
            <a:endParaRPr lang="uk-UA" sz="1200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uk-UA" sz="1200" i="1" dirty="0" smtClean="0">
                <a:hlinkClick r:id="rId7" action="ppaction://hlinksldjump"/>
              </a:rPr>
              <a:t>Видатні архітектори</a:t>
            </a:r>
            <a:endParaRPr lang="ru-RU" sz="1200" i="1" dirty="0"/>
          </a:p>
        </p:txBody>
      </p:sp>
      <p:sp>
        <p:nvSpPr>
          <p:cNvPr id="7" name="TextBox 6"/>
          <p:cNvSpPr txBox="1"/>
          <p:nvPr/>
        </p:nvSpPr>
        <p:spPr>
          <a:xfrm rot="20515426">
            <a:off x="1151228" y="405673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Зміст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5960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364014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/>
            <a:r>
              <a:rPr lang="uk-UA" dirty="0" smtClean="0"/>
              <a:t>У Західній Україні Стиль модерн був більш відомий як віденський </a:t>
            </a:r>
            <a:r>
              <a:rPr lang="uk-UA" dirty="0" err="1" smtClean="0"/>
              <a:t>сецесіонізм</a:t>
            </a:r>
            <a:r>
              <a:rPr lang="uk-UA" dirty="0" smtClean="0"/>
              <a:t>. У цьому стилі архітектор І. Левицький (1851-1918) побудував залізничні вокзали у Львові та Жмеринці.</a:t>
            </a:r>
            <a:endParaRPr lang="ru-RU" dirty="0" smtClean="0"/>
          </a:p>
          <a:p>
            <a:pPr indent="177800" algn="just"/>
            <a:r>
              <a:rPr lang="uk-UA" dirty="0" smtClean="0"/>
              <a:t>Зовнішнє оформлення нових споруд та дизайн внутрішніх приміщень потребували творчих зусиль багатьох художників, які привнесли в українську архітектуру мотиви народної творчості.</a:t>
            </a:r>
          </a:p>
        </p:txBody>
      </p:sp>
      <p:pic>
        <p:nvPicPr>
          <p:cNvPr id="1026" name="Picture 2" descr="C:\Users\Илья\Desktop\gorodetskiy_4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8" y="2924888"/>
            <a:ext cx="3132348" cy="2261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Илья\Desktop\Кричевський_Васи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803" y="2924944"/>
            <a:ext cx="1512102" cy="2261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Илья\Desktop\6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85" y="2924943"/>
            <a:ext cx="1804441" cy="2261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Илья\Desktop\TymSerg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83" y="2924887"/>
            <a:ext cx="1681144" cy="2261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7" name="Группа 6"/>
          <p:cNvGrpSpPr/>
          <p:nvPr/>
        </p:nvGrpSpPr>
        <p:grpSpPr>
          <a:xfrm>
            <a:off x="680237" y="5373161"/>
            <a:ext cx="2223109" cy="304200"/>
            <a:chOff x="0" y="3576"/>
            <a:chExt cx="2223109" cy="3042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3576"/>
              <a:ext cx="2223109" cy="30420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4850" y="18426"/>
              <a:ext cx="2193409" cy="274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/>
                <a:t>В. </a:t>
              </a:r>
              <a:r>
                <a:rPr lang="ru-RU" sz="1300" kern="1200" dirty="0" err="1" smtClean="0"/>
                <a:t>Го</a:t>
              </a:r>
              <a:r>
                <a:rPr lang="uk-UA" sz="1300" kern="1200" dirty="0" err="1" smtClean="0"/>
                <a:t>родецький</a:t>
              </a:r>
              <a:endParaRPr lang="ru-RU" sz="13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578804" y="5388311"/>
            <a:ext cx="1512102" cy="304200"/>
            <a:chOff x="0" y="3576"/>
            <a:chExt cx="2223109" cy="3042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3576"/>
              <a:ext cx="2223109" cy="30420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4850" y="18426"/>
              <a:ext cx="2193409" cy="274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/>
                <a:t>В. </a:t>
              </a:r>
              <a:r>
                <a:rPr lang="ru-RU" sz="1300" kern="1200" dirty="0" err="1" smtClean="0"/>
                <a:t>Кричевський</a:t>
              </a:r>
              <a:endParaRPr lang="ru-RU" sz="13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320369" y="5373161"/>
            <a:ext cx="1658271" cy="304200"/>
            <a:chOff x="0" y="3576"/>
            <a:chExt cx="2223109" cy="3042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3576"/>
              <a:ext cx="2223109" cy="30420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14850" y="18426"/>
              <a:ext cx="2193409" cy="274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300" dirty="0" smtClean="0"/>
                <a:t>А. </a:t>
              </a:r>
              <a:r>
                <a:rPr lang="uk-UA" sz="1300" dirty="0" err="1" smtClean="0"/>
                <a:t>Бекетов</a:t>
              </a:r>
              <a:endParaRPr lang="ru-RU" sz="13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320804" y="5373461"/>
            <a:ext cx="1512102" cy="304200"/>
            <a:chOff x="0" y="3576"/>
            <a:chExt cx="2223109" cy="30420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3576"/>
              <a:ext cx="2223109" cy="30420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4850" y="18426"/>
              <a:ext cx="2193409" cy="274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300" dirty="0" smtClean="0"/>
                <a:t>С. Тимошенко</a:t>
              </a:r>
              <a:endParaRPr lang="ru-RU" sz="1300" kern="1200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275877" y="6413785"/>
            <a:ext cx="868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i="1" dirty="0" smtClean="0">
                <a:hlinkClick r:id="rId6" action="ppaction://hlinksldjump"/>
              </a:rPr>
              <a:t>До змісту</a:t>
            </a:r>
            <a:endParaRPr lang="uk-UA" sz="1200" i="1" dirty="0"/>
          </a:p>
        </p:txBody>
      </p:sp>
    </p:spTree>
    <p:extLst>
      <p:ext uri="{BB962C8B-B14F-4D97-AF65-F5344CB8AC3E}">
        <p14:creationId xmlns:p14="http://schemas.microsoft.com/office/powerpoint/2010/main" val="1181130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789" y="2924944"/>
            <a:ext cx="3831834" cy="406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5" y="1280698"/>
            <a:ext cx="8352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uk-UA" dirty="0" smtClean="0"/>
              <a:t>Наприкінці </a:t>
            </a:r>
            <a:r>
              <a:rPr lang="en-US" dirty="0" smtClean="0"/>
              <a:t>XIX </a:t>
            </a:r>
            <a:r>
              <a:rPr lang="uk-UA" dirty="0" smtClean="0"/>
              <a:t>ст. українська архітектура переживала кризу стилю. Урбанізація викликала інтенсивний розвиток міського будівництва в Києві, Львові, Харкові, Одесі, Катеринославі та інших містах України. Великі обсяги будівництва приводили до втрати архітектурної єдності міст. Проекти міських споруд часто містили мішанину різних стилів, що приводило до засилля еклектики.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276144">
            <a:off x="672542" y="3494007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latin typeface="Cambria" pitchFamily="18" charset="0"/>
              </a:rPr>
              <a:t>Еклектика</a:t>
            </a:r>
            <a:r>
              <a:rPr lang="ru-RU" sz="1600" i="1" dirty="0">
                <a:latin typeface="Cambria" pitchFamily="18" charset="0"/>
              </a:rPr>
              <a:t> — </a:t>
            </a:r>
            <a:r>
              <a:rPr lang="ru-RU" sz="1600" i="1" dirty="0" err="1">
                <a:latin typeface="Cambria" pitchFamily="18" charset="0"/>
              </a:rPr>
              <a:t>змішування</a:t>
            </a:r>
            <a:r>
              <a:rPr lang="ru-RU" sz="1600" i="1" dirty="0">
                <a:latin typeface="Cambria" pitchFamily="18" charset="0"/>
              </a:rPr>
              <a:t>, з</a:t>
            </a:r>
            <a:r>
              <a:rPr lang="en-US" sz="1600" i="1" dirty="0">
                <a:latin typeface="Cambria" pitchFamily="18" charset="0"/>
              </a:rPr>
              <a:t>’</a:t>
            </a:r>
            <a:r>
              <a:rPr lang="uk-UA" sz="1600" i="1" dirty="0">
                <a:latin typeface="Cambria" pitchFamily="18" charset="0"/>
              </a:rPr>
              <a:t>єднання </a:t>
            </a:r>
            <a:r>
              <a:rPr lang="ru-RU" sz="1600" i="1" dirty="0">
                <a:latin typeface="Cambria" pitchFamily="18" charset="0"/>
              </a:rPr>
              <a:t> </a:t>
            </a:r>
            <a:r>
              <a:rPr lang="ru-RU" sz="1600" i="1" dirty="0" err="1">
                <a:latin typeface="Cambria" pitchFamily="18" charset="0"/>
              </a:rPr>
              <a:t>різноманітних</a:t>
            </a:r>
            <a:r>
              <a:rPr lang="ru-RU" sz="1600" i="1" dirty="0">
                <a:latin typeface="Cambria" pitchFamily="18" charset="0"/>
              </a:rPr>
              <a:t> стилей, </a:t>
            </a:r>
            <a:r>
              <a:rPr lang="ru-RU" sz="1600" i="1" dirty="0" err="1">
                <a:latin typeface="Cambria" pitchFamily="18" charset="0"/>
              </a:rPr>
              <a:t>ідей</a:t>
            </a:r>
            <a:r>
              <a:rPr lang="ru-RU" sz="1600" i="1" dirty="0">
                <a:latin typeface="Cambria" pitchFamily="18" charset="0"/>
              </a:rPr>
              <a:t>, </a:t>
            </a:r>
            <a:r>
              <a:rPr lang="ru-RU" sz="1600" i="1" dirty="0" err="1">
                <a:latin typeface="Cambria" pitchFamily="18" charset="0"/>
              </a:rPr>
              <a:t>поглядів</a:t>
            </a:r>
            <a:r>
              <a:rPr lang="ru-RU" sz="1600" i="1" dirty="0">
                <a:latin typeface="Cambria" pitchFamily="18" charset="0"/>
              </a:rPr>
              <a:t> </a:t>
            </a:r>
            <a:r>
              <a:rPr lang="ru-RU" sz="1600" i="1" dirty="0" err="1">
                <a:latin typeface="Cambria" pitchFamily="18" charset="0"/>
              </a:rPr>
              <a:t>тощо</a:t>
            </a:r>
            <a:r>
              <a:rPr lang="ru-RU" sz="1600" i="1" dirty="0">
                <a:latin typeface="Cambria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4130" y="13547"/>
            <a:ext cx="5035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Стан архітектури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9597" y="811765"/>
            <a:ext cx="2564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початку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XX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77" y="6413785"/>
            <a:ext cx="868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i="1" dirty="0" smtClean="0">
                <a:hlinkClick r:id="rId3" action="ppaction://hlinksldjump"/>
              </a:rPr>
              <a:t>До змісту</a:t>
            </a:r>
            <a:endParaRPr lang="uk-UA" sz="1200" i="1" dirty="0"/>
          </a:p>
        </p:txBody>
      </p:sp>
    </p:spTree>
    <p:extLst>
      <p:ext uri="{BB962C8B-B14F-4D97-AF65-F5344CB8AC3E}">
        <p14:creationId xmlns:p14="http://schemas.microsoft.com/office/powerpoint/2010/main" val="2651467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3399170225"/>
              </p:ext>
            </p:extLst>
          </p:nvPr>
        </p:nvGraphicFramePr>
        <p:xfrm>
          <a:off x="1475656" y="6335451"/>
          <a:ext cx="2223109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674847455"/>
              </p:ext>
            </p:extLst>
          </p:nvPr>
        </p:nvGraphicFramePr>
        <p:xfrm>
          <a:off x="1498019" y="6335451"/>
          <a:ext cx="2223109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37" name="Picture 13" descr="C:\Users\Илья\Desktop\110d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5114906" cy="3081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7728587"/>
              </p:ext>
            </p:extLst>
          </p:nvPr>
        </p:nvGraphicFramePr>
        <p:xfrm flipV="1">
          <a:off x="179512" y="5661248"/>
          <a:ext cx="3619645" cy="52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4418" y="2762286"/>
            <a:ext cx="3831834" cy="406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126876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/>
            <a:r>
              <a:rPr lang="uk-UA" dirty="0" smtClean="0"/>
              <a:t>У Львові набули поширення неокласицизм та «віденське бароко». Вони втілилися у спорудах Галицького сейму архітектора І. </a:t>
            </a:r>
            <a:r>
              <a:rPr lang="uk-UA" dirty="0" err="1" smtClean="0"/>
              <a:t>Гохбергера</a:t>
            </a:r>
            <a:r>
              <a:rPr lang="uk-UA" dirty="0" smtClean="0"/>
              <a:t> і Музею етнографії та художніх промислів Ю. </a:t>
            </a:r>
            <a:r>
              <a:rPr lang="uk-UA" dirty="0" err="1" smtClean="0"/>
              <a:t>Захаревича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884844" y="6381328"/>
            <a:ext cx="288032" cy="21602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1018077" y="6381328"/>
            <a:ext cx="288032" cy="216024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C:\Users\Илья\Desktop\89d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840" y="2445255"/>
            <a:ext cx="2916739" cy="3705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Прямоугольник 17"/>
          <p:cNvSpPr/>
          <p:nvPr/>
        </p:nvSpPr>
        <p:spPr>
          <a:xfrm rot="21355125">
            <a:off x="5796823" y="3296949"/>
            <a:ext cx="29851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dirty="0" smtClean="0">
                <a:latin typeface="Cambria" pitchFamily="18" charset="0"/>
              </a:rPr>
              <a:t>Неок</a:t>
            </a:r>
            <a:r>
              <a:rPr lang="vi-VN" sz="1600" b="1" i="1" dirty="0">
                <a:latin typeface="Cambria" pitchFamily="18" charset="0"/>
              </a:rPr>
              <a:t>лас</a:t>
            </a:r>
            <a:r>
              <a:rPr lang="vi-VN" sz="1600" b="1" i="1" dirty="0" smtClean="0">
                <a:latin typeface="Cambria" pitchFamily="18" charset="0"/>
              </a:rPr>
              <a:t>ици́зм</a:t>
            </a:r>
            <a:r>
              <a:rPr lang="vi-VN" sz="1600" i="1" dirty="0">
                <a:latin typeface="Cambria" pitchFamily="18" charset="0"/>
              </a:rPr>
              <a:t> — загальна назва ряду художніх течій 2-ї половини </a:t>
            </a:r>
            <a:r>
              <a:rPr lang="en-US" sz="1600" i="1" dirty="0" smtClean="0">
                <a:latin typeface="Cambria" pitchFamily="18" charset="0"/>
              </a:rPr>
              <a:t>XI</a:t>
            </a:r>
            <a:r>
              <a:rPr lang="vi-VN" sz="1600" i="1" dirty="0" smtClean="0">
                <a:latin typeface="Cambria" pitchFamily="18" charset="0"/>
              </a:rPr>
              <a:t>—</a:t>
            </a:r>
            <a:r>
              <a:rPr lang="en-US" sz="1600" i="1" dirty="0" smtClean="0">
                <a:latin typeface="Cambria" pitchFamily="18" charset="0"/>
              </a:rPr>
              <a:t>XX</a:t>
            </a:r>
            <a:r>
              <a:rPr lang="vi-VN" sz="1600" i="1" dirty="0" smtClean="0">
                <a:latin typeface="Cambria" pitchFamily="18" charset="0"/>
              </a:rPr>
              <a:t> </a:t>
            </a:r>
            <a:r>
              <a:rPr lang="vi-VN" sz="1600" i="1" dirty="0">
                <a:latin typeface="Cambria" pitchFamily="18" charset="0"/>
              </a:rPr>
              <a:t>ст., які зверталися до традиційантичності, </a:t>
            </a:r>
            <a:r>
              <a:rPr lang="vi-VN" sz="1600" i="1" dirty="0" smtClean="0">
                <a:latin typeface="Cambria" pitchFamily="18" charset="0"/>
              </a:rPr>
              <a:t>відро</a:t>
            </a:r>
            <a:r>
              <a:rPr lang="uk-UA" sz="1600" i="1" dirty="0" smtClean="0">
                <a:latin typeface="Cambria" pitchFamily="18" charset="0"/>
              </a:rPr>
              <a:t>д</a:t>
            </a:r>
            <a:r>
              <a:rPr lang="vi-VN" sz="1600" i="1" dirty="0" smtClean="0">
                <a:latin typeface="Cambria" pitchFamily="18" charset="0"/>
              </a:rPr>
              <a:t>ження</a:t>
            </a:r>
            <a:r>
              <a:rPr lang="vi-VN" sz="1600" i="1" dirty="0">
                <a:latin typeface="Cambria" pitchFamily="18" charset="0"/>
              </a:rPr>
              <a:t> та класицизму. У своїх творах представники-неокласицисти протиставляли суперечностям життя вічні «естетичні норми минулого».</a:t>
            </a:r>
            <a:endParaRPr lang="ru-RU" sz="1600" i="1" dirty="0"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03875" y="0"/>
            <a:ext cx="5736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Архітектура Львова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75877" y="6413785"/>
            <a:ext cx="868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i="1" dirty="0" smtClean="0">
                <a:hlinkClick r:id="rId21" action="ppaction://hlinksldjump"/>
              </a:rPr>
              <a:t>До змісту</a:t>
            </a:r>
            <a:endParaRPr lang="uk-UA" sz="1200" i="1" dirty="0"/>
          </a:p>
        </p:txBody>
      </p:sp>
    </p:spTree>
    <p:extLst>
      <p:ext uri="{BB962C8B-B14F-4D97-AF65-F5344CB8AC3E}">
        <p14:creationId xmlns:p14="http://schemas.microsoft.com/office/powerpoint/2010/main" val="2881927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2 -0.0007 L 0.44844 4.4806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44 -1.55679E-6 L -0.03194 -1.55679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Graphic spid="37" grpId="1">
        <p:bldAsOne/>
      </p:bldGraphic>
      <p:bldGraphic spid="13" grpId="0">
        <p:bldAsOne/>
      </p:bldGraphic>
      <p:bldGraphic spid="13" grpId="1">
        <p:bldAsOne/>
      </p:bldGraphic>
      <p:bldP spid="14" grpId="0" animBg="1"/>
      <p:bldP spid="14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313889806"/>
              </p:ext>
            </p:extLst>
          </p:nvPr>
        </p:nvGraphicFramePr>
        <p:xfrm>
          <a:off x="3460446" y="6335451"/>
          <a:ext cx="2223109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330933698"/>
              </p:ext>
            </p:extLst>
          </p:nvPr>
        </p:nvGraphicFramePr>
        <p:xfrm>
          <a:off x="3460443" y="6340864"/>
          <a:ext cx="2223109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482" y="2264461"/>
            <a:ext cx="6071038" cy="388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52038139"/>
              </p:ext>
            </p:extLst>
          </p:nvPr>
        </p:nvGraphicFramePr>
        <p:xfrm flipV="1">
          <a:off x="179512" y="5661248"/>
          <a:ext cx="3619645" cy="52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3" y="102481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/>
            <a:r>
              <a:rPr lang="uk-UA" dirty="0" smtClean="0"/>
              <a:t>У Києві переважало французьке бароко. У цьому стилі було створено Український драматичний театр ім. І. Франка. Помітною в архітектурі Києва була споруда Державного банку по вулиці Інститутській архітекторів О. Вербицького та О. </a:t>
            </a:r>
            <a:r>
              <a:rPr lang="uk-UA" dirty="0" err="1" smtClean="0"/>
              <a:t>Кобелєва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796136" y="6386741"/>
            <a:ext cx="288032" cy="21602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3043955" y="6386741"/>
            <a:ext cx="288032" cy="216024"/>
          </a:xfrm>
          <a:prstGeom prst="lef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4587" y="2264461"/>
            <a:ext cx="5814823" cy="388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1867381" y="0"/>
            <a:ext cx="5409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Архітектура Києва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75877" y="6413785"/>
            <a:ext cx="868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i="1" dirty="0" smtClean="0">
                <a:hlinkClick r:id="rId20" action="ppaction://hlinksldjump"/>
              </a:rPr>
              <a:t>До змісту</a:t>
            </a:r>
            <a:endParaRPr lang="uk-UA" sz="1200" i="1" dirty="0"/>
          </a:p>
        </p:txBody>
      </p:sp>
    </p:spTree>
    <p:extLst>
      <p:ext uri="{BB962C8B-B14F-4D97-AF65-F5344CB8AC3E}">
        <p14:creationId xmlns:p14="http://schemas.microsoft.com/office/powerpoint/2010/main" val="4160168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3" grpId="1">
        <p:bldAsOne/>
      </p:bldGraphic>
      <p:bldGraphic spid="16" grpId="0">
        <p:bldAsOne/>
      </p:bldGraphic>
      <p:bldGraphic spid="16" grpId="1">
        <p:bldAsOne/>
      </p:bldGraphic>
      <p:bldP spid="14" grpId="0" animBg="1"/>
      <p:bldP spid="14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4482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/>
            <a:r>
              <a:rPr lang="uk-UA" dirty="0" smtClean="0"/>
              <a:t>Одночасно архітектори вели творчий пошук нових форм і засобів виразу власних ідей. Формування національного архітектурного стилю йшло у двох напрямках: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2924944"/>
            <a:ext cx="3787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Українське бароко.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Народна дерев</a:t>
            </a:r>
            <a:r>
              <a:rPr lang="en-US" dirty="0" smtClean="0"/>
              <a:t>’</a:t>
            </a:r>
            <a:r>
              <a:rPr lang="uk-UA" dirty="0" err="1" smtClean="0"/>
              <a:t>яна</a:t>
            </a:r>
            <a:r>
              <a:rPr lang="uk-UA" dirty="0" smtClean="0"/>
              <a:t> архітектура.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81024" y="4005064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Пізніше останній стиль отримав назву «український модерн». Його якісному розвитку сприяли поява бетону, металоконструкцій, нових технологій та засобів механізації.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9756" y="0"/>
            <a:ext cx="896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Формування національного стилю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77" y="6413785"/>
            <a:ext cx="868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i="1" dirty="0" smtClean="0">
                <a:hlinkClick r:id="rId2" action="ppaction://hlinksldjump"/>
              </a:rPr>
              <a:t>До змісту</a:t>
            </a:r>
            <a:endParaRPr lang="uk-UA" sz="1200" i="1" dirty="0"/>
          </a:p>
        </p:txBody>
      </p:sp>
    </p:spTree>
    <p:extLst>
      <p:ext uri="{BB962C8B-B14F-4D97-AF65-F5344CB8AC3E}">
        <p14:creationId xmlns:p14="http://schemas.microsoft.com/office/powerpoint/2010/main" val="681360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92646294"/>
              </p:ext>
            </p:extLst>
          </p:nvPr>
        </p:nvGraphicFramePr>
        <p:xfrm flipV="1">
          <a:off x="179512" y="5661248"/>
          <a:ext cx="3619645" cy="52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675" y="830997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/>
            <a:r>
              <a:rPr lang="uk-UA" sz="1600" dirty="0" smtClean="0"/>
              <a:t>Видатним архітектором був В. Городецький. Він досконало володів архітектурними стилями, що допомогло йому створити в Києві такі шедеври, як костьол Св. Миколая, Караїмська </a:t>
            </a:r>
            <a:r>
              <a:rPr lang="uk-UA" sz="1600" dirty="0" err="1" smtClean="0"/>
              <a:t>кенаса</a:t>
            </a:r>
            <a:r>
              <a:rPr lang="uk-UA" sz="1600" dirty="0" smtClean="0"/>
              <a:t>, Музей українського образотворчого мистецтва. По вулиці Банковій архітектор спорудив оригінальний будинок у стилі модерн, прикрашений скульптурними зображеннями химерних істот, </a:t>
            </a:r>
            <a:r>
              <a:rPr lang="vi-VN" sz="1600" i="1" dirty="0" smtClean="0">
                <a:latin typeface="Cambria" pitchFamily="18" charset="0"/>
              </a:rPr>
              <a:t>—</a:t>
            </a:r>
            <a:r>
              <a:rPr lang="uk-UA" sz="1600" dirty="0" smtClean="0"/>
              <a:t> «Будинок з химерами».</a:t>
            </a:r>
            <a:endParaRPr lang="ru-RU" sz="1600" dirty="0"/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533" y="2204863"/>
            <a:ext cx="2628956" cy="3794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9" name="TextBox 18"/>
          <p:cNvSpPr txBox="1"/>
          <p:nvPr/>
        </p:nvSpPr>
        <p:spPr>
          <a:xfrm>
            <a:off x="1580302" y="0"/>
            <a:ext cx="5953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Видатні архітектори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Илья\Desktop\0a87fbe8286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14773"/>
            <a:ext cx="5886843" cy="378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2" name="Группа 11"/>
          <p:cNvGrpSpPr/>
          <p:nvPr/>
        </p:nvGrpSpPr>
        <p:grpSpPr>
          <a:xfrm>
            <a:off x="2011379" y="6119183"/>
            <a:ext cx="2223109" cy="304200"/>
            <a:chOff x="0" y="0"/>
            <a:chExt cx="2223109" cy="3042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0"/>
              <a:ext cx="2223109" cy="30420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4850" y="14850"/>
              <a:ext cx="2193409" cy="274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300" dirty="0" smtClean="0"/>
                <a:t>Караїмська </a:t>
              </a:r>
              <a:r>
                <a:rPr lang="uk-UA" sz="1300" dirty="0" err="1" smtClean="0"/>
                <a:t>кенаса</a:t>
              </a:r>
              <a:endParaRPr lang="ru-RU" sz="13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38456" y="6134333"/>
            <a:ext cx="2223109" cy="304200"/>
            <a:chOff x="0" y="0"/>
            <a:chExt cx="2223109" cy="3042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0"/>
              <a:ext cx="2223109" cy="30420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4850" y="14850"/>
              <a:ext cx="2193409" cy="274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300" dirty="0" smtClean="0"/>
                <a:t>Костьол Св. Миколая</a:t>
              </a:r>
              <a:endParaRPr lang="ru-RU" sz="1300" kern="1200" dirty="0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8275877" y="6413785"/>
            <a:ext cx="868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i="1" dirty="0" smtClean="0">
                <a:hlinkClick r:id="rId10" action="ppaction://hlinksldjump"/>
              </a:rPr>
              <a:t>До змісту</a:t>
            </a:r>
            <a:endParaRPr lang="uk-UA" sz="1200" i="1" dirty="0"/>
          </a:p>
        </p:txBody>
      </p:sp>
    </p:spTree>
    <p:extLst>
      <p:ext uri="{BB962C8B-B14F-4D97-AF65-F5344CB8AC3E}">
        <p14:creationId xmlns:p14="http://schemas.microsoft.com/office/powerpoint/2010/main" val="4276365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Илья\Desktop\дом-с-химерами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18" y="260648"/>
            <a:ext cx="8650964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40727870"/>
              </p:ext>
            </p:extLst>
          </p:nvPr>
        </p:nvGraphicFramePr>
        <p:xfrm>
          <a:off x="3460446" y="6237312"/>
          <a:ext cx="2223109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75877" y="6413785"/>
            <a:ext cx="868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i="1" dirty="0" smtClean="0">
                <a:hlinkClick r:id="rId8" action="ppaction://hlinksldjump"/>
              </a:rPr>
              <a:t>До змісту</a:t>
            </a:r>
            <a:endParaRPr lang="uk-UA" sz="1200" i="1" dirty="0"/>
          </a:p>
        </p:txBody>
      </p:sp>
    </p:spTree>
    <p:extLst>
      <p:ext uri="{BB962C8B-B14F-4D97-AF65-F5344CB8AC3E}">
        <p14:creationId xmlns:p14="http://schemas.microsoft.com/office/powerpoint/2010/main" val="2409068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223480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/>
            <a:r>
              <a:rPr lang="uk-UA" dirty="0" smtClean="0"/>
              <a:t>Яскравим прикладом будівлі в стилі українського модерну було Полтавське губернське земство В. Кричевського. Архітектор, живописець, графік, килимар, ілюстратор, мистецтвознавець </a:t>
            </a:r>
            <a:r>
              <a:rPr lang="vi-VN" i="1" dirty="0" smtClean="0">
                <a:latin typeface="Cambria" pitchFamily="18" charset="0"/>
              </a:rPr>
              <a:t>—</a:t>
            </a:r>
            <a:r>
              <a:rPr lang="uk-UA" i="1" dirty="0" smtClean="0">
                <a:latin typeface="Cambria" pitchFamily="18" charset="0"/>
              </a:rPr>
              <a:t> </a:t>
            </a:r>
            <a:r>
              <a:rPr lang="uk-UA" dirty="0" smtClean="0">
                <a:latin typeface="Cambria" pitchFamily="18" charset="0"/>
              </a:rPr>
              <a:t>такою постає перед нами постать цієї видатної людини. У своїх спорудах митець органічно поєднував конструктивно-монументальні та декоративні елементи.</a:t>
            </a:r>
            <a:endParaRPr lang="ru-RU" dirty="0"/>
          </a:p>
        </p:txBody>
      </p:sp>
      <p:pic>
        <p:nvPicPr>
          <p:cNvPr id="5123" name="Picture 3" descr="C:\Users\Илья\Desktop\poltava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67" y="1700808"/>
            <a:ext cx="7113984" cy="4396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5" name="Группа 4"/>
          <p:cNvGrpSpPr/>
          <p:nvPr/>
        </p:nvGrpSpPr>
        <p:grpSpPr>
          <a:xfrm>
            <a:off x="3460445" y="6309320"/>
            <a:ext cx="2223109" cy="304200"/>
            <a:chOff x="0" y="3576"/>
            <a:chExt cx="2223109" cy="3042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3576"/>
              <a:ext cx="2223109" cy="30420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4850" y="18426"/>
              <a:ext cx="2193409" cy="274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300" kern="1200" dirty="0" smtClean="0"/>
                <a:t>Полтавське земство</a:t>
              </a:r>
              <a:endParaRPr lang="ru-RU" sz="1300" kern="12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275877" y="6413785"/>
            <a:ext cx="868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i="1" dirty="0" smtClean="0">
                <a:hlinkClick r:id="rId3" action="ppaction://hlinksldjump"/>
              </a:rPr>
              <a:t>До змісту</a:t>
            </a:r>
            <a:endParaRPr lang="uk-UA" sz="1200" i="1" dirty="0"/>
          </a:p>
        </p:txBody>
      </p:sp>
    </p:spTree>
    <p:extLst>
      <p:ext uri="{BB962C8B-B14F-4D97-AF65-F5344CB8AC3E}">
        <p14:creationId xmlns:p14="http://schemas.microsoft.com/office/powerpoint/2010/main" val="556593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165" y="2344287"/>
            <a:ext cx="3831834" cy="406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6" y="18864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/>
            <a:r>
              <a:rPr lang="uk-UA" dirty="0" smtClean="0"/>
              <a:t>У Харкові плідно працював архітектор А. </a:t>
            </a:r>
            <a:r>
              <a:rPr lang="uk-UA" dirty="0" err="1" smtClean="0"/>
              <a:t>Бекетов</a:t>
            </a:r>
            <a:r>
              <a:rPr lang="uk-UA" dirty="0" smtClean="0"/>
              <a:t>, якому належать проекти будівель Бактеріологічного ім. Л. Пастера, комерційного інституту. Видатним майстром своєї справи був зодчий А. </a:t>
            </a:r>
            <a:r>
              <a:rPr lang="uk-UA" dirty="0" err="1" smtClean="0"/>
              <a:t>Бернардацці</a:t>
            </a:r>
            <a:r>
              <a:rPr lang="uk-UA" dirty="0" smtClean="0"/>
              <a:t>, який працював в Одесі та Катеринославі.</a:t>
            </a:r>
          </a:p>
          <a:p>
            <a:pPr indent="177800" algn="just"/>
            <a:r>
              <a:rPr lang="uk-UA" dirty="0" smtClean="0"/>
              <a:t>Поєднання архітектурних рис національних дерев</a:t>
            </a:r>
            <a:r>
              <a:rPr lang="en-US" dirty="0" smtClean="0"/>
              <a:t>’</a:t>
            </a:r>
            <a:r>
              <a:rPr lang="uk-UA" dirty="0" err="1" smtClean="0"/>
              <a:t>яних</a:t>
            </a:r>
            <a:r>
              <a:rPr lang="uk-UA" dirty="0" smtClean="0"/>
              <a:t> будівель і українського бароко в камені знайшло вираз у творчості С. </a:t>
            </a:r>
            <a:r>
              <a:rPr lang="uk-UA" dirty="0" err="1" smtClean="0"/>
              <a:t>Тимошенка</a:t>
            </a:r>
            <a:r>
              <a:rPr lang="uk-UA" dirty="0" smtClean="0"/>
              <a:t>, який спроектував Історичний архітектурний музей у </a:t>
            </a:r>
            <a:r>
              <a:rPr lang="uk-UA" dirty="0" err="1" smtClean="0"/>
              <a:t>Кам</a:t>
            </a:r>
            <a:r>
              <a:rPr lang="en-US" dirty="0" smtClean="0"/>
              <a:t>’</a:t>
            </a:r>
            <a:r>
              <a:rPr lang="ru-RU" dirty="0" err="1" smtClean="0"/>
              <a:t>янц</a:t>
            </a:r>
            <a:r>
              <a:rPr lang="uk-UA" dirty="0" err="1" smtClean="0"/>
              <a:t>і-Подільскому</a:t>
            </a:r>
            <a:r>
              <a:rPr lang="uk-UA" dirty="0" smtClean="0"/>
              <a:t>.</a:t>
            </a:r>
          </a:p>
          <a:p>
            <a:pPr indent="177800" algn="just"/>
            <a:r>
              <a:rPr lang="uk-UA" dirty="0" smtClean="0"/>
              <a:t>Дедалі частіше з</a:t>
            </a:r>
            <a:r>
              <a:rPr lang="en-US" dirty="0" smtClean="0"/>
              <a:t>’</a:t>
            </a:r>
            <a:r>
              <a:rPr lang="uk-UA" dirty="0" smtClean="0"/>
              <a:t>являлися будівля які мали суто утилітарну спрямованість.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1310437">
            <a:off x="5627046" y="2999259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i="1" dirty="0">
                <a:latin typeface="Cambria" pitchFamily="18" charset="0"/>
              </a:rPr>
              <a:t>Утилітари́зм</a:t>
            </a:r>
            <a:r>
              <a:rPr lang="vi-VN" sz="1600" i="1" dirty="0">
                <a:latin typeface="Cambria" pitchFamily="18" charset="0"/>
              </a:rPr>
              <a:t> —</a:t>
            </a:r>
            <a:r>
              <a:rPr lang="uk-UA" sz="1600" i="1" dirty="0">
                <a:latin typeface="Cambria" pitchFamily="18" charset="0"/>
              </a:rPr>
              <a:t> </a:t>
            </a:r>
            <a:r>
              <a:rPr lang="ru-RU" sz="1600" i="1" dirty="0" err="1" smtClean="0">
                <a:latin typeface="Cambria" pitchFamily="18" charset="0"/>
              </a:rPr>
              <a:t>вузький</a:t>
            </a:r>
            <a:r>
              <a:rPr lang="ru-RU" sz="1600" i="1" dirty="0">
                <a:latin typeface="Cambria" pitchFamily="18" charset="0"/>
              </a:rPr>
              <a:t> практицизм, </a:t>
            </a:r>
            <a:r>
              <a:rPr lang="ru-RU" sz="1600" i="1" dirty="0" err="1">
                <a:latin typeface="Cambria" pitchFamily="18" charset="0"/>
              </a:rPr>
              <a:t>прагнення</a:t>
            </a:r>
            <a:r>
              <a:rPr lang="ru-RU" sz="1600" i="1" dirty="0">
                <a:latin typeface="Cambria" pitchFamily="18" charset="0"/>
              </a:rPr>
              <a:t> </a:t>
            </a:r>
            <a:r>
              <a:rPr lang="ru-RU" sz="1600" i="1" dirty="0" err="1">
                <a:latin typeface="Cambria" pitchFamily="18" charset="0"/>
              </a:rPr>
              <a:t>діставати</a:t>
            </a:r>
            <a:r>
              <a:rPr lang="ru-RU" sz="1600" i="1" dirty="0">
                <a:latin typeface="Cambria" pitchFamily="18" charset="0"/>
              </a:rPr>
              <a:t> з </a:t>
            </a:r>
            <a:r>
              <a:rPr lang="ru-RU" sz="1600" i="1" dirty="0" err="1">
                <a:latin typeface="Cambria" pitchFamily="18" charset="0"/>
              </a:rPr>
              <a:t>усього</a:t>
            </a:r>
            <a:r>
              <a:rPr lang="ru-RU" sz="1600" i="1" dirty="0">
                <a:latin typeface="Cambria" pitchFamily="18" charset="0"/>
              </a:rPr>
              <a:t> </a:t>
            </a:r>
            <a:r>
              <a:rPr lang="ru-RU" sz="1600" i="1" dirty="0" err="1">
                <a:latin typeface="Cambria" pitchFamily="18" charset="0"/>
              </a:rPr>
              <a:t>безпосередню</a:t>
            </a:r>
            <a:r>
              <a:rPr lang="ru-RU" sz="1600" i="1" dirty="0">
                <a:latin typeface="Cambria" pitchFamily="18" charset="0"/>
              </a:rPr>
              <a:t> </a:t>
            </a:r>
            <a:r>
              <a:rPr lang="uk-UA" sz="1600" i="1" dirty="0">
                <a:latin typeface="Cambria" pitchFamily="18" charset="0"/>
              </a:rPr>
              <a:t>матеріальну</a:t>
            </a:r>
            <a:r>
              <a:rPr lang="ru-RU" sz="1600" i="1" dirty="0">
                <a:latin typeface="Cambria" pitchFamily="18" charset="0"/>
              </a:rPr>
              <a:t> </a:t>
            </a:r>
            <a:r>
              <a:rPr lang="uk-UA" sz="1600" i="1" dirty="0">
                <a:latin typeface="Cambria" pitchFamily="18" charset="0"/>
              </a:rPr>
              <a:t>вигоду</a:t>
            </a:r>
            <a:r>
              <a:rPr lang="ru-RU" sz="1600" i="1" dirty="0">
                <a:latin typeface="Cambria" pitchFamily="18" charset="0"/>
              </a:rPr>
              <a:t>, користь.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6" y="2352494"/>
            <a:ext cx="5040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Таким був перший в Україні критий Бессарабський ринок у Києві, створений архітектором Г. Гаєм у 1910р. У цьому проекті модерні конструкції з новітніх матеріалів органічно поєднувалися з національним колоритом.</a:t>
            </a:r>
          </a:p>
        </p:txBody>
      </p:sp>
      <p:pic>
        <p:nvPicPr>
          <p:cNvPr id="6146" name="Picture 2" descr="C:\Users\Илья\Desktop\post-3-12129593336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3" y="4106820"/>
            <a:ext cx="3386661" cy="2207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7" name="Группа 6"/>
          <p:cNvGrpSpPr/>
          <p:nvPr/>
        </p:nvGrpSpPr>
        <p:grpSpPr>
          <a:xfrm>
            <a:off x="871863" y="6398445"/>
            <a:ext cx="2223109" cy="304200"/>
            <a:chOff x="0" y="3576"/>
            <a:chExt cx="2223109" cy="3042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3576"/>
              <a:ext cx="2223109" cy="30420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4850" y="18426"/>
              <a:ext cx="2193409" cy="274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300" kern="1200" dirty="0" smtClean="0"/>
                <a:t>Бессарабський ринок</a:t>
              </a:r>
              <a:endParaRPr lang="ru-RU" sz="1300" kern="12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275877" y="6413785"/>
            <a:ext cx="8681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i="1" dirty="0" smtClean="0">
                <a:hlinkClick r:id="rId4" action="ppaction://hlinksldjump"/>
              </a:rPr>
              <a:t>До змісту</a:t>
            </a:r>
            <a:endParaRPr lang="uk-UA" sz="1200" i="1" dirty="0"/>
          </a:p>
        </p:txBody>
      </p:sp>
    </p:spTree>
    <p:extLst>
      <p:ext uri="{BB962C8B-B14F-4D97-AF65-F5344CB8AC3E}">
        <p14:creationId xmlns:p14="http://schemas.microsoft.com/office/powerpoint/2010/main" val="19599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Другая 1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000000"/>
      </a:hlink>
      <a:folHlink>
        <a:srgbClr val="000000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336</TotalTime>
  <Words>557</Words>
  <Application>Microsoft Office PowerPoint</Application>
  <PresentationFormat>Экран (4:3)</PresentationFormat>
  <Paragraphs>58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Sketchbook</vt:lpstr>
      <vt:lpstr>Українська Архітектура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Архітектура</dc:title>
  <dc:creator>Илья Золотарев</dc:creator>
  <cp:lastModifiedBy>Илья Золотарев</cp:lastModifiedBy>
  <cp:revision>84</cp:revision>
  <dcterms:created xsi:type="dcterms:W3CDTF">2012-10-02T16:33:57Z</dcterms:created>
  <dcterms:modified xsi:type="dcterms:W3CDTF">2012-10-03T15:05:35Z</dcterms:modified>
</cp:coreProperties>
</file>