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12192000" cy="6858000"/>
  <p:notesSz cx="6858000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2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7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4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916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5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22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50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19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0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2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1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4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2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4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3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5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у</a:t>
            </a:r>
            <a:r>
              <a:rPr lang="uk-UA" dirty="0" smtClean="0"/>
              <a:t> І пол. ХХ ст.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Освіта. Наука. Техніка. Театр.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96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26231"/>
            <a:ext cx="9905999" cy="3541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err="1"/>
              <a:t>Успішно</a:t>
            </a:r>
            <a:r>
              <a:rPr lang="ru-RU" sz="1800" dirty="0"/>
              <a:t> </a:t>
            </a:r>
            <a:r>
              <a:rPr lang="ru-RU" sz="1800" dirty="0" err="1"/>
              <a:t>розвивалася</a:t>
            </a:r>
            <a:r>
              <a:rPr lang="ru-RU" sz="1800" dirty="0"/>
              <a:t> </a:t>
            </a:r>
            <a:r>
              <a:rPr lang="ru-RU" sz="1800" dirty="0" err="1"/>
              <a:t>астрономія</a:t>
            </a:r>
            <a:r>
              <a:rPr lang="ru-RU" sz="1800" dirty="0"/>
              <a:t>. У США у 1915 р. у </a:t>
            </a:r>
            <a:r>
              <a:rPr lang="ru-RU" sz="1800" dirty="0" err="1"/>
              <a:t>Маунт-Вільсоновській</a:t>
            </a:r>
            <a:r>
              <a:rPr lang="ru-RU" sz="1800" dirty="0"/>
              <a:t> </a:t>
            </a:r>
            <a:r>
              <a:rPr lang="ru-RU" sz="1800" dirty="0" err="1"/>
              <a:t>обсерваторії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встановлено</a:t>
            </a:r>
            <a:r>
              <a:rPr lang="ru-RU" sz="1800" dirty="0"/>
              <a:t> телескоп з великим </a:t>
            </a:r>
            <a:r>
              <a:rPr lang="ru-RU" sz="1800" dirty="0" err="1"/>
              <a:t>діаметром</a:t>
            </a:r>
            <a:r>
              <a:rPr lang="ru-RU" sz="1800" dirty="0"/>
              <a:t> </a:t>
            </a:r>
            <a:r>
              <a:rPr lang="ru-RU" sz="1800" dirty="0" err="1"/>
              <a:t>дзеркала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дало </a:t>
            </a:r>
            <a:r>
              <a:rPr lang="ru-RU" sz="1800" dirty="0" err="1"/>
              <a:t>змогу</a:t>
            </a:r>
            <a:r>
              <a:rPr lang="ru-RU" sz="1800" dirty="0"/>
              <a:t> </a:t>
            </a:r>
            <a:r>
              <a:rPr lang="ru-RU" sz="1800" dirty="0" err="1"/>
              <a:t>розширити</a:t>
            </a:r>
            <a:r>
              <a:rPr lang="ru-RU" sz="1800" dirty="0"/>
              <a:t> коло </a:t>
            </a:r>
            <a:r>
              <a:rPr lang="ru-RU" sz="1800" dirty="0" err="1"/>
              <a:t>астрономічних</a:t>
            </a:r>
            <a:r>
              <a:rPr lang="ru-RU" sz="1800" dirty="0"/>
              <a:t> </a:t>
            </a:r>
            <a:r>
              <a:rPr lang="ru-RU" sz="1800" dirty="0" err="1"/>
              <a:t>досліджень</a:t>
            </a:r>
            <a:r>
              <a:rPr lang="ru-RU" sz="1800" dirty="0"/>
              <a:t>. </a:t>
            </a:r>
            <a:r>
              <a:rPr lang="ru-RU" sz="1800" dirty="0" err="1"/>
              <a:t>Завдяки</a:t>
            </a:r>
            <a:r>
              <a:rPr lang="ru-RU" sz="1800" dirty="0"/>
              <a:t> </a:t>
            </a:r>
            <a:r>
              <a:rPr lang="ru-RU" sz="1800" dirty="0" err="1"/>
              <a:t>використанню</a:t>
            </a:r>
            <a:r>
              <a:rPr lang="ru-RU" sz="1800" dirty="0"/>
              <a:t> </a:t>
            </a:r>
            <a:r>
              <a:rPr lang="ru-RU" sz="1800" dirty="0" err="1"/>
              <a:t>нових</a:t>
            </a:r>
            <a:r>
              <a:rPr lang="ru-RU" sz="1800" dirty="0"/>
              <a:t> </a:t>
            </a:r>
            <a:r>
              <a:rPr lang="ru-RU" sz="1800" dirty="0" err="1"/>
              <a:t>технічних</a:t>
            </a:r>
            <a:r>
              <a:rPr lang="ru-RU" sz="1800" dirty="0"/>
              <a:t> </a:t>
            </a:r>
            <a:r>
              <a:rPr lang="ru-RU" sz="1800" dirty="0" err="1"/>
              <a:t>досягнень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відкриті</a:t>
            </a:r>
            <a:r>
              <a:rPr lang="ru-RU" sz="1800" dirty="0"/>
              <a:t> </a:t>
            </a:r>
            <a:r>
              <a:rPr lang="ru-RU" sz="1800" dirty="0" err="1"/>
              <a:t>нові</a:t>
            </a:r>
            <a:r>
              <a:rPr lang="ru-RU" sz="1800" dirty="0"/>
              <a:t> </a:t>
            </a:r>
            <a:r>
              <a:rPr lang="ru-RU" sz="1800" dirty="0" err="1"/>
              <a:t>зоряні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. За </a:t>
            </a:r>
            <a:r>
              <a:rPr lang="ru-RU" sz="1800" dirty="0" err="1"/>
              <a:t>допомогою</a:t>
            </a:r>
            <a:r>
              <a:rPr lang="ru-RU" sz="1800" dirty="0"/>
              <a:t> </a:t>
            </a:r>
            <a:r>
              <a:rPr lang="ru-RU" sz="1800" dirty="0" err="1"/>
              <a:t>фотографування</a:t>
            </a:r>
            <a:r>
              <a:rPr lang="ru-RU" sz="1800" dirty="0"/>
              <a:t> у 1930 р. </a:t>
            </a:r>
            <a:r>
              <a:rPr lang="ru-RU" sz="1800" dirty="0" err="1"/>
              <a:t>виявлено</a:t>
            </a:r>
            <a:r>
              <a:rPr lang="ru-RU" sz="1800" dirty="0"/>
              <a:t> </a:t>
            </a:r>
            <a:r>
              <a:rPr lang="ru-RU" sz="1800" dirty="0" err="1"/>
              <a:t>дев'яту</a:t>
            </a:r>
            <a:r>
              <a:rPr lang="ru-RU" sz="1800" dirty="0"/>
              <a:t> планету </a:t>
            </a:r>
            <a:r>
              <a:rPr lang="ru-RU" sz="1800" dirty="0" err="1"/>
              <a:t>нашої</a:t>
            </a:r>
            <a:r>
              <a:rPr lang="ru-RU" sz="1800" dirty="0"/>
              <a:t> </a:t>
            </a:r>
            <a:r>
              <a:rPr lang="ru-RU" sz="1800" dirty="0" err="1"/>
              <a:t>Сонячної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– Плутон. </a:t>
            </a:r>
            <a:r>
              <a:rPr lang="ru-RU" sz="1800" dirty="0" err="1"/>
              <a:t>Вчені-астрономи</a:t>
            </a:r>
            <a:r>
              <a:rPr lang="ru-RU" sz="1800" dirty="0"/>
              <a:t> </a:t>
            </a:r>
            <a:r>
              <a:rPr lang="ru-RU" sz="1800" dirty="0" err="1"/>
              <a:t>встановили</a:t>
            </a:r>
            <a:r>
              <a:rPr lang="ru-RU" sz="1800" dirty="0"/>
              <a:t> </a:t>
            </a:r>
            <a:r>
              <a:rPr lang="ru-RU" sz="1800" dirty="0" err="1"/>
              <a:t>скупчення</a:t>
            </a:r>
            <a:r>
              <a:rPr lang="ru-RU" sz="1800" dirty="0"/>
              <a:t> галактик,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творять</a:t>
            </a:r>
            <a:r>
              <a:rPr lang="ru-RU" sz="1800" dirty="0"/>
              <a:t> Метагалактику.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9218" name="Picture 2" descr="http://www.ussurbator.ru/sites/default/files/news/01.03.2012_-_1102/pl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280">
            <a:off x="8418210" y="2095821"/>
            <a:ext cx="3775419" cy="25802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1538" y="4653172"/>
            <a:ext cx="882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Плутон</a:t>
            </a:r>
          </a:p>
        </p:txBody>
      </p:sp>
      <p:pic>
        <p:nvPicPr>
          <p:cNvPr id="9222" name="Picture 6" descr="http://upload.wikimedia.org/wikipedia/commons/thumb/a/ac/100inchHooker.jpg/220px-100inchHoo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26" y="2389375"/>
            <a:ext cx="2180448" cy="355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79359" y="5617098"/>
            <a:ext cx="2361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100-дюймовий </a:t>
            </a:r>
            <a:endParaRPr lang="ru-RU" dirty="0" smtClean="0"/>
          </a:p>
          <a:p>
            <a:pPr algn="ctr"/>
            <a:r>
              <a:rPr lang="ru-RU" dirty="0" smtClean="0"/>
              <a:t>телескоп </a:t>
            </a:r>
            <a:r>
              <a:rPr lang="ru-RU" dirty="0" err="1"/>
              <a:t>обсерваторії</a:t>
            </a:r>
            <a:endParaRPr lang="ru-RU" dirty="0"/>
          </a:p>
        </p:txBody>
      </p:sp>
      <p:pic>
        <p:nvPicPr>
          <p:cNvPr id="9224" name="Picture 8" descr="http://upload.wikimedia.org/wikipedia/commons/thumb/a/a5/Assembling_hooker_polar_axis.jpg/250px-Assembling_hooker_polar_ax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22" y="2698827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06747" y="4699338"/>
            <a:ext cx="2442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/>
              <a:t>Робоча</a:t>
            </a:r>
            <a:r>
              <a:rPr lang="ru-RU" dirty="0" smtClean="0"/>
              <a:t> </a:t>
            </a:r>
            <a:r>
              <a:rPr lang="ru-RU" dirty="0" err="1" smtClean="0"/>
              <a:t>монтажна</a:t>
            </a:r>
            <a:r>
              <a:rPr lang="ru-RU" dirty="0" smtClean="0"/>
              <a:t> </a:t>
            </a:r>
            <a:r>
              <a:rPr lang="ru-RU" dirty="0" err="1"/>
              <a:t>вісь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телескопа </a:t>
            </a:r>
            <a:r>
              <a:rPr lang="ru-RU" dirty="0" err="1"/>
              <a:t>Hooker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197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618518"/>
            <a:ext cx="6611670" cy="536619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dirty="0" err="1"/>
              <a:t>Прискорено</a:t>
            </a:r>
            <a:r>
              <a:rPr lang="ru-RU" sz="1800" dirty="0"/>
              <a:t> </a:t>
            </a:r>
            <a:r>
              <a:rPr lang="ru-RU" sz="1800" dirty="0" err="1"/>
              <a:t>розвивалася</a:t>
            </a:r>
            <a:r>
              <a:rPr lang="ru-RU" sz="1800" dirty="0"/>
              <a:t> </a:t>
            </a:r>
            <a:r>
              <a:rPr lang="ru-RU" sz="1800" dirty="0" err="1"/>
              <a:t>хімія</a:t>
            </a:r>
            <a:r>
              <a:rPr lang="ru-RU" sz="1800" dirty="0"/>
              <a:t>. </a:t>
            </a:r>
            <a:r>
              <a:rPr lang="ru-RU" sz="1800" dirty="0" err="1"/>
              <a:t>Узагальнювалася</a:t>
            </a:r>
            <a:r>
              <a:rPr lang="ru-RU" sz="1800" dirty="0"/>
              <a:t> </a:t>
            </a:r>
            <a:r>
              <a:rPr lang="ru-RU" sz="1800" dirty="0" err="1"/>
              <a:t>теорія</a:t>
            </a:r>
            <a:r>
              <a:rPr lang="ru-RU" sz="1800" dirty="0"/>
              <a:t> </a:t>
            </a:r>
            <a:r>
              <a:rPr lang="ru-RU" sz="1800" dirty="0" err="1"/>
              <a:t>хімічних</a:t>
            </a:r>
            <a:r>
              <a:rPr lang="ru-RU" sz="1800" dirty="0"/>
              <a:t> </a:t>
            </a:r>
            <a:r>
              <a:rPr lang="ru-RU" sz="1800" dirty="0" err="1"/>
              <a:t>реакцій</a:t>
            </a:r>
            <a:r>
              <a:rPr lang="ru-RU" sz="1800" dirty="0"/>
              <a:t>. </a:t>
            </a:r>
            <a:r>
              <a:rPr lang="ru-RU" sz="1800" dirty="0" err="1"/>
              <a:t>З'явилася</a:t>
            </a:r>
            <a:r>
              <a:rPr lang="ru-RU" sz="1800" dirty="0"/>
              <a:t> нова наука – </a:t>
            </a:r>
            <a:r>
              <a:rPr lang="ru-RU" sz="1800" dirty="0" err="1"/>
              <a:t>хімічна</a:t>
            </a:r>
            <a:r>
              <a:rPr lang="ru-RU" sz="1800" dirty="0"/>
              <a:t> </a:t>
            </a:r>
            <a:r>
              <a:rPr lang="ru-RU" sz="1800" dirty="0" err="1"/>
              <a:t>фізика</a:t>
            </a:r>
            <a:r>
              <a:rPr lang="ru-RU" sz="1800" dirty="0"/>
              <a:t>. </a:t>
            </a:r>
            <a:r>
              <a:rPr lang="ru-RU" sz="1800" dirty="0" err="1"/>
              <a:t>Досягнення</a:t>
            </a:r>
            <a:r>
              <a:rPr lang="ru-RU" sz="1800" dirty="0"/>
              <a:t> у </a:t>
            </a:r>
            <a:r>
              <a:rPr lang="ru-RU" sz="1800" dirty="0" err="1"/>
              <a:t>хімії</a:t>
            </a:r>
            <a:r>
              <a:rPr lang="ru-RU" sz="1800" dirty="0"/>
              <a:t> дали </a:t>
            </a:r>
            <a:r>
              <a:rPr lang="ru-RU" sz="1800" dirty="0" err="1"/>
              <a:t>змогу</a:t>
            </a:r>
            <a:r>
              <a:rPr lang="ru-RU" sz="1800" dirty="0"/>
              <a:t> </a:t>
            </a:r>
            <a:r>
              <a:rPr lang="ru-RU" sz="1800" dirty="0" err="1"/>
              <a:t>створити</a:t>
            </a:r>
            <a:r>
              <a:rPr lang="ru-RU" sz="1800" dirty="0"/>
              <a:t> </a:t>
            </a:r>
            <a:r>
              <a:rPr lang="ru-RU" sz="1800" dirty="0" err="1"/>
              <a:t>штучні</a:t>
            </a:r>
            <a:r>
              <a:rPr lang="ru-RU" sz="1800" dirty="0"/>
              <a:t> </a:t>
            </a:r>
            <a:r>
              <a:rPr lang="ru-RU" sz="1800" dirty="0" err="1"/>
              <a:t>тверді</a:t>
            </a:r>
            <a:r>
              <a:rPr lang="ru-RU" sz="1800" dirty="0"/>
              <a:t> </a:t>
            </a:r>
            <a:r>
              <a:rPr lang="ru-RU" sz="1800" dirty="0" err="1"/>
              <a:t>речовини</a:t>
            </a:r>
            <a:r>
              <a:rPr lang="ru-RU" sz="1800" dirty="0"/>
              <a:t>, </a:t>
            </a:r>
            <a:r>
              <a:rPr lang="ru-RU" sz="1800" dirty="0" err="1"/>
              <a:t>зокрема</a:t>
            </a:r>
            <a:r>
              <a:rPr lang="ru-RU" sz="1800" dirty="0"/>
              <a:t> </a:t>
            </a:r>
            <a:r>
              <a:rPr lang="ru-RU" sz="1800" dirty="0" err="1"/>
              <a:t>різні</a:t>
            </a:r>
            <a:r>
              <a:rPr lang="ru-RU" sz="1800" dirty="0"/>
              <a:t> </a:t>
            </a:r>
            <a:r>
              <a:rPr lang="ru-RU" sz="1800" dirty="0" err="1"/>
              <a:t>пластичні</a:t>
            </a:r>
            <a:r>
              <a:rPr lang="ru-RU" sz="1800" dirty="0"/>
              <a:t> </a:t>
            </a:r>
            <a:r>
              <a:rPr lang="ru-RU" sz="1800" dirty="0" err="1"/>
              <a:t>матеріали</a:t>
            </a:r>
            <a:r>
              <a:rPr lang="ru-RU" sz="1800" dirty="0"/>
              <a:t> та </a:t>
            </a:r>
            <a:r>
              <a:rPr lang="ru-RU" sz="1800" dirty="0" err="1"/>
              <a:t>інші</a:t>
            </a:r>
            <a:r>
              <a:rPr lang="ru-RU" sz="1800" dirty="0"/>
              <a:t>. </a:t>
            </a:r>
            <a:r>
              <a:rPr lang="ru-RU" sz="1800" dirty="0" err="1"/>
              <a:t>Швидко</a:t>
            </a:r>
            <a:r>
              <a:rPr lang="ru-RU" sz="1800" dirty="0"/>
              <a:t> почала </a:t>
            </a:r>
            <a:r>
              <a:rPr lang="ru-RU" sz="1800" dirty="0" err="1"/>
              <a:t>розвиватися</a:t>
            </a:r>
            <a:r>
              <a:rPr lang="ru-RU" sz="1800" dirty="0"/>
              <a:t> </a:t>
            </a:r>
            <a:r>
              <a:rPr lang="ru-RU" sz="1800" dirty="0" err="1"/>
              <a:t>колоїдна</a:t>
            </a:r>
            <a:r>
              <a:rPr lang="ru-RU" sz="1800" dirty="0"/>
              <a:t> </a:t>
            </a:r>
            <a:r>
              <a:rPr lang="ru-RU" sz="1800" dirty="0" err="1"/>
              <a:t>хімія</a:t>
            </a:r>
            <a:r>
              <a:rPr lang="ru-RU" sz="1800" dirty="0"/>
              <a:t>. </a:t>
            </a:r>
            <a:r>
              <a:rPr lang="ru-RU" sz="1800" dirty="0" err="1"/>
              <a:t>Радянські</a:t>
            </a:r>
            <a:r>
              <a:rPr lang="ru-RU" sz="1800" dirty="0"/>
              <a:t> </a:t>
            </a:r>
            <a:r>
              <a:rPr lang="ru-RU" sz="1800" dirty="0" err="1"/>
              <a:t>вчені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керівництвом</a:t>
            </a:r>
            <a:r>
              <a:rPr lang="ru-RU" sz="1800" dirty="0"/>
              <a:t> С. </a:t>
            </a:r>
            <a:r>
              <a:rPr lang="ru-RU" sz="1800" dirty="0" err="1"/>
              <a:t>Лебедєва</a:t>
            </a:r>
            <a:r>
              <a:rPr lang="ru-RU" sz="1800" dirty="0"/>
              <a:t> </a:t>
            </a:r>
            <a:r>
              <a:rPr lang="ru-RU" sz="1800" dirty="0" err="1"/>
              <a:t>вперше</a:t>
            </a:r>
            <a:r>
              <a:rPr lang="ru-RU" sz="1800" dirty="0"/>
              <a:t> у </a:t>
            </a:r>
            <a:r>
              <a:rPr lang="ru-RU" sz="1800" dirty="0" err="1"/>
              <a:t>світовій</a:t>
            </a:r>
            <a:r>
              <a:rPr lang="ru-RU" sz="1800" dirty="0"/>
              <a:t> </a:t>
            </a:r>
            <a:r>
              <a:rPr lang="ru-RU" sz="1800" dirty="0" err="1"/>
              <a:t>науці</a:t>
            </a:r>
            <a:r>
              <a:rPr lang="ru-RU" sz="1800" dirty="0"/>
              <a:t> створили </a:t>
            </a:r>
            <a:r>
              <a:rPr lang="ru-RU" sz="1800" dirty="0" err="1"/>
              <a:t>штучний</a:t>
            </a:r>
            <a:r>
              <a:rPr lang="ru-RU" sz="1800" dirty="0"/>
              <a:t> каучук, </a:t>
            </a:r>
            <a:r>
              <a:rPr lang="ru-RU" sz="1800" dirty="0" err="1"/>
              <a:t>що</a:t>
            </a:r>
            <a:r>
              <a:rPr lang="ru-RU" sz="1800" dirty="0"/>
              <a:t> дало </a:t>
            </a:r>
            <a:r>
              <a:rPr lang="ru-RU" sz="1800" dirty="0" err="1"/>
              <a:t>змогу</a:t>
            </a:r>
            <a:r>
              <a:rPr lang="ru-RU" sz="1800" dirty="0"/>
              <a:t> </a:t>
            </a:r>
            <a:r>
              <a:rPr lang="ru-RU" sz="1800" dirty="0" err="1"/>
              <a:t>відмовитися</a:t>
            </a:r>
            <a:r>
              <a:rPr lang="ru-RU" sz="1800" dirty="0"/>
              <a:t> щ </a:t>
            </a:r>
            <a:r>
              <a:rPr lang="ru-RU" sz="1800" dirty="0" err="1"/>
              <a:t>відповідного</a:t>
            </a:r>
            <a:r>
              <a:rPr lang="ru-RU" sz="1800" dirty="0"/>
              <a:t> природного </a:t>
            </a:r>
            <a:r>
              <a:rPr lang="ru-RU" sz="1800" dirty="0" err="1"/>
              <a:t>матеріалу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вироблявся</a:t>
            </a:r>
            <a:r>
              <a:rPr lang="ru-RU" sz="1800" dirty="0"/>
              <a:t> в </a:t>
            </a:r>
            <a:r>
              <a:rPr lang="ru-RU" sz="1800" dirty="0" err="1"/>
              <a:t>обмеженій</a:t>
            </a:r>
            <a:r>
              <a:rPr lang="ru-RU" sz="1800" dirty="0"/>
              <a:t> </a:t>
            </a:r>
            <a:r>
              <a:rPr lang="ru-RU" sz="1800" dirty="0" err="1"/>
              <a:t>кількості</a:t>
            </a:r>
            <a:r>
              <a:rPr lang="ru-RU" sz="1800" dirty="0"/>
              <a:t>. </a:t>
            </a:r>
            <a:r>
              <a:rPr lang="ru-RU" sz="1800" dirty="0" err="1"/>
              <a:t>Чимало</a:t>
            </a:r>
            <a:r>
              <a:rPr lang="ru-RU" sz="1800" dirty="0"/>
              <a:t> </a:t>
            </a:r>
            <a:r>
              <a:rPr lang="ru-RU" sz="1800" dirty="0" err="1"/>
              <a:t>вчених</a:t>
            </a:r>
            <a:r>
              <a:rPr lang="ru-RU" sz="1800" dirty="0"/>
              <a:t> </a:t>
            </a:r>
            <a:r>
              <a:rPr lang="ru-RU" sz="1800" dirty="0" err="1"/>
              <a:t>хіміків</a:t>
            </a:r>
            <a:r>
              <a:rPr lang="ru-RU" sz="1800" dirty="0"/>
              <a:t> </a:t>
            </a:r>
            <a:r>
              <a:rPr lang="ru-RU" sz="1800" dirty="0" err="1"/>
              <a:t>працювало</a:t>
            </a:r>
            <a:r>
              <a:rPr lang="ru-RU" sz="1800" dirty="0"/>
              <a:t> в </a:t>
            </a:r>
            <a:r>
              <a:rPr lang="ru-RU" sz="1800" dirty="0" err="1"/>
              <a:t>галузі</a:t>
            </a:r>
            <a:r>
              <a:rPr lang="ru-RU" sz="1800" dirty="0"/>
              <a:t> </a:t>
            </a:r>
            <a:r>
              <a:rPr lang="ru-RU" sz="1800" dirty="0" err="1"/>
              <a:t>медицини</a:t>
            </a:r>
            <a:r>
              <a:rPr lang="ru-RU" sz="1800" dirty="0"/>
              <a:t>. Вони </a:t>
            </a:r>
            <a:r>
              <a:rPr lang="ru-RU" sz="1800" dirty="0" err="1"/>
              <a:t>відкрили</a:t>
            </a:r>
            <a:r>
              <a:rPr lang="ru-RU" sz="1800" dirty="0"/>
              <a:t> </a:t>
            </a:r>
            <a:r>
              <a:rPr lang="ru-RU" sz="1800" dirty="0" err="1"/>
              <a:t>різні</a:t>
            </a:r>
            <a:r>
              <a:rPr lang="ru-RU" sz="1800" dirty="0"/>
              <a:t> </a:t>
            </a:r>
            <a:r>
              <a:rPr lang="ru-RU" sz="1800" dirty="0" err="1"/>
              <a:t>ферменти</a:t>
            </a:r>
            <a:r>
              <a:rPr lang="ru-RU" sz="1800" dirty="0"/>
              <a:t>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інсулін</a:t>
            </a:r>
            <a:r>
              <a:rPr lang="ru-RU" sz="1800" dirty="0"/>
              <a:t> та </a:t>
            </a:r>
            <a:r>
              <a:rPr lang="ru-RU" sz="1800" dirty="0" err="1"/>
              <a:t>териксин</a:t>
            </a:r>
            <a:r>
              <a:rPr lang="ru-RU" sz="1800" dirty="0"/>
              <a:t>. </a:t>
            </a:r>
            <a:r>
              <a:rPr lang="ru-RU" sz="1800" dirty="0" err="1"/>
              <a:t>Відомі</a:t>
            </a:r>
            <a:r>
              <a:rPr lang="ru-RU" sz="1800" dirty="0"/>
              <a:t> </a:t>
            </a:r>
            <a:r>
              <a:rPr lang="ru-RU" sz="1800" dirty="0" err="1"/>
              <a:t>вчені</a:t>
            </a:r>
            <a:r>
              <a:rPr lang="ru-RU" sz="1800" dirty="0"/>
              <a:t> </a:t>
            </a:r>
            <a:r>
              <a:rPr lang="ru-RU" sz="1800" dirty="0" err="1"/>
              <a:t>Янсен</a:t>
            </a:r>
            <a:r>
              <a:rPr lang="ru-RU" sz="1800" dirty="0"/>
              <a:t>, </a:t>
            </a:r>
            <a:r>
              <a:rPr lang="ru-RU" sz="1800" dirty="0" err="1"/>
              <a:t>Донат</a:t>
            </a:r>
            <a:r>
              <a:rPr lang="ru-RU" sz="1800" dirty="0"/>
              <a:t>, </a:t>
            </a:r>
            <a:r>
              <a:rPr lang="ru-RU" sz="1800" dirty="0" err="1"/>
              <a:t>Вільямс</a:t>
            </a:r>
            <a:r>
              <a:rPr lang="ru-RU" sz="1800" dirty="0"/>
              <a:t>, </a:t>
            </a:r>
            <a:r>
              <a:rPr lang="ru-RU" sz="1800" dirty="0" err="1"/>
              <a:t>Клайн</a:t>
            </a:r>
            <a:r>
              <a:rPr lang="ru-RU" sz="1800" dirty="0"/>
              <a:t>, </a:t>
            </a:r>
            <a:r>
              <a:rPr lang="ru-RU" sz="1800" dirty="0" err="1"/>
              <a:t>Сцент-Дьєрді</a:t>
            </a:r>
            <a:r>
              <a:rPr lang="ru-RU" sz="1800" dirty="0"/>
              <a:t> </a:t>
            </a:r>
            <a:r>
              <a:rPr lang="ru-RU" sz="1800" dirty="0" err="1"/>
              <a:t>синтезували</a:t>
            </a:r>
            <a:r>
              <a:rPr lang="ru-RU" sz="1800" dirty="0"/>
              <a:t> </a:t>
            </a:r>
            <a:r>
              <a:rPr lang="ru-RU" sz="1800" dirty="0" err="1"/>
              <a:t>хімічним</a:t>
            </a:r>
            <a:r>
              <a:rPr lang="ru-RU" sz="1800" dirty="0"/>
              <a:t> шляхом </a:t>
            </a:r>
            <a:r>
              <a:rPr lang="ru-RU" sz="1800" dirty="0" err="1"/>
              <a:t>вітаміни</a:t>
            </a:r>
            <a:r>
              <a:rPr lang="ru-RU" sz="1800" dirty="0"/>
              <a:t> В, С, </a:t>
            </a:r>
            <a:r>
              <a:rPr lang="en-US" sz="1800" dirty="0"/>
              <a:t>D, </a:t>
            </a:r>
            <a:r>
              <a:rPr lang="ru-RU" sz="1800" dirty="0"/>
              <a:t>а </a:t>
            </a:r>
            <a:r>
              <a:rPr lang="ru-RU" sz="1800" dirty="0" err="1"/>
              <a:t>пізніше</a:t>
            </a:r>
            <a:r>
              <a:rPr lang="ru-RU" sz="1800" dirty="0"/>
              <a:t>, у 1931 </a:t>
            </a:r>
            <a:r>
              <a:rPr lang="en-US" sz="1800" dirty="0"/>
              <a:t>p., </a:t>
            </a:r>
            <a:r>
              <a:rPr lang="ru-RU" sz="1800" dirty="0"/>
              <a:t>і </a:t>
            </a:r>
            <a:r>
              <a:rPr lang="ru-RU" sz="1800" dirty="0" err="1"/>
              <a:t>вітамін</a:t>
            </a:r>
            <a:r>
              <a:rPr lang="ru-RU" sz="1800" dirty="0"/>
              <a:t> А.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/>
              <a:t>хіміки</a:t>
            </a:r>
            <a:r>
              <a:rPr lang="ru-RU" sz="1800" dirty="0"/>
              <a:t>, як С. </a:t>
            </a:r>
            <a:r>
              <a:rPr lang="ru-RU" sz="1800" dirty="0" err="1"/>
              <a:t>Ваксман</a:t>
            </a:r>
            <a:r>
              <a:rPr lang="ru-RU" sz="1800" dirty="0"/>
              <a:t>, А. </a:t>
            </a:r>
            <a:r>
              <a:rPr lang="ru-RU" sz="1800" dirty="0" err="1"/>
              <a:t>Флемінг</a:t>
            </a:r>
            <a:r>
              <a:rPr lang="ru-RU" sz="1800" dirty="0"/>
              <a:t>, </a:t>
            </a:r>
            <a:r>
              <a:rPr lang="en-US" sz="1800" dirty="0"/>
              <a:t>X. </a:t>
            </a:r>
            <a:r>
              <a:rPr lang="ru-RU" sz="1800" dirty="0" err="1"/>
              <a:t>Флорі</a:t>
            </a:r>
            <a:r>
              <a:rPr lang="ru-RU" sz="1800" dirty="0"/>
              <a:t> і Е. </a:t>
            </a:r>
            <a:r>
              <a:rPr lang="ru-RU" sz="1800" dirty="0" err="1"/>
              <a:t>Чейн</a:t>
            </a:r>
            <a:r>
              <a:rPr lang="ru-RU" sz="1800" dirty="0"/>
              <a:t> </a:t>
            </a:r>
            <a:r>
              <a:rPr lang="ru-RU" sz="1800" dirty="0" err="1"/>
              <a:t>винайшли</a:t>
            </a:r>
            <a:r>
              <a:rPr lang="ru-RU" sz="1800" dirty="0"/>
              <a:t> </a:t>
            </a:r>
            <a:r>
              <a:rPr lang="ru-RU" sz="1800" dirty="0" err="1"/>
              <a:t>стрептоміцин</a:t>
            </a:r>
            <a:r>
              <a:rPr lang="ru-RU" sz="1800" dirty="0"/>
              <a:t> і </a:t>
            </a:r>
            <a:r>
              <a:rPr lang="ru-RU" sz="1800" dirty="0" err="1"/>
              <a:t>пеніцилін</a:t>
            </a:r>
            <a:r>
              <a:rPr lang="ru-RU" sz="1800" dirty="0"/>
              <a:t> – </a:t>
            </a:r>
            <a:r>
              <a:rPr lang="ru-RU" sz="1800" dirty="0" err="1"/>
              <a:t>антибіотики</a:t>
            </a:r>
            <a:r>
              <a:rPr lang="ru-RU" sz="1800" dirty="0"/>
              <a:t>. У </a:t>
            </a:r>
            <a:r>
              <a:rPr lang="ru-RU" sz="1800" dirty="0" err="1"/>
              <a:t>Росії</a:t>
            </a:r>
            <a:r>
              <a:rPr lang="ru-RU" sz="1800" dirty="0"/>
              <a:t> </a:t>
            </a:r>
            <a:r>
              <a:rPr lang="ru-RU" sz="1800" dirty="0" err="1"/>
              <a:t>продовжував</a:t>
            </a:r>
            <a:r>
              <a:rPr lang="ru-RU" sz="1800" dirty="0"/>
              <a:t> </a:t>
            </a:r>
            <a:r>
              <a:rPr lang="ru-RU" sz="1800" dirty="0" err="1"/>
              <a:t>вивчення</a:t>
            </a:r>
            <a:r>
              <a:rPr lang="ru-RU" sz="1800" dirty="0"/>
              <a:t> </a:t>
            </a:r>
            <a:r>
              <a:rPr lang="ru-RU" sz="1800" dirty="0" err="1"/>
              <a:t>вищої</a:t>
            </a:r>
            <a:r>
              <a:rPr lang="ru-RU" sz="1800" dirty="0"/>
              <a:t> </a:t>
            </a:r>
            <a:r>
              <a:rPr lang="ru-RU" sz="1800" dirty="0" err="1"/>
              <a:t>нервової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 </a:t>
            </a:r>
            <a:r>
              <a:rPr lang="ru-RU" sz="1800" dirty="0" err="1"/>
              <a:t>людини</a:t>
            </a:r>
            <a:r>
              <a:rPr lang="ru-RU" sz="1800" dirty="0"/>
              <a:t> </a:t>
            </a:r>
            <a:r>
              <a:rPr lang="ru-RU" sz="1800" dirty="0" err="1"/>
              <a:t>академік</a:t>
            </a:r>
            <a:r>
              <a:rPr lang="ru-RU" sz="1800" dirty="0"/>
              <a:t> І. Павлов.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err="1" smtClean="0"/>
              <a:t>Вчені-дослідники</a:t>
            </a:r>
            <a:r>
              <a:rPr lang="ru-RU" sz="1800" dirty="0" smtClean="0"/>
              <a:t> </a:t>
            </a:r>
            <a:r>
              <a:rPr lang="ru-RU" sz="1800" dirty="0" err="1"/>
              <a:t>вивчали</a:t>
            </a:r>
            <a:r>
              <a:rPr lang="ru-RU" sz="1800" dirty="0"/>
              <a:t> Антарктиду, Арктику, </a:t>
            </a:r>
            <a:r>
              <a:rPr lang="ru-RU" sz="1800" dirty="0" err="1"/>
              <a:t>морські</a:t>
            </a:r>
            <a:r>
              <a:rPr lang="ru-RU" sz="1800" dirty="0"/>
              <a:t> </a:t>
            </a:r>
            <a:r>
              <a:rPr lang="ru-RU" sz="1800" dirty="0" err="1"/>
              <a:t>глибини</a:t>
            </a:r>
            <a:r>
              <a:rPr lang="ru-RU" sz="1800" dirty="0"/>
              <a:t>, при </a:t>
            </a:r>
            <a:r>
              <a:rPr lang="ru-RU" sz="1800" dirty="0" err="1"/>
              <a:t>цьому</a:t>
            </a:r>
            <a:r>
              <a:rPr lang="ru-RU" sz="1800" dirty="0"/>
              <a:t> широко </a:t>
            </a:r>
            <a:r>
              <a:rPr lang="ru-RU" sz="1800" dirty="0" err="1"/>
              <a:t>застосовувалася</a:t>
            </a:r>
            <a:r>
              <a:rPr lang="ru-RU" sz="1800" dirty="0"/>
              <a:t> батисфера, </a:t>
            </a:r>
            <a:r>
              <a:rPr lang="ru-RU" sz="1800" dirty="0" err="1"/>
              <a:t>творцями</a:t>
            </a:r>
            <a:r>
              <a:rPr lang="ru-RU" sz="1800" dirty="0"/>
              <a:t> </a:t>
            </a:r>
            <a:r>
              <a:rPr lang="ru-RU" sz="1800" dirty="0" err="1"/>
              <a:t>якої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американські</a:t>
            </a:r>
            <a:r>
              <a:rPr lang="ru-RU" sz="1800" dirty="0"/>
              <a:t> </a:t>
            </a:r>
            <a:r>
              <a:rPr lang="ru-RU" sz="1800" dirty="0" err="1"/>
              <a:t>дослідники</a:t>
            </a:r>
            <a:r>
              <a:rPr lang="ru-RU" sz="1800" dirty="0"/>
              <a:t> У. </a:t>
            </a:r>
            <a:r>
              <a:rPr lang="ru-RU" sz="1800" dirty="0" err="1"/>
              <a:t>Бібі</a:t>
            </a:r>
            <a:r>
              <a:rPr lang="ru-RU" sz="1800" dirty="0"/>
              <a:t> та У. Бартоном. </a:t>
            </a:r>
          </a:p>
          <a:p>
            <a:pPr algn="just"/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79786" y="5364652"/>
            <a:ext cx="1016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Лебедєв</a:t>
            </a:r>
            <a:endParaRPr lang="ru-RU" dirty="0"/>
          </a:p>
        </p:txBody>
      </p:sp>
      <p:pic>
        <p:nvPicPr>
          <p:cNvPr id="10242" name="Picture 2" descr="http://www1.nas.gov.ua/Person/L/PublishingImages/LebedevS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899" y="811701"/>
            <a:ext cx="340995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8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10321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err="1" smtClean="0"/>
              <a:t>Отже</a:t>
            </a:r>
            <a:r>
              <a:rPr lang="ru-RU" sz="1800" dirty="0"/>
              <a:t>, у 20-30-х роках ряд </a:t>
            </a:r>
            <a:r>
              <a:rPr lang="ru-RU" sz="1800" dirty="0" err="1"/>
              <a:t>галузей</a:t>
            </a:r>
            <a:r>
              <a:rPr lang="ru-RU" sz="1800" dirty="0"/>
              <a:t> науки, особливо </a:t>
            </a:r>
            <a:r>
              <a:rPr lang="ru-RU" sz="1800" dirty="0" err="1"/>
              <a:t>атомна</a:t>
            </a:r>
            <a:r>
              <a:rPr lang="ru-RU" sz="1800" dirty="0"/>
              <a:t> </a:t>
            </a:r>
            <a:r>
              <a:rPr lang="ru-RU" sz="1800" dirty="0" err="1"/>
              <a:t>фізика</a:t>
            </a:r>
            <a:r>
              <a:rPr lang="ru-RU" sz="1800" dirty="0"/>
              <a:t>, </a:t>
            </a:r>
            <a:r>
              <a:rPr lang="ru-RU" sz="1800" dirty="0" err="1"/>
              <a:t>хімія</a:t>
            </a:r>
            <a:r>
              <a:rPr lang="ru-RU" sz="1800" dirty="0"/>
              <a:t> </a:t>
            </a:r>
            <a:r>
              <a:rPr lang="ru-RU" sz="1800" dirty="0" err="1"/>
              <a:t>зробили</a:t>
            </a:r>
            <a:r>
              <a:rPr lang="ru-RU" sz="1800" dirty="0"/>
              <a:t> </a:t>
            </a:r>
            <a:r>
              <a:rPr lang="ru-RU" sz="1800" dirty="0" err="1"/>
              <a:t>гігантський</a:t>
            </a:r>
            <a:r>
              <a:rPr lang="ru-RU" sz="1800" dirty="0"/>
              <a:t> </a:t>
            </a:r>
            <a:r>
              <a:rPr lang="ru-RU" sz="1800" dirty="0" err="1"/>
              <a:t>стрибок</a:t>
            </a:r>
            <a:r>
              <a:rPr lang="ru-RU" sz="1800" dirty="0"/>
              <a:t> у </a:t>
            </a:r>
            <a:r>
              <a:rPr lang="ru-RU" sz="1800" dirty="0" err="1"/>
              <a:t>своєму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. В той же час </a:t>
            </a:r>
            <a:r>
              <a:rPr lang="ru-RU" sz="1800" dirty="0" err="1"/>
              <a:t>швидко</a:t>
            </a:r>
            <a:r>
              <a:rPr lang="ru-RU" sz="1800" dirty="0"/>
              <a:t> </a:t>
            </a:r>
            <a:r>
              <a:rPr lang="ru-RU" sz="1800" dirty="0" err="1"/>
              <a:t>розвивалася</a:t>
            </a:r>
            <a:r>
              <a:rPr lang="ru-RU" sz="1800" dirty="0"/>
              <a:t> </a:t>
            </a:r>
            <a:r>
              <a:rPr lang="ru-RU" sz="1800" dirty="0" err="1"/>
              <a:t>автомобільна</a:t>
            </a:r>
            <a:r>
              <a:rPr lang="ru-RU" sz="1800" dirty="0"/>
              <a:t>, </a:t>
            </a:r>
            <a:r>
              <a:rPr lang="ru-RU" sz="1800" dirty="0" err="1"/>
              <a:t>авіаційна</a:t>
            </a:r>
            <a:r>
              <a:rPr lang="ru-RU" sz="1800" dirty="0"/>
              <a:t>, </a:t>
            </a:r>
            <a:r>
              <a:rPr lang="ru-RU" sz="1800" dirty="0" err="1"/>
              <a:t>хімічна</a:t>
            </a:r>
            <a:r>
              <a:rPr lang="ru-RU" sz="1800" dirty="0"/>
              <a:t>, </a:t>
            </a:r>
            <a:r>
              <a:rPr lang="ru-RU" sz="1800" dirty="0" err="1"/>
              <a:t>радіотехнічна</a:t>
            </a:r>
            <a:r>
              <a:rPr lang="ru-RU" sz="1800" dirty="0"/>
              <a:t> </a:t>
            </a:r>
            <a:r>
              <a:rPr lang="ru-RU" sz="1800" dirty="0" err="1"/>
              <a:t>промисловість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базувалася</a:t>
            </a:r>
            <a:r>
              <a:rPr lang="ru-RU" sz="1800" dirty="0"/>
              <a:t> на </a:t>
            </a:r>
            <a:r>
              <a:rPr lang="ru-RU" sz="1800" dirty="0" err="1"/>
              <a:t>нових</a:t>
            </a:r>
            <a:r>
              <a:rPr lang="ru-RU" sz="1800" dirty="0"/>
              <a:t> </a:t>
            </a:r>
            <a:r>
              <a:rPr lang="ru-RU" sz="1800" dirty="0" err="1"/>
              <a:t>відкриттях</a:t>
            </a:r>
            <a:r>
              <a:rPr lang="ru-RU" sz="1800" dirty="0"/>
              <a:t> </a:t>
            </a:r>
            <a:r>
              <a:rPr lang="ru-RU" sz="1800" dirty="0" err="1"/>
              <a:t>видатних</a:t>
            </a:r>
            <a:r>
              <a:rPr lang="ru-RU" sz="1800" dirty="0"/>
              <a:t> </a:t>
            </a:r>
            <a:r>
              <a:rPr lang="ru-RU" sz="1800" dirty="0" err="1"/>
              <a:t>учених</a:t>
            </a:r>
            <a:r>
              <a:rPr lang="ru-RU" sz="1800" dirty="0"/>
              <a:t>. </a:t>
            </a:r>
            <a:br>
              <a:rPr lang="ru-RU" sz="1800" dirty="0"/>
            </a:br>
            <a:r>
              <a:rPr lang="ru-RU" sz="1800" dirty="0"/>
              <a:t>У </a:t>
            </a:r>
            <a:r>
              <a:rPr lang="ru-RU" sz="1800" dirty="0" err="1"/>
              <a:t>Радянському</a:t>
            </a:r>
            <a:r>
              <a:rPr lang="ru-RU" sz="1800" dirty="0"/>
              <a:t> </a:t>
            </a:r>
            <a:r>
              <a:rPr lang="ru-RU" sz="1800" dirty="0" err="1"/>
              <a:t>Союзі</a:t>
            </a:r>
            <a:r>
              <a:rPr lang="ru-RU" sz="1800" dirty="0"/>
              <a:t> </a:t>
            </a:r>
            <a:r>
              <a:rPr lang="ru-RU" sz="1800" dirty="0" err="1"/>
              <a:t>чимало</a:t>
            </a:r>
            <a:r>
              <a:rPr lang="ru-RU" sz="1800" dirty="0"/>
              <a:t> </a:t>
            </a:r>
            <a:r>
              <a:rPr lang="ru-RU" sz="1800" dirty="0" err="1"/>
              <a:t>вчених</a:t>
            </a:r>
            <a:r>
              <a:rPr lang="ru-RU" sz="1800" dirty="0"/>
              <a:t> і </a:t>
            </a:r>
            <a:r>
              <a:rPr lang="ru-RU" sz="1800" dirty="0" err="1"/>
              <a:t>визначних</a:t>
            </a:r>
            <a:r>
              <a:rPr lang="ru-RU" sz="1800" dirty="0"/>
              <a:t> </a:t>
            </a:r>
            <a:r>
              <a:rPr lang="ru-RU" sz="1800" dirty="0" err="1"/>
              <a:t>спеціалістів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репресовано</a:t>
            </a:r>
            <a:r>
              <a:rPr lang="ru-RU" sz="1800" dirty="0"/>
              <a:t> </a:t>
            </a:r>
            <a:r>
              <a:rPr lang="ru-RU" sz="1800" dirty="0" err="1"/>
              <a:t>сталінським</a:t>
            </a:r>
            <a:r>
              <a:rPr lang="ru-RU" sz="1800" dirty="0"/>
              <a:t> режимом, а </a:t>
            </a:r>
            <a:r>
              <a:rPr lang="ru-RU" sz="1800" dirty="0" err="1"/>
              <a:t>цілі</a:t>
            </a:r>
            <a:r>
              <a:rPr lang="ru-RU" sz="1800" dirty="0"/>
              <a:t> </a:t>
            </a:r>
            <a:r>
              <a:rPr lang="ru-RU" sz="1800" dirty="0" err="1"/>
              <a:t>галузі</a:t>
            </a:r>
            <a:r>
              <a:rPr lang="ru-RU" sz="1800" dirty="0"/>
              <a:t> науки </a:t>
            </a:r>
            <a:r>
              <a:rPr lang="ru-RU" sz="1800" dirty="0" err="1"/>
              <a:t>заборонені</a:t>
            </a:r>
            <a:r>
              <a:rPr lang="ru-RU" sz="1800" dirty="0"/>
              <a:t>. </a:t>
            </a:r>
            <a:r>
              <a:rPr lang="ru-RU" sz="1800" dirty="0" err="1"/>
              <a:t>Подібну</a:t>
            </a:r>
            <a:r>
              <a:rPr lang="ru-RU" sz="1800" dirty="0"/>
              <a:t> </a:t>
            </a:r>
            <a:r>
              <a:rPr lang="ru-RU" sz="1800" dirty="0" err="1"/>
              <a:t>політику</a:t>
            </a:r>
            <a:r>
              <a:rPr lang="ru-RU" sz="1800" dirty="0"/>
              <a:t> на засадах расизму </a:t>
            </a:r>
            <a:r>
              <a:rPr lang="ru-RU" sz="1800" dirty="0" err="1"/>
              <a:t>провадила</a:t>
            </a:r>
            <a:r>
              <a:rPr lang="ru-RU" sz="1800" dirty="0"/>
              <a:t> </a:t>
            </a:r>
            <a:r>
              <a:rPr lang="ru-RU" sz="1800" dirty="0" err="1"/>
              <a:t>нацистська</a:t>
            </a:r>
            <a:r>
              <a:rPr lang="ru-RU" sz="1800" dirty="0"/>
              <a:t> </a:t>
            </a:r>
            <a:r>
              <a:rPr lang="ru-RU" sz="1800" dirty="0" err="1"/>
              <a:t>Німеччина</a:t>
            </a:r>
            <a:r>
              <a:rPr lang="ru-RU" sz="1800" dirty="0"/>
              <a:t>. </a:t>
            </a:r>
            <a:r>
              <a:rPr lang="ru-RU" sz="1800" dirty="0" err="1"/>
              <a:t>Сотні</a:t>
            </a:r>
            <a:r>
              <a:rPr lang="ru-RU" sz="1800" dirty="0"/>
              <a:t> </a:t>
            </a:r>
            <a:r>
              <a:rPr lang="ru-RU" sz="1800" dirty="0" err="1"/>
              <a:t>видатних</a:t>
            </a:r>
            <a:r>
              <a:rPr lang="ru-RU" sz="1800" dirty="0"/>
              <a:t> </a:t>
            </a:r>
            <a:r>
              <a:rPr lang="ru-RU" sz="1800" dirty="0" err="1"/>
              <a:t>учених</a:t>
            </a:r>
            <a:r>
              <a:rPr lang="ru-RU" sz="1800" dirty="0"/>
              <a:t>, особливо </a:t>
            </a:r>
            <a:r>
              <a:rPr lang="ru-RU" sz="1800" dirty="0" err="1"/>
              <a:t>євреїв</a:t>
            </a:r>
            <a:r>
              <a:rPr lang="ru-RU" sz="1800" dirty="0"/>
              <a:t> за </a:t>
            </a:r>
            <a:r>
              <a:rPr lang="ru-RU" sz="1800" dirty="0" err="1"/>
              <a:t>походженням</a:t>
            </a:r>
            <a:r>
              <a:rPr lang="ru-RU" sz="1800" dirty="0"/>
              <a:t>, </a:t>
            </a:r>
            <a:r>
              <a:rPr lang="ru-RU" sz="1800" dirty="0" err="1"/>
              <a:t>змушені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покинути</a:t>
            </a:r>
            <a:r>
              <a:rPr lang="ru-RU" sz="1800" dirty="0"/>
              <a:t> </a:t>
            </a:r>
            <a:r>
              <a:rPr lang="ru-RU" sz="1800" dirty="0" err="1"/>
              <a:t>Європу</a:t>
            </a:r>
            <a:r>
              <a:rPr lang="ru-RU" sz="1800" dirty="0"/>
              <a:t> і </a:t>
            </a:r>
            <a:r>
              <a:rPr lang="ru-RU" sz="1800" dirty="0" err="1"/>
              <a:t>емігрувати</a:t>
            </a:r>
            <a:r>
              <a:rPr lang="ru-RU" sz="1800" dirty="0"/>
              <a:t> до США, де для них </a:t>
            </a:r>
            <a:r>
              <a:rPr lang="ru-RU" sz="1800" dirty="0" err="1"/>
              <a:t>створювалися</a:t>
            </a:r>
            <a:r>
              <a:rPr lang="ru-RU" sz="1800" dirty="0"/>
              <a:t> </a:t>
            </a:r>
            <a:r>
              <a:rPr lang="ru-RU" sz="1800" dirty="0" err="1"/>
              <a:t>усі</a:t>
            </a:r>
            <a:r>
              <a:rPr lang="ru-RU" sz="1800" dirty="0"/>
              <a:t> </a:t>
            </a:r>
            <a:r>
              <a:rPr lang="ru-RU" sz="1800" dirty="0" err="1"/>
              <a:t>умови</a:t>
            </a:r>
            <a:r>
              <a:rPr lang="ru-RU" sz="1800" dirty="0"/>
              <a:t> для </a:t>
            </a:r>
            <a:r>
              <a:rPr lang="ru-RU" sz="1800" dirty="0" err="1"/>
              <a:t>наукової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. </a:t>
            </a:r>
            <a:r>
              <a:rPr lang="ru-RU" sz="1800" dirty="0" err="1"/>
              <a:t>їхній</a:t>
            </a:r>
            <a:r>
              <a:rPr lang="ru-RU" sz="1800" dirty="0"/>
              <a:t> </a:t>
            </a:r>
            <a:r>
              <a:rPr lang="ru-RU" sz="1800" dirty="0" err="1"/>
              <a:t>переїзд</a:t>
            </a:r>
            <a:r>
              <a:rPr lang="ru-RU" sz="1800" dirty="0"/>
              <a:t> до США,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значні</a:t>
            </a:r>
            <a:r>
              <a:rPr lang="ru-RU" sz="1800" dirty="0"/>
              <a:t> </a:t>
            </a:r>
            <a:r>
              <a:rPr lang="ru-RU" sz="1800" dirty="0" err="1"/>
              <a:t>фінансування</a:t>
            </a:r>
            <a:r>
              <a:rPr lang="ru-RU" sz="1800" dirty="0"/>
              <a:t> </a:t>
            </a:r>
            <a:r>
              <a:rPr lang="ru-RU" sz="1800" dirty="0" err="1"/>
              <a:t>наукових</a:t>
            </a:r>
            <a:r>
              <a:rPr lang="ru-RU" sz="1800" dirty="0"/>
              <a:t> </a:t>
            </a:r>
            <a:r>
              <a:rPr lang="ru-RU" sz="1800" dirty="0" err="1"/>
              <a:t>досліджень</a:t>
            </a:r>
            <a:r>
              <a:rPr lang="ru-RU" sz="1800" dirty="0"/>
              <a:t>, </a:t>
            </a:r>
            <a:r>
              <a:rPr lang="ru-RU" sz="1800" dirty="0" err="1"/>
              <a:t>перетворили</a:t>
            </a:r>
            <a:r>
              <a:rPr lang="ru-RU" sz="1800" dirty="0"/>
              <a:t> </a:t>
            </a:r>
            <a:r>
              <a:rPr lang="ru-RU" sz="1800" dirty="0" err="1"/>
              <a:t>цю</a:t>
            </a:r>
            <a:r>
              <a:rPr lang="ru-RU" sz="1800" dirty="0"/>
              <a:t> </a:t>
            </a:r>
            <a:r>
              <a:rPr lang="ru-RU" sz="1800" dirty="0" err="1"/>
              <a:t>країну</a:t>
            </a:r>
            <a:r>
              <a:rPr lang="ru-RU" sz="1800" dirty="0"/>
              <a:t> у форпост </a:t>
            </a:r>
            <a:r>
              <a:rPr lang="ru-RU" sz="1800" dirty="0" err="1"/>
              <a:t>світової</a:t>
            </a:r>
            <a:r>
              <a:rPr lang="ru-RU" sz="1800" dirty="0"/>
              <a:t> науки </a:t>
            </a:r>
            <a:r>
              <a:rPr lang="en-US" sz="1800" dirty="0"/>
              <a:t>XX </a:t>
            </a:r>
            <a:r>
              <a:rPr lang="ru-RU" sz="1800" dirty="0"/>
              <a:t>ст.</a:t>
            </a:r>
          </a:p>
        </p:txBody>
      </p:sp>
      <p:pic>
        <p:nvPicPr>
          <p:cNvPr id="11266" name="Picture 2" descr="http://www.technicamolodezhi.ru/rubriki_tm/istorseries/avto_mus/03-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34" y="2932016"/>
            <a:ext cx="5420977" cy="3794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.hrenovina.net/posts/2011/10/oldHo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0" y="3197182"/>
            <a:ext cx="4485023" cy="3529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9767" y="3382703"/>
            <a:ext cx="288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Гусеничний трактор 1904р.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7492" y="3030422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1908р.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0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uk-UA" dirty="0" smtClean="0"/>
              <a:t>Техніка.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910084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err="1"/>
              <a:t>Перші</a:t>
            </a:r>
            <a:r>
              <a:rPr lang="ru-RU" sz="1800" dirty="0"/>
              <a:t> </a:t>
            </a:r>
            <a:r>
              <a:rPr lang="ru-RU" sz="1800" dirty="0" err="1"/>
              <a:t>десятиріччя</a:t>
            </a:r>
            <a:r>
              <a:rPr lang="ru-RU" sz="1800" dirty="0"/>
              <a:t> </a:t>
            </a:r>
            <a:r>
              <a:rPr lang="en-US" sz="1800" dirty="0"/>
              <a:t>XX </a:t>
            </a:r>
            <a:r>
              <a:rPr lang="ru-RU" sz="1800" dirty="0"/>
              <a:t>ст. </a:t>
            </a:r>
            <a:r>
              <a:rPr lang="ru-RU" sz="1800" dirty="0" err="1"/>
              <a:t>увійшли</a:t>
            </a:r>
            <a:r>
              <a:rPr lang="ru-RU" sz="1800" dirty="0"/>
              <a:t> в </a:t>
            </a:r>
            <a:r>
              <a:rPr lang="ru-RU" sz="1800" dirty="0" err="1"/>
              <a:t>історію</a:t>
            </a:r>
            <a:r>
              <a:rPr lang="ru-RU" sz="1800" dirty="0"/>
              <a:t> як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науки і </a:t>
            </a:r>
            <a:r>
              <a:rPr lang="ru-RU" sz="1800" dirty="0" err="1"/>
              <a:t>техніки</a:t>
            </a:r>
            <a:r>
              <a:rPr lang="ru-RU" sz="1800" dirty="0"/>
              <a:t>. В </a:t>
            </a:r>
            <a:r>
              <a:rPr lang="ru-RU" sz="1800" dirty="0" err="1"/>
              <a:t>цей</a:t>
            </a:r>
            <a:r>
              <a:rPr lang="ru-RU" sz="1800" dirty="0"/>
              <a:t> час широко почала </a:t>
            </a:r>
            <a:r>
              <a:rPr lang="ru-RU" sz="1800" dirty="0" err="1"/>
              <a:t>використовуватися</a:t>
            </a:r>
            <a:r>
              <a:rPr lang="ru-RU" sz="1800" dirty="0"/>
              <a:t> </a:t>
            </a:r>
            <a:r>
              <a:rPr lang="ru-RU" sz="1800" dirty="0" err="1"/>
              <a:t>електроенергія</a:t>
            </a:r>
            <a:r>
              <a:rPr lang="ru-RU" sz="1800" dirty="0"/>
              <a:t>, а на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основі</a:t>
            </a:r>
            <a:r>
              <a:rPr lang="ru-RU" sz="1800" dirty="0"/>
              <a:t> </a:t>
            </a:r>
            <a:r>
              <a:rPr lang="ru-RU" sz="1800" dirty="0" err="1"/>
              <a:t>розгорнувся</a:t>
            </a:r>
            <a:r>
              <a:rPr lang="ru-RU" sz="1800" dirty="0"/>
              <a:t> </a:t>
            </a:r>
            <a:r>
              <a:rPr lang="ru-RU" sz="1800" dirty="0" err="1"/>
              <a:t>процес</a:t>
            </a:r>
            <a:r>
              <a:rPr lang="ru-RU" sz="1800" dirty="0"/>
              <a:t> </a:t>
            </a:r>
            <a:r>
              <a:rPr lang="ru-RU" sz="1800" dirty="0" err="1"/>
              <a:t>розробки</a:t>
            </a:r>
            <a:r>
              <a:rPr lang="ru-RU" sz="1800" dirty="0"/>
              <a:t> </a:t>
            </a:r>
            <a:r>
              <a:rPr lang="ru-RU" sz="1800" dirty="0" err="1"/>
              <a:t>різних</a:t>
            </a:r>
            <a:r>
              <a:rPr lang="ru-RU" sz="1800" dirty="0"/>
              <a:t> систем </a:t>
            </a:r>
            <a:r>
              <a:rPr lang="ru-RU" sz="1800" dirty="0" err="1"/>
              <a:t>механізації</a:t>
            </a:r>
            <a:r>
              <a:rPr lang="ru-RU" sz="1800" dirty="0"/>
              <a:t> і </a:t>
            </a:r>
            <a:r>
              <a:rPr lang="ru-RU" sz="1800" dirty="0" err="1"/>
              <a:t>автоматизації</a:t>
            </a:r>
            <a:r>
              <a:rPr lang="ru-RU" sz="1800" dirty="0"/>
              <a:t>, </a:t>
            </a:r>
            <a:r>
              <a:rPr lang="ru-RU" sz="1800" dirty="0" err="1"/>
              <a:t>виробничих</a:t>
            </a:r>
            <a:r>
              <a:rPr lang="ru-RU" sz="1800" dirty="0"/>
              <a:t> </a:t>
            </a:r>
            <a:r>
              <a:rPr lang="ru-RU" sz="1800" dirty="0" err="1"/>
              <a:t>циклів</a:t>
            </a:r>
            <a:r>
              <a:rPr lang="ru-RU" sz="1800" dirty="0"/>
              <a:t>. </a:t>
            </a:r>
            <a:r>
              <a:rPr lang="ru-RU" sz="1800" dirty="0" err="1"/>
              <a:t>Вдосконалювалися</a:t>
            </a:r>
            <a:r>
              <a:rPr lang="ru-RU" sz="1800" dirty="0"/>
              <a:t> </a:t>
            </a:r>
            <a:r>
              <a:rPr lang="ru-RU" sz="1800" dirty="0" err="1"/>
              <a:t>парові</a:t>
            </a:r>
            <a:r>
              <a:rPr lang="ru-RU" sz="1800" dirty="0"/>
              <a:t> </a:t>
            </a:r>
            <a:r>
              <a:rPr lang="ru-RU" sz="1800" dirty="0" err="1"/>
              <a:t>котли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розраховані</a:t>
            </a:r>
            <a:r>
              <a:rPr lang="ru-RU" sz="1800" dirty="0"/>
              <a:t> на </a:t>
            </a:r>
            <a:r>
              <a:rPr lang="ru-RU" sz="1800" dirty="0" err="1"/>
              <a:t>застосування</a:t>
            </a:r>
            <a:r>
              <a:rPr lang="ru-RU" sz="1800" dirty="0"/>
              <a:t> пари </a:t>
            </a:r>
            <a:r>
              <a:rPr lang="ru-RU" sz="1800" dirty="0" err="1"/>
              <a:t>високих</a:t>
            </a:r>
            <a:r>
              <a:rPr lang="ru-RU" sz="1800" dirty="0"/>
              <a:t> </a:t>
            </a:r>
            <a:r>
              <a:rPr lang="ru-RU" sz="1800" dirty="0" err="1"/>
              <a:t>параметрів</a:t>
            </a:r>
            <a:r>
              <a:rPr lang="ru-RU" sz="1800" dirty="0"/>
              <a:t>. У США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/>
              <a:t>котли</a:t>
            </a:r>
            <a:r>
              <a:rPr lang="ru-RU" sz="1800" dirty="0"/>
              <a:t> </a:t>
            </a:r>
            <a:r>
              <a:rPr lang="ru-RU" sz="1800" dirty="0" err="1"/>
              <a:t>спроектував</a:t>
            </a:r>
            <a:r>
              <a:rPr lang="ru-RU" sz="1800" dirty="0"/>
              <a:t> У. </a:t>
            </a:r>
            <a:r>
              <a:rPr lang="ru-RU" sz="1800" dirty="0" err="1"/>
              <a:t>Ламонт</a:t>
            </a:r>
            <a:r>
              <a:rPr lang="ru-RU" sz="1800" dirty="0"/>
              <a:t>. </a:t>
            </a:r>
            <a:r>
              <a:rPr lang="ru-RU" sz="1800" dirty="0" err="1"/>
              <a:t>Розвивалися</a:t>
            </a:r>
            <a:r>
              <a:rPr lang="ru-RU" sz="1800" dirty="0"/>
              <a:t> </a:t>
            </a:r>
            <a:r>
              <a:rPr lang="ru-RU" sz="1800" dirty="0" err="1"/>
              <a:t>генератори</a:t>
            </a:r>
            <a:r>
              <a:rPr lang="ru-RU" sz="1800" dirty="0"/>
              <a:t> </a:t>
            </a:r>
            <a:r>
              <a:rPr lang="ru-RU" sz="1800" dirty="0" err="1"/>
              <a:t>електричного</a:t>
            </a:r>
            <a:r>
              <a:rPr lang="ru-RU" sz="1800" dirty="0"/>
              <a:t> струму, </a:t>
            </a:r>
            <a:r>
              <a:rPr lang="ru-RU" sz="1800" dirty="0" err="1"/>
              <a:t>підвищувався</a:t>
            </a:r>
            <a:r>
              <a:rPr lang="ru-RU" sz="1800" dirty="0"/>
              <a:t> </a:t>
            </a:r>
            <a:r>
              <a:rPr lang="ru-RU" sz="1800" dirty="0" err="1"/>
              <a:t>коефіцієнт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корисної</a:t>
            </a:r>
            <a:r>
              <a:rPr lang="ru-RU" sz="1800" dirty="0"/>
              <a:t> </a:t>
            </a:r>
            <a:r>
              <a:rPr lang="ru-RU" sz="1800" dirty="0" err="1"/>
              <a:t>дії</a:t>
            </a:r>
            <a:r>
              <a:rPr lang="ru-RU" sz="1800" dirty="0"/>
              <a:t>. До </a:t>
            </a:r>
            <a:r>
              <a:rPr lang="ru-RU" sz="1800" dirty="0" err="1"/>
              <a:t>другої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 80% </a:t>
            </a:r>
            <a:r>
              <a:rPr lang="ru-RU" sz="1800" dirty="0" err="1"/>
              <a:t>всієї</a:t>
            </a:r>
            <a:r>
              <a:rPr lang="ru-RU" sz="1800" dirty="0"/>
              <a:t> </a:t>
            </a:r>
            <a:r>
              <a:rPr lang="ru-RU" sz="1800" dirty="0" err="1"/>
              <a:t>електроенергії</a:t>
            </a:r>
            <a:r>
              <a:rPr lang="ru-RU" sz="1800" dirty="0"/>
              <a:t> </a:t>
            </a:r>
            <a:r>
              <a:rPr lang="ru-RU" sz="1800" dirty="0" err="1"/>
              <a:t>вироблялося</a:t>
            </a:r>
            <a:r>
              <a:rPr lang="ru-RU" sz="1800" dirty="0"/>
              <a:t> </a:t>
            </a:r>
            <a:r>
              <a:rPr lang="ru-RU" sz="1800" dirty="0" err="1"/>
              <a:t>тепловими</a:t>
            </a:r>
            <a:r>
              <a:rPr lang="ru-RU" sz="1800" dirty="0"/>
              <a:t> </a:t>
            </a:r>
            <a:r>
              <a:rPr lang="ru-RU" sz="1800" dirty="0" err="1"/>
              <a:t>електростанціями</a:t>
            </a:r>
            <a:r>
              <a:rPr lang="ru-RU" sz="1800" dirty="0"/>
              <a:t>. </a:t>
            </a:r>
            <a:r>
              <a:rPr lang="ru-RU" sz="1800" dirty="0" err="1"/>
              <a:t>Одночасно</a:t>
            </a:r>
            <a:r>
              <a:rPr lang="ru-RU" sz="1800" dirty="0"/>
              <a:t>, особливо у 30-х роках, у </a:t>
            </a:r>
            <a:r>
              <a:rPr lang="ru-RU" sz="1800" dirty="0" err="1"/>
              <a:t>багатьох</a:t>
            </a:r>
            <a:r>
              <a:rPr lang="ru-RU" sz="1800" dirty="0"/>
              <a:t> </a:t>
            </a:r>
            <a:r>
              <a:rPr lang="ru-RU" sz="1800" dirty="0" err="1"/>
              <a:t>країнах</a:t>
            </a:r>
            <a:r>
              <a:rPr lang="ru-RU" sz="1800" dirty="0"/>
              <a:t> </a:t>
            </a:r>
            <a:r>
              <a:rPr lang="ru-RU" sz="1800" dirty="0" err="1"/>
              <a:t>швидко</a:t>
            </a:r>
            <a:r>
              <a:rPr lang="ru-RU" sz="1800" dirty="0"/>
              <a:t> почали </a:t>
            </a:r>
            <a:r>
              <a:rPr lang="ru-RU" sz="1800" dirty="0" err="1"/>
              <a:t>будуватися</a:t>
            </a:r>
            <a:r>
              <a:rPr lang="ru-RU" sz="1800" dirty="0"/>
              <a:t> </a:t>
            </a:r>
            <a:r>
              <a:rPr lang="ru-RU" sz="1800" dirty="0" err="1"/>
              <a:t>гідроелектростанції</a:t>
            </a:r>
            <a:r>
              <a:rPr lang="ru-RU" sz="1800" dirty="0"/>
              <a:t> і </a:t>
            </a:r>
            <a:r>
              <a:rPr lang="ru-RU" sz="1800" dirty="0" err="1"/>
              <a:t>найбільшими</a:t>
            </a:r>
            <a:r>
              <a:rPr lang="ru-RU" sz="1800" dirty="0"/>
              <a:t> з них на той час стала </a:t>
            </a:r>
            <a:r>
              <a:rPr lang="ru-RU" sz="1800" dirty="0" err="1"/>
              <a:t>Дніпровська</a:t>
            </a:r>
            <a:r>
              <a:rPr lang="ru-RU" sz="1800" dirty="0"/>
              <a:t> ГЕС і </a:t>
            </a:r>
            <a:r>
              <a:rPr lang="ru-RU" sz="1800" dirty="0" err="1"/>
              <a:t>Боулдер</a:t>
            </a:r>
            <a:r>
              <a:rPr lang="ru-RU" sz="1800" dirty="0"/>
              <a:t>-Дам ГЕС на р. Колорадо у США. З 20-х </a:t>
            </a:r>
            <a:r>
              <a:rPr lang="ru-RU" sz="1800" dirty="0" err="1"/>
              <a:t>років</a:t>
            </a:r>
            <a:r>
              <a:rPr lang="ru-RU" sz="1800" dirty="0"/>
              <a:t> у </a:t>
            </a:r>
            <a:r>
              <a:rPr lang="ru-RU" sz="1800" dirty="0" err="1"/>
              <a:t>розвинених</a:t>
            </a:r>
            <a:r>
              <a:rPr lang="ru-RU" sz="1800" dirty="0"/>
              <a:t> </a:t>
            </a:r>
            <a:r>
              <a:rPr lang="ru-RU" sz="1800" dirty="0" err="1"/>
              <a:t>європейських</a:t>
            </a:r>
            <a:r>
              <a:rPr lang="ru-RU" sz="1800" dirty="0"/>
              <a:t> </a:t>
            </a:r>
            <a:r>
              <a:rPr lang="ru-RU" sz="1800" dirty="0" err="1"/>
              <a:t>країнах</a:t>
            </a:r>
            <a:r>
              <a:rPr lang="ru-RU" sz="1800" dirty="0"/>
              <a:t> і США на </a:t>
            </a:r>
            <a:r>
              <a:rPr lang="ru-RU" sz="1800" dirty="0" err="1"/>
              <a:t>електростанціях</a:t>
            </a:r>
            <a:r>
              <a:rPr lang="ru-RU" sz="1800" dirty="0"/>
              <a:t> почали широко </a:t>
            </a:r>
            <a:r>
              <a:rPr lang="ru-RU" sz="1800" dirty="0" err="1"/>
              <a:t>застосовувати</a:t>
            </a:r>
            <a:r>
              <a:rPr lang="ru-RU" sz="1800" dirty="0"/>
              <a:t> </a:t>
            </a:r>
            <a:r>
              <a:rPr lang="ru-RU" sz="1800" dirty="0" err="1"/>
              <a:t>механізовані</a:t>
            </a:r>
            <a:r>
              <a:rPr lang="ru-RU" sz="1800" dirty="0"/>
              <a:t> та </a:t>
            </a:r>
            <a:r>
              <a:rPr lang="ru-RU" sz="1800" dirty="0" err="1"/>
              <a:t>автоматизовані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</a:t>
            </a:r>
            <a:r>
              <a:rPr lang="ru-RU" sz="1800" dirty="0" err="1"/>
              <a:t>управління</a:t>
            </a:r>
            <a:r>
              <a:rPr lang="ru-RU" sz="1800" dirty="0"/>
              <a:t>.</a:t>
            </a:r>
          </a:p>
        </p:txBody>
      </p:sp>
      <p:pic>
        <p:nvPicPr>
          <p:cNvPr id="12290" name="Picture 2" descr="http://lifeglobe.net/media/entry/57/DneproGES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1" y="4236501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engineering.com/Portals/0/BlogFiles/Hoover%20Dam%20By-Pass/Capture12-7-2009-4.30.19%20PM1-18-2010-11.59.57%20AM3-18-2010-3.46.07%20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56" y="4236501"/>
            <a:ext cx="4521601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02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-79442"/>
            <a:ext cx="9905998" cy="147857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659843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У </a:t>
            </a:r>
            <a:r>
              <a:rPr lang="ru-RU" sz="1800" dirty="0" err="1"/>
              <a:t>зв'язку</a:t>
            </a:r>
            <a:r>
              <a:rPr lang="ru-RU" sz="1800" dirty="0"/>
              <a:t> з </a:t>
            </a:r>
            <a:r>
              <a:rPr lang="ru-RU" sz="1800" dirty="0" err="1"/>
              <a:t>бурхливим</a:t>
            </a:r>
            <a:r>
              <a:rPr lang="ru-RU" sz="1800" dirty="0"/>
              <a:t> ростом у 20-30-х роках </a:t>
            </a:r>
            <a:r>
              <a:rPr lang="ru-RU" sz="1800" dirty="0" err="1"/>
              <a:t>автомобільної</a:t>
            </a:r>
            <a:r>
              <a:rPr lang="ru-RU" sz="1800" dirty="0"/>
              <a:t> та </a:t>
            </a:r>
            <a:r>
              <a:rPr lang="ru-RU" sz="1800" dirty="0" err="1"/>
              <a:t>тракторної</a:t>
            </a:r>
            <a:r>
              <a:rPr lang="ru-RU" sz="1800" dirty="0"/>
              <a:t> </a:t>
            </a:r>
            <a:r>
              <a:rPr lang="ru-RU" sz="1800" dirty="0" err="1"/>
              <a:t>промисловості</a:t>
            </a:r>
            <a:r>
              <a:rPr lang="ru-RU" sz="1800" dirty="0"/>
              <a:t> </a:t>
            </a:r>
            <a:r>
              <a:rPr lang="ru-RU" sz="1800" dirty="0" err="1"/>
              <a:t>виникла</a:t>
            </a:r>
            <a:r>
              <a:rPr lang="ru-RU" sz="1800" dirty="0"/>
              <a:t> потреба </a:t>
            </a:r>
            <a:r>
              <a:rPr lang="ru-RU" sz="1800" dirty="0" err="1"/>
              <a:t>постійного</a:t>
            </a:r>
            <a:r>
              <a:rPr lang="ru-RU" sz="1800" dirty="0"/>
              <a:t> </a:t>
            </a:r>
            <a:r>
              <a:rPr lang="ru-RU" sz="1800" dirty="0" err="1"/>
              <a:t>вдосконалення</a:t>
            </a:r>
            <a:r>
              <a:rPr lang="ru-RU" sz="1800" dirty="0"/>
              <a:t> </a:t>
            </a:r>
            <a:r>
              <a:rPr lang="ru-RU" sz="1800" dirty="0" err="1"/>
              <a:t>двигуна</a:t>
            </a:r>
            <a:r>
              <a:rPr lang="ru-RU" sz="1800" dirty="0"/>
              <a:t> </a:t>
            </a:r>
            <a:r>
              <a:rPr lang="ru-RU" sz="1800" dirty="0" err="1"/>
              <a:t>внутрішнього</a:t>
            </a:r>
            <a:r>
              <a:rPr lang="ru-RU" sz="1800" dirty="0"/>
              <a:t> </a:t>
            </a:r>
            <a:r>
              <a:rPr lang="ru-RU" sz="1800" dirty="0" err="1"/>
              <a:t>згоряння</a:t>
            </a:r>
            <a:r>
              <a:rPr lang="ru-RU" sz="1800" dirty="0"/>
              <a:t>, </a:t>
            </a:r>
            <a:r>
              <a:rPr lang="ru-RU" sz="1800" dirty="0" err="1"/>
              <a:t>паралельно</a:t>
            </a:r>
            <a:r>
              <a:rPr lang="ru-RU" sz="1800" dirty="0"/>
              <a:t> </a:t>
            </a:r>
            <a:r>
              <a:rPr lang="ru-RU" sz="1800" dirty="0" err="1"/>
              <a:t>розроблялися</a:t>
            </a:r>
            <a:r>
              <a:rPr lang="ru-RU" sz="1800" dirty="0"/>
              <a:t> </a:t>
            </a:r>
            <a:r>
              <a:rPr lang="ru-RU" sz="1800" dirty="0" err="1"/>
              <a:t>проекти</a:t>
            </a:r>
            <a:r>
              <a:rPr lang="ru-RU" sz="1800" dirty="0"/>
              <a:t> </a:t>
            </a:r>
            <a:r>
              <a:rPr lang="ru-RU" sz="1800" dirty="0" err="1"/>
              <a:t>газових</a:t>
            </a:r>
            <a:r>
              <a:rPr lang="ru-RU" sz="1800" dirty="0"/>
              <a:t> </a:t>
            </a:r>
            <a:r>
              <a:rPr lang="ru-RU" sz="1800" dirty="0" err="1"/>
              <a:t>турбін</a:t>
            </a:r>
            <a:r>
              <a:rPr lang="ru-RU" sz="1800" dirty="0"/>
              <a:t> і </a:t>
            </a:r>
            <a:r>
              <a:rPr lang="ru-RU" sz="1800" dirty="0" err="1"/>
              <a:t>реактивних</a:t>
            </a:r>
            <a:r>
              <a:rPr lang="ru-RU" sz="1800" dirty="0"/>
              <a:t> </a:t>
            </a:r>
            <a:r>
              <a:rPr lang="ru-RU" sz="1800" dirty="0" err="1"/>
              <a:t>двигунів</a:t>
            </a:r>
            <a:r>
              <a:rPr lang="ru-RU" sz="1800" dirty="0"/>
              <a:t>. </a:t>
            </a:r>
            <a:r>
              <a:rPr lang="ru-RU" sz="1800" dirty="0" err="1"/>
              <a:t>Кращими</a:t>
            </a:r>
            <a:r>
              <a:rPr lang="ru-RU" sz="1800" dirty="0"/>
              <a:t> конструкторами </a:t>
            </a:r>
            <a:r>
              <a:rPr lang="ru-RU" sz="1800" dirty="0" err="1"/>
              <a:t>реактивних</a:t>
            </a:r>
            <a:r>
              <a:rPr lang="ru-RU" sz="1800" dirty="0"/>
              <a:t> </a:t>
            </a:r>
            <a:r>
              <a:rPr lang="ru-RU" sz="1800" dirty="0" err="1"/>
              <a:t>двигунів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Г. </a:t>
            </a:r>
            <a:r>
              <a:rPr lang="ru-RU" sz="1800" dirty="0" err="1"/>
              <a:t>Охайн</a:t>
            </a:r>
            <a:r>
              <a:rPr lang="ru-RU" sz="1800" dirty="0"/>
              <a:t>, Е. </a:t>
            </a:r>
            <a:r>
              <a:rPr lang="ru-RU" sz="1800" dirty="0" err="1"/>
              <a:t>Зінгер</a:t>
            </a:r>
            <a:r>
              <a:rPr lang="ru-RU" sz="1800" dirty="0"/>
              <a:t> – у </a:t>
            </a:r>
            <a:r>
              <a:rPr lang="ru-RU" sz="1800" dirty="0" err="1"/>
              <a:t>Німеччині</a:t>
            </a:r>
            <a:r>
              <a:rPr lang="ru-RU" sz="1800" dirty="0"/>
              <a:t>, Р. </a:t>
            </a:r>
            <a:r>
              <a:rPr lang="ru-RU" sz="1800" dirty="0" err="1"/>
              <a:t>Ледюк</a:t>
            </a:r>
            <a:r>
              <a:rPr lang="ru-RU" sz="1800" dirty="0"/>
              <a:t> – у </a:t>
            </a:r>
            <a:r>
              <a:rPr lang="ru-RU" sz="1800" dirty="0" err="1"/>
              <a:t>Франції</a:t>
            </a:r>
            <a:r>
              <a:rPr lang="ru-RU" sz="1800" dirty="0"/>
              <a:t>, Ф. </a:t>
            </a:r>
            <a:r>
              <a:rPr lang="ru-RU" sz="1800" dirty="0" err="1"/>
              <a:t>Уїлі</a:t>
            </a:r>
            <a:r>
              <a:rPr lang="ru-RU" sz="1800" dirty="0"/>
              <a:t> та А. </a:t>
            </a:r>
            <a:r>
              <a:rPr lang="ru-RU" sz="1800" dirty="0" err="1"/>
              <a:t>Графітт</a:t>
            </a:r>
            <a:r>
              <a:rPr lang="ru-RU" sz="1800" dirty="0"/>
              <a:t> – в </a:t>
            </a:r>
            <a:r>
              <a:rPr lang="ru-RU" sz="1800" dirty="0" err="1"/>
              <a:t>Англії</a:t>
            </a:r>
            <a:r>
              <a:rPr lang="ru-RU" sz="1800" dirty="0"/>
              <a:t>. В 1926 р. у США </a:t>
            </a:r>
            <a:r>
              <a:rPr lang="ru-RU" sz="1800" dirty="0" err="1"/>
              <a:t>було</a:t>
            </a:r>
            <a:r>
              <a:rPr lang="ru-RU" sz="1800" dirty="0"/>
              <a:t> запущено ракету на </a:t>
            </a:r>
            <a:r>
              <a:rPr lang="ru-RU" sz="1800" dirty="0" err="1"/>
              <a:t>рідкому</a:t>
            </a:r>
            <a:r>
              <a:rPr lang="ru-RU" sz="1800" dirty="0"/>
              <a:t> </a:t>
            </a:r>
            <a:r>
              <a:rPr lang="ru-RU" sz="1800" dirty="0" err="1"/>
              <a:t>паливі</a:t>
            </a:r>
            <a:r>
              <a:rPr lang="ru-RU" sz="1800" dirty="0"/>
              <a:t>. </a:t>
            </a:r>
            <a:r>
              <a:rPr lang="ru-RU" sz="1800" dirty="0" err="1"/>
              <a:t>Одночасно</a:t>
            </a:r>
            <a:r>
              <a:rPr lang="ru-RU" sz="1800" dirty="0"/>
              <a:t> тут та в </a:t>
            </a:r>
            <a:r>
              <a:rPr lang="ru-RU" sz="1800" dirty="0" err="1"/>
              <a:t>Німеччині</a:t>
            </a:r>
            <a:r>
              <a:rPr lang="ru-RU" sz="1800" dirty="0"/>
              <a:t> </a:t>
            </a:r>
            <a:r>
              <a:rPr lang="ru-RU" sz="1800" dirty="0" err="1"/>
              <a:t>вчені</a:t>
            </a:r>
            <a:r>
              <a:rPr lang="ru-RU" sz="1800" dirty="0"/>
              <a:t>, </a:t>
            </a:r>
            <a:r>
              <a:rPr lang="ru-RU" sz="1800" dirty="0" err="1"/>
              <a:t>інженери</a:t>
            </a:r>
            <a:r>
              <a:rPr lang="ru-RU" sz="1800" dirty="0"/>
              <a:t> та </a:t>
            </a:r>
            <a:r>
              <a:rPr lang="ru-RU" sz="1800" dirty="0" err="1"/>
              <a:t>техніки</a:t>
            </a:r>
            <a:r>
              <a:rPr lang="ru-RU" sz="1800" dirty="0"/>
              <a:t> </a:t>
            </a:r>
            <a:r>
              <a:rPr lang="ru-RU" sz="1800" dirty="0" err="1"/>
              <a:t>працювали</a:t>
            </a:r>
            <a:r>
              <a:rPr lang="ru-RU" sz="1800" dirty="0"/>
              <a:t> над </a:t>
            </a:r>
            <a:r>
              <a:rPr lang="ru-RU" sz="1800" dirty="0" err="1"/>
              <a:t>створенням</a:t>
            </a:r>
            <a:r>
              <a:rPr lang="ru-RU" sz="1800" dirty="0"/>
              <a:t> </a:t>
            </a:r>
            <a:r>
              <a:rPr lang="ru-RU" sz="1800" dirty="0" err="1"/>
              <a:t>реактивних</a:t>
            </a:r>
            <a:r>
              <a:rPr lang="ru-RU" sz="1800" dirty="0"/>
              <a:t> </a:t>
            </a:r>
            <a:r>
              <a:rPr lang="ru-RU" sz="1800" dirty="0" err="1"/>
              <a:t>літаків</a:t>
            </a:r>
            <a:r>
              <a:rPr lang="ru-RU" sz="1800" dirty="0"/>
              <a:t>. У </a:t>
            </a:r>
            <a:r>
              <a:rPr lang="ru-RU" sz="1800" dirty="0" err="1"/>
              <a:t>машинобудуванні</a:t>
            </a:r>
            <a:r>
              <a:rPr lang="ru-RU" sz="1800" dirty="0"/>
              <a:t> почали </a:t>
            </a:r>
            <a:r>
              <a:rPr lang="ru-RU" sz="1800" dirty="0" err="1"/>
              <a:t>застосовуватися</a:t>
            </a:r>
            <a:r>
              <a:rPr lang="ru-RU" sz="1800" dirty="0"/>
              <a:t> </a:t>
            </a:r>
            <a:r>
              <a:rPr lang="ru-RU" sz="1800" dirty="0" err="1"/>
              <a:t>напівавтоматичні</a:t>
            </a:r>
            <a:r>
              <a:rPr lang="ru-RU" sz="1800" dirty="0"/>
              <a:t> та </a:t>
            </a:r>
            <a:r>
              <a:rPr lang="ru-RU" sz="1800" dirty="0" err="1"/>
              <a:t>автоматичні</a:t>
            </a:r>
            <a:r>
              <a:rPr lang="ru-RU" sz="1800" dirty="0"/>
              <a:t> </a:t>
            </a:r>
            <a:r>
              <a:rPr lang="ru-RU" sz="1800" dirty="0" err="1"/>
              <a:t>металообробні</a:t>
            </a:r>
            <a:r>
              <a:rPr lang="ru-RU" sz="1800" dirty="0"/>
              <a:t> </a:t>
            </a:r>
            <a:r>
              <a:rPr lang="ru-RU" sz="1800" dirty="0" err="1"/>
              <a:t>верстати</a:t>
            </a:r>
            <a:r>
              <a:rPr lang="ru-RU" sz="1800" dirty="0"/>
              <a:t>. </a:t>
            </a:r>
            <a:r>
              <a:rPr lang="ru-RU" sz="1800" dirty="0" err="1"/>
              <a:t>Вперше</a:t>
            </a:r>
            <a:r>
              <a:rPr lang="ru-RU" sz="1800" dirty="0"/>
              <a:t> вони </a:t>
            </a:r>
            <a:r>
              <a:rPr lang="ru-RU" sz="1800" dirty="0" err="1"/>
              <a:t>з'явилися</a:t>
            </a:r>
            <a:r>
              <a:rPr lang="ru-RU" sz="1800" dirty="0"/>
              <a:t> в </a:t>
            </a:r>
            <a:r>
              <a:rPr lang="ru-RU" sz="1800" dirty="0" err="1"/>
              <a:t>Німеччині</a:t>
            </a:r>
            <a:r>
              <a:rPr lang="ru-RU" sz="1800" dirty="0"/>
              <a:t> та США. На </a:t>
            </a:r>
            <a:r>
              <a:rPr lang="ru-RU" sz="1800" dirty="0" err="1"/>
              <a:t>підприємствах</a:t>
            </a:r>
            <a:r>
              <a:rPr lang="ru-RU" sz="1800" dirty="0"/>
              <a:t> </a:t>
            </a:r>
            <a:r>
              <a:rPr lang="ru-RU" sz="1800" dirty="0" err="1"/>
              <a:t>запроваджувалася</a:t>
            </a:r>
            <a:r>
              <a:rPr lang="ru-RU" sz="1800" dirty="0"/>
              <a:t> </a:t>
            </a:r>
            <a:r>
              <a:rPr lang="ru-RU" sz="1800" dirty="0" err="1"/>
              <a:t>автоматизація</a:t>
            </a:r>
            <a:r>
              <a:rPr lang="ru-RU" sz="1800" dirty="0"/>
              <a:t> </a:t>
            </a:r>
            <a:r>
              <a:rPr lang="ru-RU" sz="1800" dirty="0" err="1"/>
              <a:t>робочих</a:t>
            </a:r>
            <a:r>
              <a:rPr lang="ru-RU" sz="1800" dirty="0"/>
              <a:t> </a:t>
            </a:r>
            <a:r>
              <a:rPr lang="ru-RU" sz="1800" dirty="0" err="1"/>
              <a:t>операцій</a:t>
            </a:r>
            <a:r>
              <a:rPr lang="ru-RU" sz="1800" dirty="0"/>
              <a:t>, особливо в </a:t>
            </a:r>
            <a:r>
              <a:rPr lang="ru-RU" sz="1800" dirty="0" err="1"/>
              <a:t>автомобілебудуванні</a:t>
            </a:r>
            <a:r>
              <a:rPr lang="ru-RU" sz="1800" dirty="0"/>
              <a:t>. У 1926 р. у США на </a:t>
            </a:r>
            <a:r>
              <a:rPr lang="ru-RU" sz="1800" dirty="0" err="1"/>
              <a:t>заводі</a:t>
            </a:r>
            <a:r>
              <a:rPr lang="ru-RU" sz="1800" dirty="0"/>
              <a:t> </a:t>
            </a:r>
            <a:r>
              <a:rPr lang="ru-RU" sz="1800" dirty="0" err="1"/>
              <a:t>фірми</a:t>
            </a:r>
            <a:r>
              <a:rPr lang="ru-RU" sz="1800" dirty="0"/>
              <a:t> «А. О. </a:t>
            </a:r>
            <a:r>
              <a:rPr lang="ru-RU" sz="1800" dirty="0" err="1"/>
              <a:t>Сміт</a:t>
            </a:r>
            <a:r>
              <a:rPr lang="ru-RU" sz="1800" dirty="0"/>
              <a:t> і К°» </a:t>
            </a:r>
            <a:r>
              <a:rPr lang="ru-RU" sz="1800" dirty="0" err="1"/>
              <a:t>вперше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запроваджено</a:t>
            </a:r>
            <a:r>
              <a:rPr lang="ru-RU" sz="1800" dirty="0"/>
              <a:t> </a:t>
            </a:r>
            <a:r>
              <a:rPr lang="ru-RU" sz="1800" dirty="0" err="1"/>
              <a:t>автоматизовану</a:t>
            </a:r>
            <a:r>
              <a:rPr lang="ru-RU" sz="1800" dirty="0"/>
              <a:t> </a:t>
            </a:r>
            <a:r>
              <a:rPr lang="ru-RU" sz="1800" dirty="0" err="1"/>
              <a:t>лінію</a:t>
            </a:r>
            <a:r>
              <a:rPr lang="ru-RU" sz="1800" dirty="0"/>
              <a:t> по </a:t>
            </a:r>
            <a:r>
              <a:rPr lang="ru-RU" sz="1800" dirty="0" err="1"/>
              <a:t>збиранню</a:t>
            </a:r>
            <a:r>
              <a:rPr lang="ru-RU" sz="1800" dirty="0"/>
              <a:t> </a:t>
            </a:r>
            <a:r>
              <a:rPr lang="ru-RU" sz="1800" dirty="0" err="1"/>
              <a:t>автомобільних</a:t>
            </a:r>
            <a:r>
              <a:rPr lang="ru-RU" sz="1800" dirty="0"/>
              <a:t> рам. </a:t>
            </a:r>
          </a:p>
        </p:txBody>
      </p:sp>
      <p:pic>
        <p:nvPicPr>
          <p:cNvPr id="13314" name="Picture 2" descr="http://www.blockhaus.ru/forum/uploads/monthly_2009_09/post-6171-1252082804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754" y="3743107"/>
            <a:ext cx="2508869" cy="30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56754" y="3743107"/>
            <a:ext cx="2335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Перший в світі радар.</a:t>
            </a:r>
            <a:br>
              <a:rPr lang="uk-UA" dirty="0" smtClean="0">
                <a:solidFill>
                  <a:schemeClr val="bg2"/>
                </a:solidFill>
              </a:rPr>
            </a:br>
            <a:r>
              <a:rPr lang="uk-UA" dirty="0" smtClean="0">
                <a:solidFill>
                  <a:schemeClr val="bg2"/>
                </a:solidFill>
              </a:rPr>
              <a:t>1935р.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3316" name="Picture 4" descr="http://img0.liveinternet.ru/images/attach/c/1/55/778/55778840_watsonwat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90" y="4063396"/>
            <a:ext cx="3992450" cy="25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4411" y="4387180"/>
            <a:ext cx="21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Роберт Ватсон-Ватт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173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49837"/>
            <a:ext cx="9905999" cy="3541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У </a:t>
            </a:r>
            <a:r>
              <a:rPr lang="ru-RU" sz="1800" dirty="0" err="1"/>
              <a:t>зв'язку</a:t>
            </a:r>
            <a:r>
              <a:rPr lang="ru-RU" sz="1800" dirty="0"/>
              <a:t> з </a:t>
            </a:r>
            <a:r>
              <a:rPr lang="ru-RU" sz="1800" dirty="0" err="1"/>
              <a:t>різким</a:t>
            </a:r>
            <a:r>
              <a:rPr lang="ru-RU" sz="1800" dirty="0"/>
              <a:t> </a:t>
            </a:r>
            <a:r>
              <a:rPr lang="ru-RU" sz="1800" dirty="0" err="1"/>
              <a:t>стрибком</a:t>
            </a:r>
            <a:r>
              <a:rPr lang="ru-RU" sz="1800" dirty="0"/>
              <a:t> у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літакобудування</a:t>
            </a:r>
            <a:r>
              <a:rPr lang="ru-RU" sz="1800" dirty="0"/>
              <a:t> </a:t>
            </a:r>
            <a:r>
              <a:rPr lang="ru-RU" sz="1800" dirty="0" err="1"/>
              <a:t>зросла</a:t>
            </a:r>
            <a:r>
              <a:rPr lang="ru-RU" sz="1800" dirty="0"/>
              <a:t> потреба у </a:t>
            </a:r>
            <a:r>
              <a:rPr lang="ru-RU" sz="1800" dirty="0" err="1"/>
              <a:t>великій</a:t>
            </a:r>
            <a:r>
              <a:rPr lang="ru-RU" sz="1800" dirty="0"/>
              <a:t> </a:t>
            </a:r>
            <a:r>
              <a:rPr lang="ru-RU" sz="1800" dirty="0" err="1"/>
              <a:t>кількості</a:t>
            </a:r>
            <a:r>
              <a:rPr lang="ru-RU" sz="1800" dirty="0"/>
              <a:t> </a:t>
            </a:r>
            <a:r>
              <a:rPr lang="ru-RU" sz="1800" dirty="0" err="1"/>
              <a:t>кольорових</a:t>
            </a:r>
            <a:r>
              <a:rPr lang="ru-RU" sz="1800" dirty="0"/>
              <a:t> </a:t>
            </a:r>
            <a:r>
              <a:rPr lang="ru-RU" sz="1800" dirty="0" err="1"/>
              <a:t>металів</a:t>
            </a:r>
            <a:r>
              <a:rPr lang="ru-RU" sz="1800" dirty="0"/>
              <a:t>, особливо </a:t>
            </a:r>
            <a:r>
              <a:rPr lang="ru-RU" sz="1800" dirty="0" err="1"/>
              <a:t>алюмінію</a:t>
            </a:r>
            <a:r>
              <a:rPr lang="ru-RU" sz="1800" dirty="0"/>
              <a:t>. </a:t>
            </a:r>
            <a:r>
              <a:rPr lang="ru-RU" sz="1800" dirty="0" err="1"/>
              <a:t>Всі</a:t>
            </a:r>
            <a:r>
              <a:rPr lang="ru-RU" sz="1800" dirty="0"/>
              <a:t> </a:t>
            </a:r>
            <a:r>
              <a:rPr lang="ru-RU" sz="1800" dirty="0" err="1"/>
              <a:t>європейські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, США і СРСР уже в 30-х роках </a:t>
            </a:r>
            <a:r>
              <a:rPr lang="ru-RU" sz="1800" dirty="0" err="1"/>
              <a:t>швидко</a:t>
            </a:r>
            <a:r>
              <a:rPr lang="ru-RU" sz="1800" dirty="0"/>
              <a:t> </a:t>
            </a:r>
            <a:r>
              <a:rPr lang="ru-RU" sz="1800" dirty="0" err="1"/>
              <a:t>налагодили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виробництво</a:t>
            </a:r>
            <a:r>
              <a:rPr lang="ru-RU" sz="1800" dirty="0"/>
              <a:t>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У </a:t>
            </a:r>
            <a:r>
              <a:rPr lang="ru-RU" sz="1800" dirty="0" err="1"/>
              <a:t>цей</a:t>
            </a:r>
            <a:r>
              <a:rPr lang="ru-RU" sz="1800" dirty="0"/>
              <a:t>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високими</a:t>
            </a:r>
            <a:r>
              <a:rPr lang="ru-RU" sz="1800" dirty="0"/>
              <a:t> темпами </a:t>
            </a:r>
            <a:r>
              <a:rPr lang="ru-RU" sz="1800" dirty="0" err="1"/>
              <a:t>розвивалася</a:t>
            </a:r>
            <a:r>
              <a:rPr lang="ru-RU" sz="1800" dirty="0"/>
              <a:t> </a:t>
            </a:r>
            <a:r>
              <a:rPr lang="ru-RU" sz="1800" dirty="0" err="1"/>
              <a:t>хімічна</a:t>
            </a:r>
            <a:r>
              <a:rPr lang="ru-RU" sz="1800" dirty="0"/>
              <a:t> </a:t>
            </a:r>
            <a:r>
              <a:rPr lang="ru-RU" sz="1800" dirty="0" err="1"/>
              <a:t>промисловість</a:t>
            </a:r>
            <a:r>
              <a:rPr lang="ru-RU" sz="1800" dirty="0"/>
              <a:t>. </a:t>
            </a:r>
            <a:r>
              <a:rPr lang="ru-RU" sz="1800" dirty="0" err="1"/>
              <a:t>Почався</a:t>
            </a:r>
            <a:r>
              <a:rPr lang="ru-RU" sz="1800" dirty="0"/>
              <a:t> </a:t>
            </a:r>
            <a:r>
              <a:rPr lang="ru-RU" sz="1800" dirty="0" err="1"/>
              <a:t>промисловий</a:t>
            </a:r>
            <a:r>
              <a:rPr lang="ru-RU" sz="1800" dirty="0"/>
              <a:t> синтез метанолу, </a:t>
            </a:r>
            <a:r>
              <a:rPr lang="ru-RU" sz="1800" dirty="0" err="1"/>
              <a:t>аміаку</a:t>
            </a:r>
            <a:r>
              <a:rPr lang="ru-RU" sz="1800" dirty="0"/>
              <a:t>, </a:t>
            </a:r>
            <a:r>
              <a:rPr lang="ru-RU" sz="1800" dirty="0" err="1"/>
              <a:t>виготовлення</a:t>
            </a:r>
            <a:r>
              <a:rPr lang="ru-RU" sz="1800" dirty="0"/>
              <a:t> штучного волокна та </a:t>
            </a:r>
            <a:r>
              <a:rPr lang="ru-RU" sz="1800" dirty="0" err="1"/>
              <a:t>пластмас</a:t>
            </a:r>
            <a:r>
              <a:rPr lang="ru-RU" sz="1800" dirty="0"/>
              <a:t>. </a:t>
            </a:r>
            <a:r>
              <a:rPr lang="ru-RU" sz="1800" dirty="0" err="1"/>
              <a:t>Успішно</a:t>
            </a:r>
            <a:r>
              <a:rPr lang="ru-RU" sz="1800" dirty="0"/>
              <a:t> </a:t>
            </a:r>
            <a:r>
              <a:rPr lang="ru-RU" sz="1800" dirty="0" err="1"/>
              <a:t>йшло</a:t>
            </a:r>
            <a:r>
              <a:rPr lang="ru-RU" sz="1800" dirty="0"/>
              <a:t> </a:t>
            </a:r>
            <a:r>
              <a:rPr lang="ru-RU" sz="1800" dirty="0" err="1"/>
              <a:t>вдосконалення</a:t>
            </a:r>
            <a:r>
              <a:rPr lang="ru-RU" sz="1800" dirty="0"/>
              <a:t> </a:t>
            </a:r>
            <a:r>
              <a:rPr lang="ru-RU" sz="1800" dirty="0" err="1"/>
              <a:t>крекінгу</a:t>
            </a:r>
            <a:r>
              <a:rPr lang="ru-RU" sz="1800" dirty="0"/>
              <a:t>, </a:t>
            </a:r>
            <a:r>
              <a:rPr lang="ru-RU" sz="1800" dirty="0" err="1"/>
              <a:t>виробництва</a:t>
            </a:r>
            <a:r>
              <a:rPr lang="ru-RU" sz="1800" dirty="0"/>
              <a:t> моторного </a:t>
            </a:r>
            <a:r>
              <a:rPr lang="ru-RU" sz="1800" dirty="0" err="1"/>
              <a:t>палива</a:t>
            </a:r>
            <a:r>
              <a:rPr lang="ru-RU" sz="1800" dirty="0"/>
              <a:t>. </a:t>
            </a:r>
            <a:r>
              <a:rPr lang="ru-RU" sz="1800" dirty="0" err="1"/>
              <a:t>Найновіші</a:t>
            </a:r>
            <a:r>
              <a:rPr lang="ru-RU" sz="1800" dirty="0"/>
              <a:t> </a:t>
            </a:r>
            <a:r>
              <a:rPr lang="ru-RU" sz="1800" dirty="0" err="1"/>
              <a:t>галузі</a:t>
            </a:r>
            <a:r>
              <a:rPr lang="ru-RU" sz="1800" dirty="0"/>
              <a:t> </a:t>
            </a:r>
            <a:r>
              <a:rPr lang="ru-RU" sz="1800" dirty="0" err="1"/>
              <a:t>промисловості</a:t>
            </a:r>
            <a:r>
              <a:rPr lang="ru-RU" sz="1800" dirty="0"/>
              <a:t> </a:t>
            </a:r>
            <a:r>
              <a:rPr lang="ru-RU" sz="1800" dirty="0" err="1"/>
              <a:t>вимагали</a:t>
            </a:r>
            <a:r>
              <a:rPr lang="ru-RU" sz="1800" dirty="0"/>
              <a:t> </a:t>
            </a:r>
            <a:r>
              <a:rPr lang="ru-RU" sz="1800" dirty="0" err="1"/>
              <a:t>великої</a:t>
            </a:r>
            <a:r>
              <a:rPr lang="ru-RU" sz="1800" dirty="0"/>
              <a:t> </a:t>
            </a:r>
            <a:r>
              <a:rPr lang="ru-RU" sz="1800" dirty="0" err="1"/>
              <a:t>кількості</a:t>
            </a:r>
            <a:r>
              <a:rPr lang="ru-RU" sz="1800" dirty="0"/>
              <a:t> каучуку. </a:t>
            </a:r>
            <a:r>
              <a:rPr lang="ru-RU" sz="1800" dirty="0" err="1"/>
              <a:t>Майже</a:t>
            </a:r>
            <a:r>
              <a:rPr lang="ru-RU" sz="1800" dirty="0"/>
              <a:t> </a:t>
            </a:r>
            <a:r>
              <a:rPr lang="ru-RU" sz="1800" dirty="0" err="1"/>
              <a:t>одночасно</a:t>
            </a:r>
            <a:r>
              <a:rPr lang="ru-RU" sz="1800" dirty="0"/>
              <a:t> в СРСР, </a:t>
            </a:r>
            <a:r>
              <a:rPr lang="ru-RU" sz="1800" dirty="0" err="1"/>
              <a:t>Німеччині</a:t>
            </a:r>
            <a:r>
              <a:rPr lang="ru-RU" sz="1800" dirty="0"/>
              <a:t> та США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знайдено</a:t>
            </a:r>
            <a:r>
              <a:rPr lang="ru-RU" sz="1800" dirty="0"/>
              <a:t> </a:t>
            </a:r>
            <a:r>
              <a:rPr lang="ru-RU" sz="1800" dirty="0" err="1"/>
              <a:t>спосіб</a:t>
            </a:r>
            <a:r>
              <a:rPr lang="ru-RU" sz="1800" dirty="0"/>
              <a:t> </a:t>
            </a:r>
            <a:r>
              <a:rPr lang="ru-RU" sz="1800" dirty="0" err="1"/>
              <a:t>виготовлення</a:t>
            </a:r>
            <a:r>
              <a:rPr lang="ru-RU" sz="1800" dirty="0"/>
              <a:t> </a:t>
            </a:r>
            <a:r>
              <a:rPr lang="ru-RU" sz="1800" dirty="0" err="1"/>
              <a:t>матеріалу</a:t>
            </a:r>
            <a:r>
              <a:rPr lang="ru-RU" sz="1800" dirty="0"/>
              <a:t> </a:t>
            </a:r>
            <a:r>
              <a:rPr lang="ru-RU" sz="1800" dirty="0" err="1"/>
              <a:t>штучним</a:t>
            </a:r>
            <a:r>
              <a:rPr lang="ru-RU" sz="1800" dirty="0"/>
              <a:t> способом.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err="1" smtClean="0"/>
              <a:t>Швидко</a:t>
            </a:r>
            <a:r>
              <a:rPr lang="ru-RU" sz="1800" dirty="0" smtClean="0"/>
              <a:t> </a:t>
            </a:r>
            <a:r>
              <a:rPr lang="ru-RU" sz="1800" dirty="0" err="1"/>
              <a:t>розвивався</a:t>
            </a:r>
            <a:r>
              <a:rPr lang="ru-RU" sz="1800" dirty="0"/>
              <a:t> транспорт. У </a:t>
            </a:r>
            <a:r>
              <a:rPr lang="ru-RU" sz="1800" dirty="0" err="1"/>
              <a:t>європейських</a:t>
            </a:r>
            <a:r>
              <a:rPr lang="ru-RU" sz="1800" dirty="0"/>
              <a:t> </a:t>
            </a:r>
            <a:r>
              <a:rPr lang="ru-RU" sz="1800" dirty="0" err="1"/>
              <a:t>країнах</a:t>
            </a:r>
            <a:r>
              <a:rPr lang="ru-RU" sz="1800" dirty="0"/>
              <a:t> та США </a:t>
            </a:r>
            <a:r>
              <a:rPr lang="ru-RU" sz="1800" dirty="0" err="1"/>
              <a:t>будувалися</a:t>
            </a:r>
            <a:r>
              <a:rPr lang="ru-RU" sz="1800" dirty="0"/>
              <a:t> </a:t>
            </a:r>
            <a:r>
              <a:rPr lang="ru-RU" sz="1800" dirty="0" err="1"/>
              <a:t>досконалі</a:t>
            </a:r>
            <a:r>
              <a:rPr lang="ru-RU" sz="1800" dirty="0"/>
              <a:t> </a:t>
            </a:r>
            <a:r>
              <a:rPr lang="ru-RU" sz="1800" dirty="0" err="1"/>
              <a:t>автостради</a:t>
            </a:r>
            <a:r>
              <a:rPr lang="ru-RU" sz="1800" dirty="0"/>
              <a:t>. </a:t>
            </a:r>
            <a:r>
              <a:rPr lang="ru-RU" sz="1800" dirty="0" err="1"/>
              <a:t>Швидкими</a:t>
            </a:r>
            <a:r>
              <a:rPr lang="ru-RU" sz="1800" dirty="0"/>
              <a:t> темпами </a:t>
            </a:r>
            <a:r>
              <a:rPr lang="ru-RU" sz="1800" dirty="0" err="1"/>
              <a:t>продовжував</a:t>
            </a:r>
            <a:r>
              <a:rPr lang="ru-RU" sz="1800" dirty="0"/>
              <a:t> </a:t>
            </a:r>
            <a:r>
              <a:rPr lang="ru-RU" sz="1800" dirty="0" err="1"/>
              <a:t>розвиватися</a:t>
            </a:r>
            <a:r>
              <a:rPr lang="ru-RU" sz="1800" dirty="0"/>
              <a:t> й </a:t>
            </a:r>
            <a:r>
              <a:rPr lang="ru-RU" sz="1800" dirty="0" err="1"/>
              <a:t>кількісно</a:t>
            </a:r>
            <a:r>
              <a:rPr lang="ru-RU" sz="1800" dirty="0"/>
              <a:t> </a:t>
            </a:r>
            <a:r>
              <a:rPr lang="ru-RU" sz="1800" dirty="0" err="1"/>
              <a:t>зростати</a:t>
            </a:r>
            <a:r>
              <a:rPr lang="ru-RU" sz="1800" dirty="0"/>
              <a:t> </a:t>
            </a:r>
            <a:r>
              <a:rPr lang="ru-RU" sz="1800" dirty="0" err="1"/>
              <a:t>автомобільний</a:t>
            </a:r>
            <a:r>
              <a:rPr lang="ru-RU" sz="1800" dirty="0"/>
              <a:t>, </a:t>
            </a:r>
            <a:r>
              <a:rPr lang="ru-RU" sz="1800" dirty="0" err="1"/>
              <a:t>повітряний</a:t>
            </a:r>
            <a:r>
              <a:rPr lang="ru-RU" sz="1800" dirty="0"/>
              <a:t> і </a:t>
            </a:r>
            <a:r>
              <a:rPr lang="ru-RU" sz="1800" dirty="0" err="1"/>
              <a:t>водний</a:t>
            </a:r>
            <a:r>
              <a:rPr lang="ru-RU" sz="1800" dirty="0"/>
              <a:t> транспорт. </a:t>
            </a:r>
            <a:r>
              <a:rPr lang="ru-RU" sz="1800" dirty="0" err="1"/>
              <a:t>Вчені</a:t>
            </a:r>
            <a:r>
              <a:rPr lang="ru-RU" sz="1800" dirty="0"/>
              <a:t> </a:t>
            </a:r>
            <a:r>
              <a:rPr lang="ru-RU" sz="1800" dirty="0" err="1"/>
              <a:t>багатьох</a:t>
            </a:r>
            <a:r>
              <a:rPr lang="ru-RU" sz="1800" dirty="0"/>
              <a:t> </a:t>
            </a:r>
            <a:r>
              <a:rPr lang="ru-RU" sz="1800" dirty="0" err="1"/>
              <a:t>країн</a:t>
            </a:r>
            <a:r>
              <a:rPr lang="ru-RU" sz="1800" dirty="0"/>
              <a:t> </a:t>
            </a:r>
            <a:r>
              <a:rPr lang="ru-RU" sz="1800" dirty="0" err="1"/>
              <a:t>інтенсивно</a:t>
            </a:r>
            <a:r>
              <a:rPr lang="ru-RU" sz="1800" dirty="0"/>
              <a:t> </a:t>
            </a:r>
            <a:r>
              <a:rPr lang="ru-RU" sz="1800" dirty="0" err="1"/>
              <a:t>працювали</a:t>
            </a:r>
            <a:r>
              <a:rPr lang="ru-RU" sz="1800" dirty="0"/>
              <a:t> над </a:t>
            </a:r>
            <a:r>
              <a:rPr lang="ru-RU" sz="1800" dirty="0" err="1"/>
              <a:t>розробкою</a:t>
            </a:r>
            <a:r>
              <a:rPr lang="ru-RU" sz="1800" dirty="0"/>
              <a:t> і </a:t>
            </a:r>
            <a:r>
              <a:rPr lang="ru-RU" sz="1800" dirty="0" err="1"/>
              <a:t>вдосконаленням</a:t>
            </a:r>
            <a:r>
              <a:rPr lang="ru-RU" sz="1800" dirty="0"/>
              <a:t> </a:t>
            </a:r>
            <a:r>
              <a:rPr lang="ru-RU" sz="1800" dirty="0" err="1"/>
              <a:t>радіо</a:t>
            </a:r>
            <a:r>
              <a:rPr lang="ru-RU" sz="1800" dirty="0"/>
              <a:t>- й </a:t>
            </a:r>
            <a:r>
              <a:rPr lang="ru-RU" sz="1800" dirty="0" err="1"/>
              <a:t>телетехніки</a:t>
            </a:r>
            <a:r>
              <a:rPr lang="ru-RU" sz="1800" dirty="0"/>
              <a:t> та </a:t>
            </a:r>
            <a:r>
              <a:rPr lang="ru-RU" sz="1800" dirty="0" err="1"/>
              <a:t>створенням</a:t>
            </a:r>
            <a:r>
              <a:rPr lang="ru-RU" sz="1800" dirty="0"/>
              <a:t> </a:t>
            </a:r>
            <a:r>
              <a:rPr lang="ru-RU" sz="1800" dirty="0" err="1"/>
              <a:t>відповідних</a:t>
            </a:r>
            <a:r>
              <a:rPr lang="ru-RU" sz="1800" dirty="0"/>
              <a:t> систем </a:t>
            </a:r>
            <a:r>
              <a:rPr lang="ru-RU" sz="1800" dirty="0" err="1"/>
              <a:t>комунікацій</a:t>
            </a:r>
            <a:r>
              <a:rPr lang="ru-RU" sz="1800" dirty="0"/>
              <a:t>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61497" y="5086013"/>
            <a:ext cx="283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ерше </a:t>
            </a:r>
            <a:r>
              <a:rPr lang="ru-RU" dirty="0"/>
              <a:t>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/>
              <a:t>дизельне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судно — танкер «Вандал».</a:t>
            </a:r>
            <a:endParaRPr lang="ru-RU" dirty="0"/>
          </a:p>
        </p:txBody>
      </p:sp>
      <p:pic>
        <p:nvPicPr>
          <p:cNvPr id="14338" name="Picture 2" descr="http://nplit.ru/books/item/f00/s00/z0000040/pic/00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06" y="4381444"/>
            <a:ext cx="4988798" cy="23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52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485081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err="1"/>
              <a:t>Найвищого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машинобудування</a:t>
            </a:r>
            <a:r>
              <a:rPr lang="ru-RU" sz="1800" dirty="0"/>
              <a:t> та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сучасні</a:t>
            </a:r>
            <a:r>
              <a:rPr lang="ru-RU" sz="1800" dirty="0"/>
              <a:t> </a:t>
            </a:r>
            <a:r>
              <a:rPr lang="ru-RU" sz="1800" dirty="0" err="1"/>
              <a:t>галузі</a:t>
            </a:r>
            <a:r>
              <a:rPr lang="ru-RU" sz="1800" dirty="0"/>
              <a:t> </a:t>
            </a:r>
            <a:r>
              <a:rPr lang="ru-RU" sz="1800" dirty="0" err="1"/>
              <a:t>промисловості</a:t>
            </a:r>
            <a:r>
              <a:rPr lang="ru-RU" sz="1800" dirty="0"/>
              <a:t> в </a:t>
            </a:r>
            <a:r>
              <a:rPr lang="ru-RU" sz="1800" dirty="0" err="1"/>
              <a:t>міжвоєнні</a:t>
            </a:r>
            <a:r>
              <a:rPr lang="ru-RU" sz="1800" dirty="0"/>
              <a:t> роки </a:t>
            </a:r>
            <a:r>
              <a:rPr lang="ru-RU" sz="1800" dirty="0" err="1"/>
              <a:t>досягли</a:t>
            </a:r>
            <a:r>
              <a:rPr lang="ru-RU" sz="1800" dirty="0"/>
              <a:t> у США, </a:t>
            </a:r>
            <a:r>
              <a:rPr lang="ru-RU" sz="1800" dirty="0" err="1"/>
              <a:t>Німеччині</a:t>
            </a:r>
            <a:r>
              <a:rPr lang="ru-RU" sz="1800" dirty="0"/>
              <a:t>, </a:t>
            </a:r>
            <a:r>
              <a:rPr lang="ru-RU" sz="1800" dirty="0" err="1"/>
              <a:t>Англії</a:t>
            </a:r>
            <a:r>
              <a:rPr lang="ru-RU" sz="1800" dirty="0"/>
              <a:t>, </a:t>
            </a:r>
            <a:r>
              <a:rPr lang="ru-RU" sz="1800" dirty="0" err="1"/>
              <a:t>Франції</a:t>
            </a:r>
            <a:r>
              <a:rPr lang="ru-RU" sz="1800" dirty="0"/>
              <a:t> та </a:t>
            </a:r>
            <a:r>
              <a:rPr lang="ru-RU" sz="1800" dirty="0" err="1"/>
              <a:t>Японії</a:t>
            </a:r>
            <a:r>
              <a:rPr lang="ru-RU" sz="1800" dirty="0"/>
              <a:t>. З </a:t>
            </a:r>
            <a:r>
              <a:rPr lang="ru-RU" sz="1800" dirty="0" err="1"/>
              <a:t>наближенням</a:t>
            </a:r>
            <a:r>
              <a:rPr lang="ru-RU" sz="1800" dirty="0"/>
              <a:t> </a:t>
            </a:r>
            <a:r>
              <a:rPr lang="ru-RU" sz="1800" dirty="0" err="1"/>
              <a:t>другої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 у </a:t>
            </a:r>
            <a:r>
              <a:rPr lang="ru-RU" sz="1800" dirty="0" err="1"/>
              <a:t>вищезгаданих</a:t>
            </a:r>
            <a:r>
              <a:rPr lang="ru-RU" sz="1800" dirty="0"/>
              <a:t> </a:t>
            </a:r>
            <a:r>
              <a:rPr lang="ru-RU" sz="1800" dirty="0" err="1"/>
              <a:t>країнах</a:t>
            </a:r>
            <a:r>
              <a:rPr lang="ru-RU" sz="1800" dirty="0"/>
              <a:t> у </a:t>
            </a:r>
            <a:r>
              <a:rPr lang="ru-RU" sz="1800" dirty="0" err="1"/>
              <a:t>багато</a:t>
            </a:r>
            <a:r>
              <a:rPr lang="ru-RU" sz="1800" dirty="0"/>
              <a:t> </a:t>
            </a:r>
            <a:r>
              <a:rPr lang="ru-RU" sz="1800" dirty="0" err="1"/>
              <a:t>разів</a:t>
            </a:r>
            <a:r>
              <a:rPr lang="ru-RU" sz="1800" dirty="0"/>
              <a:t> </a:t>
            </a:r>
            <a:r>
              <a:rPr lang="ru-RU" sz="1800" dirty="0" err="1"/>
              <a:t>зросли</a:t>
            </a:r>
            <a:r>
              <a:rPr lang="ru-RU" sz="1800" dirty="0"/>
              <a:t> </a:t>
            </a:r>
            <a:r>
              <a:rPr lang="ru-RU" sz="1800" dirty="0" err="1"/>
              <a:t>капіталовкладення</a:t>
            </a:r>
            <a:r>
              <a:rPr lang="ru-RU" sz="1800" dirty="0"/>
              <a:t> в </a:t>
            </a:r>
            <a:r>
              <a:rPr lang="ru-RU" sz="1800" dirty="0" err="1"/>
              <a:t>усі</a:t>
            </a:r>
            <a:r>
              <a:rPr lang="ru-RU" sz="1800" dirty="0"/>
              <a:t> </a:t>
            </a:r>
            <a:r>
              <a:rPr lang="ru-RU" sz="1800" dirty="0" err="1"/>
              <a:t>галузі</a:t>
            </a:r>
            <a:r>
              <a:rPr lang="ru-RU" sz="1800" dirty="0"/>
              <a:t> </a:t>
            </a:r>
            <a:r>
              <a:rPr lang="ru-RU" sz="1800" dirty="0" err="1"/>
              <a:t>промисловості</a:t>
            </a:r>
            <a:r>
              <a:rPr lang="ru-RU" sz="1800" dirty="0"/>
              <a:t>, </a:t>
            </a:r>
            <a:r>
              <a:rPr lang="ru-RU" sz="1800" dirty="0" err="1"/>
              <a:t>пов'язані</a:t>
            </a:r>
            <a:r>
              <a:rPr lang="ru-RU" sz="1800" dirty="0"/>
              <a:t> з обороною та </a:t>
            </a:r>
            <a:r>
              <a:rPr lang="ru-RU" sz="1800" dirty="0" err="1"/>
              <a:t>військовими</a:t>
            </a:r>
            <a:r>
              <a:rPr lang="ru-RU" sz="1800" dirty="0"/>
              <a:t> потребами, а </a:t>
            </a:r>
            <a:r>
              <a:rPr lang="ru-RU" sz="1800" dirty="0" err="1"/>
              <a:t>це</a:t>
            </a:r>
            <a:r>
              <a:rPr lang="ru-RU" sz="1800" dirty="0"/>
              <a:t>, як правило,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виробництво</a:t>
            </a:r>
            <a:r>
              <a:rPr lang="ru-RU" sz="1800" dirty="0"/>
              <a:t> за </a:t>
            </a:r>
            <a:r>
              <a:rPr lang="ru-RU" sz="1800" dirty="0" err="1"/>
              <a:t>найновішою</a:t>
            </a:r>
            <a:r>
              <a:rPr lang="ru-RU" sz="1800" dirty="0"/>
              <a:t> </a:t>
            </a:r>
            <a:r>
              <a:rPr lang="ru-RU" sz="1800" dirty="0" err="1"/>
              <a:t>технологією</a:t>
            </a:r>
            <a:r>
              <a:rPr lang="ru-RU" sz="1800" dirty="0"/>
              <a:t>.</a:t>
            </a:r>
          </a:p>
        </p:txBody>
      </p:sp>
      <p:pic>
        <p:nvPicPr>
          <p:cNvPr id="15362" name="Picture 2" descr="http://timerime.com/user_files/46/46536/media/3127240371_95d7c7c0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0" y="1963651"/>
            <a:ext cx="4476750" cy="476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2253" y="2366583"/>
            <a:ext cx="3047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1913р. У США конструктор</a:t>
            </a:r>
          </a:p>
          <a:p>
            <a:pPr algn="ctr"/>
            <a:r>
              <a:rPr lang="uk-UA" dirty="0" smtClean="0"/>
              <a:t> Штефан </a:t>
            </a:r>
            <a:r>
              <a:rPr lang="uk-UA" dirty="0" err="1" smtClean="0"/>
              <a:t>Баніч</a:t>
            </a:r>
            <a:r>
              <a:rPr lang="uk-UA" dirty="0" smtClean="0"/>
              <a:t> створив </a:t>
            </a:r>
          </a:p>
          <a:p>
            <a:pPr algn="ctr"/>
            <a:r>
              <a:rPr lang="uk-UA" dirty="0" smtClean="0"/>
              <a:t>перший військовий парашут.</a:t>
            </a:r>
            <a:endParaRPr lang="ru-RU" dirty="0"/>
          </a:p>
        </p:txBody>
      </p:sp>
      <p:pic>
        <p:nvPicPr>
          <p:cNvPr id="15364" name="Picture 4" descr="http://i1106.photobucket.com/albums/h364/meon11/Kotelnikov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6" y="3557495"/>
            <a:ext cx="38100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0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uk-UA" dirty="0" smtClean="0"/>
              <a:t>Театр.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154783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першої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 в </a:t>
            </a:r>
            <a:r>
              <a:rPr lang="ru-RU" sz="1800" dirty="0" err="1"/>
              <a:t>країнах</a:t>
            </a:r>
            <a:r>
              <a:rPr lang="ru-RU" sz="1800" dirty="0"/>
              <a:t> </a:t>
            </a:r>
            <a:r>
              <a:rPr lang="ru-RU" sz="1800" dirty="0" err="1"/>
              <a:t>Європи</a:t>
            </a:r>
            <a:r>
              <a:rPr lang="ru-RU" sz="1800" dirty="0"/>
              <a:t> і Америки </a:t>
            </a:r>
            <a:r>
              <a:rPr lang="ru-RU" sz="1800" dirty="0" err="1"/>
              <a:t>швидко</a:t>
            </a:r>
            <a:r>
              <a:rPr lang="ru-RU" sz="1800" dirty="0"/>
              <a:t> </a:t>
            </a:r>
            <a:r>
              <a:rPr lang="ru-RU" sz="1800" dirty="0" err="1"/>
              <a:t>розвивався</a:t>
            </a:r>
            <a:r>
              <a:rPr lang="ru-RU" sz="1800" dirty="0"/>
              <a:t> театр. </a:t>
            </a:r>
            <a:r>
              <a:rPr lang="ru-RU" sz="1800" dirty="0" err="1"/>
              <a:t>Експресіонізм</a:t>
            </a:r>
            <a:r>
              <a:rPr lang="ru-RU" sz="1800" dirty="0"/>
              <a:t> як </a:t>
            </a:r>
            <a:r>
              <a:rPr lang="ru-RU" sz="1800" dirty="0" err="1"/>
              <a:t>загальнокультурне</a:t>
            </a:r>
            <a:r>
              <a:rPr lang="ru-RU" sz="1800" dirty="0"/>
              <a:t> </a:t>
            </a:r>
            <a:r>
              <a:rPr lang="ru-RU" sz="1800" dirty="0" err="1"/>
              <a:t>явище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притаманний</a:t>
            </a:r>
            <a:r>
              <a:rPr lang="ru-RU" sz="1800" dirty="0"/>
              <a:t> і театральному </a:t>
            </a:r>
            <a:r>
              <a:rPr lang="ru-RU" sz="1800" dirty="0" err="1"/>
              <a:t>мистецтву</a:t>
            </a:r>
            <a:r>
              <a:rPr lang="ru-RU" sz="1800" dirty="0"/>
              <a:t>. У </a:t>
            </a:r>
            <a:r>
              <a:rPr lang="ru-RU" sz="1800" dirty="0" err="1"/>
              <a:t>Німеччині</a:t>
            </a:r>
            <a:r>
              <a:rPr lang="ru-RU" sz="1800" dirty="0"/>
              <a:t> </a:t>
            </a:r>
            <a:r>
              <a:rPr lang="ru-RU" sz="1800" dirty="0" err="1"/>
              <a:t>цей</a:t>
            </a:r>
            <a:r>
              <a:rPr lang="ru-RU" sz="1800" dirty="0"/>
              <a:t> </a:t>
            </a:r>
            <a:r>
              <a:rPr lang="ru-RU" sz="1800" dirty="0" err="1"/>
              <a:t>напрям</a:t>
            </a:r>
            <a:r>
              <a:rPr lang="ru-RU" sz="1800" dirty="0"/>
              <a:t> у </a:t>
            </a:r>
            <a:r>
              <a:rPr lang="ru-RU" sz="1800" dirty="0" err="1"/>
              <a:t>театрі</a:t>
            </a:r>
            <a:r>
              <a:rPr lang="ru-RU" sz="1800" dirty="0"/>
              <a:t> представляли М. </a:t>
            </a:r>
            <a:r>
              <a:rPr lang="ru-RU" sz="1800" dirty="0" err="1"/>
              <a:t>Рейнгард</a:t>
            </a:r>
            <a:r>
              <a:rPr lang="ru-RU" sz="1800" dirty="0"/>
              <a:t>, А. </a:t>
            </a:r>
            <a:r>
              <a:rPr lang="ru-RU" sz="1800" dirty="0" err="1"/>
              <a:t>Йєссенр</a:t>
            </a:r>
            <a:r>
              <a:rPr lang="ru-RU" sz="1800" dirty="0"/>
              <a:t>, Б. </a:t>
            </a:r>
            <a:r>
              <a:rPr lang="ru-RU" sz="1800" dirty="0" err="1"/>
              <a:t>Райх</a:t>
            </a:r>
            <a:r>
              <a:rPr lang="ru-RU" sz="1800" dirty="0"/>
              <a:t> та </a:t>
            </a:r>
            <a:r>
              <a:rPr lang="ru-RU" sz="1800" dirty="0" err="1"/>
              <a:t>інші</a:t>
            </a:r>
            <a:r>
              <a:rPr lang="ru-RU" sz="1800" dirty="0"/>
              <a:t>. В той час </a:t>
            </a:r>
            <a:r>
              <a:rPr lang="ru-RU" sz="1800" dirty="0" err="1"/>
              <a:t>німецьке</a:t>
            </a:r>
            <a:r>
              <a:rPr lang="ru-RU" sz="1800" dirty="0"/>
              <a:t> </a:t>
            </a:r>
            <a:r>
              <a:rPr lang="ru-RU" sz="1800" dirty="0" err="1"/>
              <a:t>театральне</a:t>
            </a:r>
            <a:r>
              <a:rPr lang="ru-RU" sz="1800" dirty="0"/>
              <a:t> </a:t>
            </a:r>
            <a:r>
              <a:rPr lang="ru-RU" sz="1800" dirty="0" err="1"/>
              <a:t>мистецтво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пов'язане</a:t>
            </a:r>
            <a:r>
              <a:rPr lang="ru-RU" sz="1800" dirty="0"/>
              <a:t> з </a:t>
            </a:r>
            <a:r>
              <a:rPr lang="ru-RU" sz="1800" dirty="0" err="1"/>
              <a:t>іменем</a:t>
            </a:r>
            <a:r>
              <a:rPr lang="ru-RU" sz="1800" dirty="0"/>
              <a:t> Бертольда Брехта,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постійно</a:t>
            </a:r>
            <a:r>
              <a:rPr lang="ru-RU" sz="1800" dirty="0"/>
              <a:t> </a:t>
            </a:r>
            <a:r>
              <a:rPr lang="ru-RU" sz="1800" dirty="0" err="1"/>
              <a:t>шукав</a:t>
            </a:r>
            <a:r>
              <a:rPr lang="ru-RU" sz="1800" dirty="0"/>
              <a:t> </a:t>
            </a:r>
            <a:r>
              <a:rPr lang="ru-RU" sz="1800" dirty="0" err="1"/>
              <a:t>шляхів</a:t>
            </a:r>
            <a:r>
              <a:rPr lang="ru-RU" sz="1800" dirty="0"/>
              <a:t> </a:t>
            </a:r>
            <a:r>
              <a:rPr lang="ru-RU" sz="1800" dirty="0" err="1"/>
              <a:t>удосконалення</a:t>
            </a:r>
            <a:r>
              <a:rPr lang="ru-RU" sz="1800" dirty="0"/>
              <a:t> </a:t>
            </a:r>
            <a:r>
              <a:rPr lang="ru-RU" sz="1800" dirty="0" err="1"/>
              <a:t>національного</a:t>
            </a:r>
            <a:r>
              <a:rPr lang="ru-RU" sz="1800" dirty="0"/>
              <a:t> театру. У </a:t>
            </a:r>
            <a:r>
              <a:rPr lang="ru-RU" sz="1800" dirty="0" err="1"/>
              <a:t>цій</a:t>
            </a:r>
            <a:r>
              <a:rPr lang="ru-RU" sz="1800" dirty="0"/>
              <a:t> </a:t>
            </a:r>
            <a:r>
              <a:rPr lang="ru-RU" sz="1800" dirty="0" err="1"/>
              <a:t>країні</a:t>
            </a:r>
            <a:r>
              <a:rPr lang="ru-RU" sz="1800" dirty="0"/>
              <a:t> творили і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/>
              <a:t>видатні</a:t>
            </a:r>
            <a:r>
              <a:rPr lang="ru-RU" sz="1800" dirty="0"/>
              <a:t> </a:t>
            </a:r>
            <a:r>
              <a:rPr lang="ru-RU" sz="1800" dirty="0" err="1"/>
              <a:t>майстри</a:t>
            </a:r>
            <a:r>
              <a:rPr lang="ru-RU" sz="1800" dirty="0"/>
              <a:t> </a:t>
            </a:r>
            <a:r>
              <a:rPr lang="ru-RU" sz="1800" dirty="0" err="1"/>
              <a:t>сценічного</a:t>
            </a:r>
            <a:r>
              <a:rPr lang="ru-RU" sz="1800" dirty="0"/>
              <a:t> </a:t>
            </a:r>
            <a:r>
              <a:rPr lang="ru-RU" sz="1800" dirty="0" err="1"/>
              <a:t>мистецтва</a:t>
            </a:r>
            <a:r>
              <a:rPr lang="ru-RU" sz="1800" dirty="0"/>
              <a:t>, як А. </a:t>
            </a:r>
            <a:r>
              <a:rPr lang="ru-RU" sz="1800" dirty="0" err="1"/>
              <a:t>Бассерман</a:t>
            </a:r>
            <a:r>
              <a:rPr lang="ru-RU" sz="1800" dirty="0"/>
              <a:t>, П. </a:t>
            </a:r>
            <a:r>
              <a:rPr lang="ru-RU" sz="1800" dirty="0" err="1"/>
              <a:t>Вегенар</a:t>
            </a:r>
            <a:r>
              <a:rPr lang="ru-RU" sz="1800" dirty="0"/>
              <a:t>, </a:t>
            </a:r>
            <a:r>
              <a:rPr lang="ru-RU" sz="1800" dirty="0" err="1"/>
              <a:t>Олена</a:t>
            </a:r>
            <a:r>
              <a:rPr lang="ru-RU" sz="1800" dirty="0"/>
              <a:t> </a:t>
            </a:r>
            <a:r>
              <a:rPr lang="ru-RU" sz="1800" dirty="0" err="1"/>
              <a:t>Вайгель</a:t>
            </a:r>
            <a:r>
              <a:rPr lang="ru-RU" sz="1800" dirty="0"/>
              <a:t>. </a:t>
            </a:r>
          </a:p>
        </p:txBody>
      </p:sp>
      <p:pic>
        <p:nvPicPr>
          <p:cNvPr id="16386" name="Picture 2" descr="Max Reinhar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2" y="2925640"/>
            <a:ext cx="2959479" cy="37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87931" y="6262092"/>
            <a:ext cx="1672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Макс </a:t>
            </a:r>
            <a:r>
              <a:rPr lang="ru-RU" dirty="0" err="1" smtClean="0"/>
              <a:t>Рейнгард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40238" y="325165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 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6388" name="Picture 4" descr="Bertolt-Brec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01" y="3244334"/>
            <a:ext cx="2421237" cy="35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64631" y="3273878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Бертольд Брехт</a:t>
            </a:r>
          </a:p>
        </p:txBody>
      </p:sp>
      <p:pic>
        <p:nvPicPr>
          <p:cNvPr id="16392" name="Picture 8" descr="http://annamoss.ru/sites/default/files/imagecache/750x550/borisova_001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31" y="3777353"/>
            <a:ext cx="3943057" cy="289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62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26231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У </a:t>
            </a:r>
            <a:r>
              <a:rPr lang="ru-RU" sz="1800" dirty="0" err="1"/>
              <a:t>Франції</a:t>
            </a:r>
            <a:r>
              <a:rPr lang="ru-RU" sz="1800" dirty="0"/>
              <a:t> </a:t>
            </a:r>
            <a:r>
              <a:rPr lang="ru-RU" sz="1800" dirty="0" err="1"/>
              <a:t>відомим</a:t>
            </a:r>
            <a:r>
              <a:rPr lang="ru-RU" sz="1800" dirty="0"/>
              <a:t> театром, де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зосереджені</a:t>
            </a:r>
            <a:r>
              <a:rPr lang="ru-RU" sz="1800" dirty="0"/>
              <a:t> </a:t>
            </a:r>
            <a:r>
              <a:rPr lang="ru-RU" sz="1800" dirty="0" err="1"/>
              <a:t>кращі</a:t>
            </a:r>
            <a:r>
              <a:rPr lang="ru-RU" sz="1800" dirty="0"/>
              <a:t> </a:t>
            </a:r>
            <a:r>
              <a:rPr lang="ru-RU" sz="1800" dirty="0" err="1"/>
              <a:t>художні</a:t>
            </a:r>
            <a:r>
              <a:rPr lang="ru-RU" sz="1800" dirty="0"/>
              <a:t> </a:t>
            </a:r>
            <a:r>
              <a:rPr lang="ru-RU" sz="1800" dirty="0" err="1"/>
              <a:t>сили</a:t>
            </a:r>
            <a:r>
              <a:rPr lang="ru-RU" sz="1800" dirty="0"/>
              <a:t>, став «</a:t>
            </a:r>
            <a:r>
              <a:rPr lang="ru-RU" sz="1800" dirty="0" err="1"/>
              <a:t>Комеді</a:t>
            </a:r>
            <a:r>
              <a:rPr lang="ru-RU" sz="1800" dirty="0"/>
              <a:t> </a:t>
            </a:r>
            <a:r>
              <a:rPr lang="ru-RU" sz="1800" dirty="0" err="1"/>
              <a:t>Франсез</a:t>
            </a:r>
            <a:r>
              <a:rPr lang="ru-RU" sz="1800" dirty="0"/>
              <a:t>», а </a:t>
            </a:r>
            <a:r>
              <a:rPr lang="ru-RU" sz="1800" dirty="0" err="1"/>
              <a:t>також</a:t>
            </a:r>
            <a:r>
              <a:rPr lang="ru-RU" sz="1800" dirty="0"/>
              <a:t> так званий «Театр </a:t>
            </a:r>
            <a:r>
              <a:rPr lang="ru-RU" sz="1800" dirty="0" err="1"/>
              <a:t>бульварів</a:t>
            </a:r>
            <a:r>
              <a:rPr lang="ru-RU" sz="1800" dirty="0"/>
              <a:t>». </a:t>
            </a:r>
            <a:r>
              <a:rPr lang="ru-RU" sz="1800" dirty="0" err="1"/>
              <a:t>Цим</a:t>
            </a:r>
            <a:r>
              <a:rPr lang="ru-RU" sz="1800" dirty="0"/>
              <a:t> театром </a:t>
            </a:r>
            <a:r>
              <a:rPr lang="ru-RU" sz="1800" dirty="0" err="1"/>
              <a:t>протиставлялося</a:t>
            </a:r>
            <a:r>
              <a:rPr lang="ru-RU" sz="1800" dirty="0"/>
              <a:t> </a:t>
            </a:r>
            <a:r>
              <a:rPr lang="ru-RU" sz="1800" dirty="0" err="1"/>
              <a:t>нове</a:t>
            </a:r>
            <a:r>
              <a:rPr lang="ru-RU" sz="1800" dirty="0"/>
              <a:t> </a:t>
            </a:r>
            <a:r>
              <a:rPr lang="ru-RU" sz="1800" dirty="0" err="1"/>
              <a:t>об'єднання</a:t>
            </a:r>
            <a:r>
              <a:rPr lang="ru-RU" sz="1800" dirty="0"/>
              <a:t> </a:t>
            </a:r>
            <a:r>
              <a:rPr lang="ru-RU" sz="1800" dirty="0" err="1"/>
              <a:t>театральних</a:t>
            </a:r>
            <a:r>
              <a:rPr lang="ru-RU" sz="1800" dirty="0"/>
              <a:t> </a:t>
            </a:r>
            <a:r>
              <a:rPr lang="ru-RU" sz="1800" dirty="0" err="1"/>
              <a:t>митців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назвою</a:t>
            </a:r>
            <a:r>
              <a:rPr lang="ru-RU" sz="1800" dirty="0"/>
              <a:t> «Картель». До </a:t>
            </a:r>
            <a:r>
              <a:rPr lang="ru-RU" sz="1800" dirty="0" err="1"/>
              <a:t>нього</a:t>
            </a:r>
            <a:r>
              <a:rPr lang="ru-RU" sz="1800" dirty="0"/>
              <a:t> входили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/>
              <a:t>видатні</a:t>
            </a:r>
            <a:r>
              <a:rPr lang="ru-RU" sz="1800" dirty="0"/>
              <a:t> </a:t>
            </a:r>
            <a:r>
              <a:rPr lang="ru-RU" sz="1800" dirty="0" err="1"/>
              <a:t>режисери</a:t>
            </a:r>
            <a:r>
              <a:rPr lang="ru-RU" sz="1800" dirty="0"/>
              <a:t> як </a:t>
            </a:r>
            <a:r>
              <a:rPr lang="ru-RU" sz="1800" dirty="0" err="1"/>
              <a:t>Луї</a:t>
            </a:r>
            <a:r>
              <a:rPr lang="ru-RU" sz="1800" dirty="0"/>
              <a:t> </a:t>
            </a:r>
            <a:r>
              <a:rPr lang="ru-RU" sz="1800" dirty="0" err="1"/>
              <a:t>Жіве</a:t>
            </a:r>
            <a:r>
              <a:rPr lang="ru-RU" sz="1800" dirty="0"/>
              <a:t>, Шарль </a:t>
            </a:r>
            <a:r>
              <a:rPr lang="ru-RU" sz="1800" dirty="0" err="1"/>
              <a:t>Цюллен</a:t>
            </a:r>
            <a:r>
              <a:rPr lang="ru-RU" sz="1800" dirty="0"/>
              <a:t>, Гастон </a:t>
            </a:r>
            <a:r>
              <a:rPr lang="ru-RU" sz="1800" dirty="0" err="1"/>
              <a:t>Батті</a:t>
            </a:r>
            <a:r>
              <a:rPr lang="ru-RU" sz="1800" dirty="0"/>
              <a:t>, Жорж </a:t>
            </a:r>
            <a:r>
              <a:rPr lang="ru-RU" sz="1800" dirty="0" err="1"/>
              <a:t>Пітоєв</a:t>
            </a:r>
            <a:r>
              <a:rPr lang="ru-RU" sz="1800" dirty="0"/>
              <a:t>. </a:t>
            </a:r>
            <a:r>
              <a:rPr lang="ru-RU" sz="1800" dirty="0" err="1"/>
              <a:t>Найбільш</a:t>
            </a:r>
            <a:r>
              <a:rPr lang="ru-RU" sz="1800" dirty="0"/>
              <a:t> </a:t>
            </a:r>
            <a:r>
              <a:rPr lang="ru-RU" sz="1800" dirty="0" err="1"/>
              <a:t>талановитим</a:t>
            </a:r>
            <a:r>
              <a:rPr lang="ru-RU" sz="1800" dirty="0"/>
              <a:t> </a:t>
            </a:r>
            <a:r>
              <a:rPr lang="ru-RU" sz="1800" dirty="0" err="1"/>
              <a:t>режисером</a:t>
            </a:r>
            <a:r>
              <a:rPr lang="ru-RU" sz="1800" dirty="0"/>
              <a:t> з </a:t>
            </a:r>
            <a:r>
              <a:rPr lang="ru-RU" sz="1800" dirty="0" err="1"/>
              <a:t>цієї</a:t>
            </a:r>
            <a:r>
              <a:rPr lang="ru-RU" sz="1800" dirty="0"/>
              <a:t> </a:t>
            </a:r>
            <a:r>
              <a:rPr lang="ru-RU" sz="1800" dirty="0" err="1"/>
              <a:t>плеяди</a:t>
            </a:r>
            <a:r>
              <a:rPr lang="ru-RU" sz="1800" dirty="0"/>
              <a:t> </a:t>
            </a:r>
            <a:r>
              <a:rPr lang="ru-RU" sz="1800" dirty="0" err="1"/>
              <a:t>митців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Шарль </a:t>
            </a:r>
            <a:r>
              <a:rPr lang="ru-RU" sz="1800" dirty="0" err="1"/>
              <a:t>Дюллен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у 1936 р. з великим </a:t>
            </a:r>
            <a:r>
              <a:rPr lang="ru-RU" sz="1800" dirty="0" err="1"/>
              <a:t>успіхом</a:t>
            </a:r>
            <a:r>
              <a:rPr lang="ru-RU" sz="1800" dirty="0"/>
              <a:t> </a:t>
            </a:r>
            <a:r>
              <a:rPr lang="ru-RU" sz="1800" dirty="0" err="1"/>
              <a:t>здійснив</a:t>
            </a:r>
            <a:r>
              <a:rPr lang="ru-RU" sz="1800" dirty="0"/>
              <a:t> постановку «Скупого» </a:t>
            </a:r>
            <a:r>
              <a:rPr lang="ru-RU" sz="1800" dirty="0" err="1"/>
              <a:t>Мольєра</a:t>
            </a:r>
            <a:r>
              <a:rPr lang="ru-RU" sz="1800" dirty="0"/>
              <a:t>. </a:t>
            </a:r>
            <a:br>
              <a:rPr lang="ru-RU" sz="1800" dirty="0"/>
            </a:br>
            <a:r>
              <a:rPr lang="ru-RU" sz="1800" dirty="0" err="1"/>
              <a:t>Відомими</a:t>
            </a:r>
            <a:r>
              <a:rPr lang="ru-RU" sz="1800" dirty="0"/>
              <a:t> </a:t>
            </a:r>
            <a:r>
              <a:rPr lang="ru-RU" sz="1800" dirty="0" err="1"/>
              <a:t>майстрами</a:t>
            </a:r>
            <a:r>
              <a:rPr lang="ru-RU" sz="1800" dirty="0"/>
              <a:t> </a:t>
            </a:r>
            <a:r>
              <a:rPr lang="ru-RU" sz="1800" dirty="0" err="1"/>
              <a:t>сцени</a:t>
            </a:r>
            <a:r>
              <a:rPr lang="ru-RU" sz="1800" dirty="0"/>
              <a:t> в </a:t>
            </a:r>
            <a:r>
              <a:rPr lang="ru-RU" sz="1800" dirty="0" err="1"/>
              <a:t>Англії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Джон </a:t>
            </a:r>
            <a:r>
              <a:rPr lang="ru-RU" sz="1800" dirty="0" err="1"/>
              <a:t>Гілгуд</a:t>
            </a:r>
            <a:r>
              <a:rPr lang="ru-RU" sz="1800" dirty="0"/>
              <a:t>, Алек </a:t>
            </a:r>
            <a:r>
              <a:rPr lang="ru-RU" sz="1800" dirty="0" err="1"/>
              <a:t>Гіннесс</a:t>
            </a:r>
            <a:r>
              <a:rPr lang="ru-RU" sz="1800" dirty="0"/>
              <a:t>, </a:t>
            </a:r>
            <a:r>
              <a:rPr lang="ru-RU" sz="1800" dirty="0" err="1"/>
              <a:t>Сібіл</a:t>
            </a:r>
            <a:r>
              <a:rPr lang="ru-RU" sz="1800" dirty="0"/>
              <a:t> </a:t>
            </a:r>
            <a:r>
              <a:rPr lang="ru-RU" sz="1800" dirty="0" err="1"/>
              <a:t>Торндайк</a:t>
            </a:r>
            <a:r>
              <a:rPr lang="ru-RU" sz="1800" dirty="0"/>
              <a:t>. </a:t>
            </a:r>
            <a:br>
              <a:rPr lang="ru-RU" sz="1800" dirty="0"/>
            </a:br>
            <a:r>
              <a:rPr lang="ru-RU" sz="1800" dirty="0" err="1"/>
              <a:t>Італійську</a:t>
            </a:r>
            <a:r>
              <a:rPr lang="ru-RU" sz="1800" dirty="0"/>
              <a:t> сцену в </a:t>
            </a:r>
            <a:r>
              <a:rPr lang="ru-RU" sz="1800" dirty="0" err="1"/>
              <a:t>післявоєнний</a:t>
            </a:r>
            <a:r>
              <a:rPr lang="ru-RU" sz="1800" dirty="0"/>
              <a:t> </a:t>
            </a:r>
            <a:r>
              <a:rPr lang="ru-RU" sz="1800" dirty="0" err="1"/>
              <a:t>період</a:t>
            </a:r>
            <a:r>
              <a:rPr lang="ru-RU" sz="1800" dirty="0"/>
              <a:t> представляли </a:t>
            </a:r>
            <a:r>
              <a:rPr lang="ru-RU" sz="1800" dirty="0" err="1"/>
              <a:t>Іго</a:t>
            </a:r>
            <a:r>
              <a:rPr lang="ru-RU" sz="1800" dirty="0"/>
              <a:t> </a:t>
            </a:r>
            <a:r>
              <a:rPr lang="ru-RU" sz="1800" dirty="0" err="1"/>
              <a:t>Бетті</a:t>
            </a:r>
            <a:r>
              <a:rPr lang="ru-RU" sz="1800" dirty="0"/>
              <a:t>, </a:t>
            </a:r>
            <a:r>
              <a:rPr lang="ru-RU" sz="1800" dirty="0" err="1"/>
              <a:t>Луїджі</a:t>
            </a:r>
            <a:r>
              <a:rPr lang="ru-RU" sz="1800" dirty="0"/>
              <a:t> </a:t>
            </a:r>
            <a:r>
              <a:rPr lang="ru-RU" sz="1800" dirty="0" err="1"/>
              <a:t>Піранделло</a:t>
            </a:r>
            <a:r>
              <a:rPr lang="ru-RU" sz="1800" dirty="0"/>
              <a:t>, </a:t>
            </a:r>
            <a:r>
              <a:rPr lang="ru-RU" sz="1800" dirty="0" err="1"/>
              <a:t>Рафаель</a:t>
            </a:r>
            <a:r>
              <a:rPr lang="ru-RU" sz="1800" dirty="0"/>
              <a:t> </a:t>
            </a:r>
            <a:r>
              <a:rPr lang="ru-RU" sz="1800" dirty="0" err="1"/>
              <a:t>Вівіані</a:t>
            </a:r>
            <a:r>
              <a:rPr lang="ru-RU" sz="1800" dirty="0"/>
              <a:t>. </a:t>
            </a:r>
          </a:p>
        </p:txBody>
      </p:sp>
      <p:pic>
        <p:nvPicPr>
          <p:cNvPr id="17410" name="Picture 2" descr="Жорж Пітоє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58" y="3020554"/>
            <a:ext cx="4620853" cy="346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66283" y="5948898"/>
            <a:ext cx="1450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Жорж </a:t>
            </a:r>
            <a:r>
              <a:rPr lang="ru-RU" dirty="0" err="1"/>
              <a:t>Пітоєв</a:t>
            </a:r>
            <a:endParaRPr lang="ru-RU" dirty="0"/>
          </a:p>
        </p:txBody>
      </p:sp>
      <p:pic>
        <p:nvPicPr>
          <p:cNvPr id="17412" name="Picture 4" descr="Luigi Pirandello 19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25" y="2750071"/>
            <a:ext cx="2730276" cy="386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60605" y="5995064"/>
            <a:ext cx="1331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/>
              <a:t>Луїджі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err="1" smtClean="0"/>
              <a:t>Піранделло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304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26231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У </a:t>
            </a:r>
            <a:r>
              <a:rPr lang="ru-RU" sz="1800" dirty="0" err="1"/>
              <a:t>Росії</a:t>
            </a:r>
            <a:r>
              <a:rPr lang="ru-RU" sz="1800" dirty="0"/>
              <a:t> з приходом до </a:t>
            </a:r>
            <a:r>
              <a:rPr lang="ru-RU" sz="1800" dirty="0" err="1"/>
              <a:t>влади</a:t>
            </a:r>
            <a:r>
              <a:rPr lang="ru-RU" sz="1800" dirty="0"/>
              <a:t> </a:t>
            </a:r>
            <a:r>
              <a:rPr lang="ru-RU" sz="1800" dirty="0" err="1"/>
              <a:t>більшовиків</a:t>
            </a:r>
            <a:r>
              <a:rPr lang="ru-RU" sz="1800" dirty="0"/>
              <a:t> </a:t>
            </a:r>
            <a:r>
              <a:rPr lang="ru-RU" sz="1800" dirty="0" err="1"/>
              <a:t>чимало</a:t>
            </a:r>
            <a:r>
              <a:rPr lang="ru-RU" sz="1800" dirty="0"/>
              <a:t> </a:t>
            </a:r>
            <a:r>
              <a:rPr lang="ru-RU" sz="1800" dirty="0" err="1"/>
              <a:t>талановитих</a:t>
            </a:r>
            <a:r>
              <a:rPr lang="ru-RU" sz="1800" dirty="0"/>
              <a:t> </a:t>
            </a:r>
            <a:r>
              <a:rPr lang="ru-RU" sz="1800" dirty="0" err="1"/>
              <a:t>режисерів</a:t>
            </a:r>
            <a:r>
              <a:rPr lang="ru-RU" sz="1800" dirty="0"/>
              <a:t> та </a:t>
            </a:r>
            <a:r>
              <a:rPr lang="ru-RU" sz="1800" dirty="0" err="1"/>
              <a:t>акторів</a:t>
            </a:r>
            <a:r>
              <a:rPr lang="ru-RU" sz="1800" dirty="0"/>
              <a:t>, </a:t>
            </a:r>
            <a:r>
              <a:rPr lang="ru-RU" sz="1800" dirty="0" err="1"/>
              <a:t>рятуючись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репресій</a:t>
            </a:r>
            <a:r>
              <a:rPr lang="ru-RU" sz="1800" dirty="0"/>
              <a:t>, </a:t>
            </a:r>
            <a:r>
              <a:rPr lang="ru-RU" sz="1800" dirty="0" err="1"/>
              <a:t>змушені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емігрувати</a:t>
            </a:r>
            <a:r>
              <a:rPr lang="ru-RU" sz="1800" dirty="0"/>
              <a:t> за кордон, але, </a:t>
            </a:r>
            <a:r>
              <a:rPr lang="ru-RU" sz="1800" dirty="0" err="1"/>
              <a:t>незважаючи</a:t>
            </a:r>
            <a:r>
              <a:rPr lang="ru-RU" sz="1800" dirty="0"/>
              <a:t> на </a:t>
            </a:r>
            <a:r>
              <a:rPr lang="ru-RU" sz="1800" dirty="0" err="1"/>
              <a:t>несприятливі</a:t>
            </a:r>
            <a:r>
              <a:rPr lang="ru-RU" sz="1800" dirty="0"/>
              <a:t> </a:t>
            </a:r>
            <a:r>
              <a:rPr lang="ru-RU" sz="1800" dirty="0" err="1"/>
              <a:t>умови</a:t>
            </a:r>
            <a:r>
              <a:rPr lang="ru-RU" sz="1800" dirty="0"/>
              <a:t>, в </a:t>
            </a:r>
            <a:r>
              <a:rPr lang="ru-RU" sz="1800" dirty="0" err="1"/>
              <a:t>Радянському</a:t>
            </a:r>
            <a:r>
              <a:rPr lang="ru-RU" sz="1800" dirty="0"/>
              <a:t> </a:t>
            </a:r>
            <a:r>
              <a:rPr lang="ru-RU" sz="1800" dirty="0" err="1"/>
              <a:t>Союзі</a:t>
            </a:r>
            <a:r>
              <a:rPr lang="ru-RU" sz="1800" dirty="0"/>
              <a:t> </a:t>
            </a:r>
            <a:r>
              <a:rPr lang="ru-RU" sz="1800" dirty="0" err="1"/>
              <a:t>театральне</a:t>
            </a:r>
            <a:r>
              <a:rPr lang="ru-RU" sz="1800" dirty="0"/>
              <a:t> </a:t>
            </a:r>
            <a:r>
              <a:rPr lang="ru-RU" sz="1800" dirty="0" err="1"/>
              <a:t>мистецтво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досягло</a:t>
            </a:r>
            <a:r>
              <a:rPr lang="ru-RU" sz="1800" dirty="0"/>
              <a:t> </a:t>
            </a:r>
            <a:r>
              <a:rPr lang="ru-RU" sz="1800" dirty="0" err="1"/>
              <a:t>значних</a:t>
            </a:r>
            <a:r>
              <a:rPr lang="ru-RU" sz="1800" dirty="0"/>
              <a:t> </a:t>
            </a:r>
            <a:r>
              <a:rPr lang="ru-RU" sz="1800" dirty="0" err="1"/>
              <a:t>успіхів</a:t>
            </a:r>
            <a:r>
              <a:rPr lang="ru-RU" sz="1800" dirty="0"/>
              <a:t>. У </a:t>
            </a:r>
            <a:r>
              <a:rPr lang="ru-RU" sz="1800" dirty="0" err="1"/>
              <a:t>цю</a:t>
            </a:r>
            <a:r>
              <a:rPr lang="ru-RU" sz="1800" dirty="0"/>
              <a:t> пору </a:t>
            </a:r>
            <a:r>
              <a:rPr lang="ru-RU" sz="1800" dirty="0" err="1"/>
              <a:t>стає</a:t>
            </a:r>
            <a:r>
              <a:rPr lang="ru-RU" sz="1800" dirty="0"/>
              <a:t> </a:t>
            </a:r>
            <a:r>
              <a:rPr lang="ru-RU" sz="1800" dirty="0" err="1"/>
              <a:t>відомим</a:t>
            </a:r>
            <a:r>
              <a:rPr lang="ru-RU" sz="1800" dirty="0"/>
              <a:t> театр </a:t>
            </a:r>
            <a:r>
              <a:rPr lang="ru-RU" sz="1800" dirty="0" err="1"/>
              <a:t>ім</a:t>
            </a:r>
            <a:r>
              <a:rPr lang="ru-RU" sz="1800" dirty="0"/>
              <a:t>. Є. Вахтангова, </a:t>
            </a:r>
            <a:r>
              <a:rPr lang="ru-RU" sz="1800" dirty="0" err="1"/>
              <a:t>створений</a:t>
            </a:r>
            <a:r>
              <a:rPr lang="ru-RU" sz="1800" dirty="0"/>
              <a:t> ним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студії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відокремилася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Московського</a:t>
            </a:r>
            <a:r>
              <a:rPr lang="ru-RU" sz="1800" dirty="0"/>
              <a:t> </a:t>
            </a:r>
            <a:r>
              <a:rPr lang="ru-RU" sz="1800" dirty="0" err="1"/>
              <a:t>Художнього</a:t>
            </a:r>
            <a:r>
              <a:rPr lang="ru-RU" sz="1800" dirty="0"/>
              <a:t> театру. </a:t>
            </a:r>
            <a:r>
              <a:rPr lang="ru-RU" sz="1800" dirty="0" err="1"/>
              <a:t>Справжньою</a:t>
            </a:r>
            <a:r>
              <a:rPr lang="ru-RU" sz="1800" dirty="0"/>
              <a:t> школою </a:t>
            </a:r>
            <a:r>
              <a:rPr lang="ru-RU" sz="1800" dirty="0" err="1"/>
              <a:t>сценічного</a:t>
            </a:r>
            <a:r>
              <a:rPr lang="ru-RU" sz="1800" dirty="0"/>
              <a:t> </a:t>
            </a:r>
            <a:r>
              <a:rPr lang="ru-RU" sz="1800" dirty="0" err="1"/>
              <a:t>мистецтва</a:t>
            </a:r>
            <a:r>
              <a:rPr lang="ru-RU" sz="1800" dirty="0"/>
              <a:t> став </a:t>
            </a:r>
            <a:r>
              <a:rPr lang="ru-RU" sz="1800" dirty="0" err="1"/>
              <a:t>Московський</a:t>
            </a:r>
            <a:r>
              <a:rPr lang="ru-RU" sz="1800" dirty="0"/>
              <a:t> </a:t>
            </a:r>
            <a:r>
              <a:rPr lang="ru-RU" sz="1800" dirty="0" err="1"/>
              <a:t>Художній</a:t>
            </a:r>
            <a:r>
              <a:rPr lang="ru-RU" sz="1800" dirty="0"/>
              <a:t> </a:t>
            </a:r>
            <a:r>
              <a:rPr lang="ru-RU" sz="1800" dirty="0" err="1"/>
              <a:t>академічний</a:t>
            </a:r>
            <a:r>
              <a:rPr lang="ru-RU" sz="1800" dirty="0"/>
              <a:t> театр, де </a:t>
            </a:r>
            <a:r>
              <a:rPr lang="ru-RU" sz="1800" dirty="0" err="1"/>
              <a:t>працювали</a:t>
            </a:r>
            <a:r>
              <a:rPr lang="ru-RU" sz="1800" dirty="0"/>
              <a:t> </a:t>
            </a:r>
            <a:r>
              <a:rPr lang="ru-RU" sz="1800" dirty="0" err="1"/>
              <a:t>видатні</a:t>
            </a:r>
            <a:r>
              <a:rPr lang="ru-RU" sz="1800" dirty="0"/>
              <a:t> </a:t>
            </a:r>
            <a:r>
              <a:rPr lang="ru-RU" sz="1800" dirty="0" err="1"/>
              <a:t>режисери</a:t>
            </a:r>
            <a:r>
              <a:rPr lang="ru-RU" sz="1800" dirty="0"/>
              <a:t> К. </a:t>
            </a:r>
            <a:r>
              <a:rPr lang="ru-RU" sz="1800" dirty="0" err="1"/>
              <a:t>Станіславський</a:t>
            </a:r>
            <a:r>
              <a:rPr lang="ru-RU" sz="1800" dirty="0"/>
              <a:t> та В. Немирович-Данченко. Театр Мейерхольда </a:t>
            </a:r>
            <a:r>
              <a:rPr lang="ru-RU" sz="1800" dirty="0" err="1"/>
              <a:t>займався</a:t>
            </a:r>
            <a:r>
              <a:rPr lang="ru-RU" sz="1800" dirty="0"/>
              <a:t> </a:t>
            </a:r>
            <a:r>
              <a:rPr lang="ru-RU" sz="1800" dirty="0" err="1"/>
              <a:t>пошуками</a:t>
            </a:r>
            <a:r>
              <a:rPr lang="ru-RU" sz="1800" dirty="0"/>
              <a:t> </a:t>
            </a:r>
            <a:r>
              <a:rPr lang="ru-RU" sz="1800" dirty="0" err="1"/>
              <a:t>нових</a:t>
            </a:r>
            <a:r>
              <a:rPr lang="ru-RU" sz="1800" dirty="0"/>
              <a:t> </a:t>
            </a:r>
            <a:r>
              <a:rPr lang="ru-RU" sz="1800" dirty="0" err="1"/>
              <a:t>шляхів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і </a:t>
            </a:r>
            <a:r>
              <a:rPr lang="ru-RU" sz="1800" dirty="0" err="1"/>
              <a:t>вдосконалення</a:t>
            </a:r>
            <a:r>
              <a:rPr lang="ru-RU" sz="1800" dirty="0"/>
              <a:t> театрального </a:t>
            </a:r>
            <a:r>
              <a:rPr lang="ru-RU" sz="1800" dirty="0" err="1"/>
              <a:t>мистецтва</a:t>
            </a:r>
            <a:r>
              <a:rPr lang="ru-RU" sz="1800" dirty="0"/>
              <a:t>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9458" name="Picture 2" descr="http://upload.wikimedia.org/wikipedia/commons/thumb/1/1e/III_studio_MHAT_1921.jpg/300px-III_studio_MHAT_1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07" y="3277028"/>
            <a:ext cx="4613579" cy="295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upload.wikimedia.org/wikipedia/commons/thumb/5/55/III_studio_MHAT_on_Arbat_1920x.jpg/300px-III_studio_MHAT_on_Arbat_192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28" y="3113258"/>
            <a:ext cx="4100288" cy="328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9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174" y="1841679"/>
            <a:ext cx="5387317" cy="41803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err="1"/>
              <a:t>Бурхливий</a:t>
            </a:r>
            <a:r>
              <a:rPr lang="ru-RU" sz="1800" dirty="0"/>
              <a:t> </a:t>
            </a:r>
            <a:r>
              <a:rPr lang="ru-RU" sz="1800" dirty="0" err="1"/>
              <a:t>розвиток</a:t>
            </a:r>
            <a:r>
              <a:rPr lang="ru-RU" sz="1800" dirty="0"/>
              <a:t> </a:t>
            </a:r>
            <a:r>
              <a:rPr lang="ru-RU" sz="1800" dirty="0" err="1"/>
              <a:t>промисловості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першої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 створив </a:t>
            </a:r>
            <a:r>
              <a:rPr lang="ru-RU" sz="1800" dirty="0" err="1"/>
              <a:t>умови</a:t>
            </a:r>
            <a:r>
              <a:rPr lang="ru-RU" sz="1800" dirty="0"/>
              <a:t> для </a:t>
            </a:r>
            <a:r>
              <a:rPr lang="ru-RU" sz="1800" dirty="0" err="1"/>
              <a:t>дальшого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. У </a:t>
            </a:r>
            <a:r>
              <a:rPr lang="ru-RU" sz="1800" dirty="0" err="1"/>
              <a:t>передових</a:t>
            </a:r>
            <a:r>
              <a:rPr lang="ru-RU" sz="1800" dirty="0"/>
              <a:t> </a:t>
            </a:r>
            <a:r>
              <a:rPr lang="ru-RU" sz="1800" dirty="0" err="1"/>
              <a:t>європейських</a:t>
            </a:r>
            <a:r>
              <a:rPr lang="ru-RU" sz="1800" dirty="0"/>
              <a:t> </a:t>
            </a:r>
            <a:r>
              <a:rPr lang="ru-RU" sz="1800" dirty="0" err="1"/>
              <a:t>країнах</a:t>
            </a:r>
            <a:r>
              <a:rPr lang="ru-RU" sz="1800" dirty="0"/>
              <a:t>, США та </a:t>
            </a:r>
            <a:r>
              <a:rPr lang="ru-RU" sz="1800" dirty="0" err="1"/>
              <a:t>Японії</a:t>
            </a:r>
            <a:r>
              <a:rPr lang="ru-RU" sz="1800" dirty="0"/>
              <a:t> </a:t>
            </a:r>
            <a:r>
              <a:rPr lang="ru-RU" sz="1800" dirty="0" err="1"/>
              <a:t>спостерігався</a:t>
            </a:r>
            <a:r>
              <a:rPr lang="ru-RU" sz="1800" dirty="0"/>
              <a:t> </a:t>
            </a:r>
            <a:r>
              <a:rPr lang="ru-RU" sz="1800" dirty="0" err="1"/>
              <a:t>значний</a:t>
            </a:r>
            <a:r>
              <a:rPr lang="ru-RU" sz="1800" dirty="0"/>
              <a:t> </a:t>
            </a:r>
            <a:r>
              <a:rPr lang="ru-RU" sz="1800" dirty="0" err="1"/>
              <a:t>поступ</a:t>
            </a:r>
            <a:r>
              <a:rPr lang="ru-RU" sz="1800" dirty="0"/>
              <a:t> у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, тут </a:t>
            </a:r>
            <a:r>
              <a:rPr lang="ru-RU" sz="1800" dirty="0" err="1"/>
              <a:t>створювалися</a:t>
            </a:r>
            <a:r>
              <a:rPr lang="ru-RU" sz="1800" dirty="0"/>
              <a:t> </a:t>
            </a:r>
            <a:r>
              <a:rPr lang="ru-RU" sz="1800" dirty="0" err="1"/>
              <a:t>привілейовані</a:t>
            </a:r>
            <a:r>
              <a:rPr lang="ru-RU" sz="1800" dirty="0"/>
              <a:t>, </a:t>
            </a:r>
            <a:r>
              <a:rPr lang="ru-RU" sz="1800" dirty="0" err="1"/>
              <a:t>іноді</a:t>
            </a:r>
            <a:r>
              <a:rPr lang="ru-RU" sz="1800" dirty="0"/>
              <a:t> </a:t>
            </a:r>
            <a:r>
              <a:rPr lang="ru-RU" sz="1800" dirty="0" err="1"/>
              <a:t>закритого</a:t>
            </a:r>
            <a:r>
              <a:rPr lang="ru-RU" sz="1800" dirty="0"/>
              <a:t> типу, </a:t>
            </a:r>
            <a:r>
              <a:rPr lang="ru-RU" sz="1800" dirty="0" err="1"/>
              <a:t>навчальні</a:t>
            </a:r>
            <a:r>
              <a:rPr lang="ru-RU" sz="1800" dirty="0"/>
              <a:t> </a:t>
            </a:r>
            <a:r>
              <a:rPr lang="ru-RU" sz="1800" dirty="0" err="1"/>
              <a:t>заклади</a:t>
            </a:r>
            <a:r>
              <a:rPr lang="ru-RU" sz="1800" dirty="0"/>
              <a:t>. Особливою </a:t>
            </a:r>
            <a:r>
              <a:rPr lang="ru-RU" sz="1800" dirty="0" err="1"/>
              <a:t>популярністю</a:t>
            </a:r>
            <a:r>
              <a:rPr lang="ru-RU" sz="1800" dirty="0"/>
              <a:t> </a:t>
            </a:r>
            <a:r>
              <a:rPr lang="ru-RU" sz="1800" dirty="0" err="1"/>
              <a:t>користувалися</a:t>
            </a:r>
            <a:r>
              <a:rPr lang="ru-RU" sz="1800" dirty="0"/>
              <a:t> </a:t>
            </a:r>
            <a:r>
              <a:rPr lang="ru-RU" sz="1800" dirty="0" err="1"/>
              <a:t>школи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діяли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егідою</a:t>
            </a:r>
            <a:r>
              <a:rPr lang="ru-RU" sz="1800" dirty="0"/>
              <a:t> церкви. У </a:t>
            </a:r>
            <a:r>
              <a:rPr lang="ru-RU" sz="1800" dirty="0" err="1"/>
              <a:t>технічних</a:t>
            </a:r>
            <a:r>
              <a:rPr lang="ru-RU" sz="1800" dirty="0"/>
              <a:t> </a:t>
            </a:r>
            <a:r>
              <a:rPr lang="ru-RU" sz="1800" dirty="0" err="1"/>
              <a:t>коледжах</a:t>
            </a:r>
            <a:r>
              <a:rPr lang="ru-RU" sz="1800" dirty="0"/>
              <a:t> та </a:t>
            </a:r>
            <a:r>
              <a:rPr lang="ru-RU" sz="1800" dirty="0" err="1"/>
              <a:t>інститутах</a:t>
            </a:r>
            <a:r>
              <a:rPr lang="ru-RU" sz="1800" dirty="0"/>
              <a:t> молодь </a:t>
            </a:r>
            <a:r>
              <a:rPr lang="ru-RU" sz="1800" dirty="0" smtClean="0"/>
              <a:t>проходила </a:t>
            </a:r>
            <a:r>
              <a:rPr lang="ru-RU" sz="1800" dirty="0" err="1"/>
              <a:t>ґрунтовну</a:t>
            </a:r>
            <a:r>
              <a:rPr lang="ru-RU" sz="1800" dirty="0"/>
              <a:t> </a:t>
            </a:r>
            <a:r>
              <a:rPr lang="ru-RU" sz="1800" dirty="0" err="1"/>
              <a:t>професійну</a:t>
            </a:r>
            <a:r>
              <a:rPr lang="ru-RU" sz="1800" dirty="0"/>
              <a:t> </a:t>
            </a:r>
            <a:r>
              <a:rPr lang="ru-RU" sz="1800" dirty="0" err="1"/>
              <a:t>підготовку</a:t>
            </a:r>
            <a:r>
              <a:rPr lang="ru-RU" sz="1800" dirty="0"/>
              <a:t>. В школах </a:t>
            </a:r>
            <a:r>
              <a:rPr lang="ru-RU" sz="1800" dirty="0" err="1"/>
              <a:t>учені</a:t>
            </a:r>
            <a:r>
              <a:rPr lang="ru-RU" sz="1800" dirty="0"/>
              <a:t>-педагоги </a:t>
            </a:r>
            <a:r>
              <a:rPr lang="ru-RU" sz="1800" dirty="0" smtClean="0"/>
              <a:t>та психологи </a:t>
            </a:r>
            <a:r>
              <a:rPr lang="ru-RU" sz="1800" dirty="0" err="1" smtClean="0"/>
              <a:t>працювали</a:t>
            </a:r>
            <a:r>
              <a:rPr lang="ru-RU" sz="1800" dirty="0" smtClean="0"/>
              <a:t> </a:t>
            </a:r>
            <a:r>
              <a:rPr lang="ru-RU" sz="1800" dirty="0"/>
              <a:t>над </a:t>
            </a:r>
            <a:r>
              <a:rPr lang="ru-RU" sz="1800" dirty="0" err="1"/>
              <a:t>удосконаленням</a:t>
            </a:r>
            <a:r>
              <a:rPr lang="ru-RU" sz="1800" dirty="0"/>
              <a:t> </a:t>
            </a:r>
            <a:r>
              <a:rPr lang="ru-RU" sz="1800" dirty="0" err="1"/>
              <a:t>навчальних</a:t>
            </a:r>
            <a:r>
              <a:rPr lang="ru-RU" sz="1800" dirty="0"/>
              <a:t> і </a:t>
            </a:r>
            <a:r>
              <a:rPr lang="ru-RU" sz="1800" dirty="0" err="1"/>
              <a:t>виховних</a:t>
            </a:r>
            <a:r>
              <a:rPr lang="ru-RU" sz="1800" dirty="0"/>
              <a:t> </a:t>
            </a:r>
            <a:r>
              <a:rPr lang="ru-RU" sz="1800" dirty="0" err="1"/>
              <a:t>програм</a:t>
            </a:r>
            <a:r>
              <a:rPr lang="ru-RU" sz="1800" dirty="0"/>
              <a:t>. </a:t>
            </a:r>
          </a:p>
        </p:txBody>
      </p:sp>
      <p:pic>
        <p:nvPicPr>
          <p:cNvPr id="1026" name="Picture 2" descr="http://static.cosmiq.de/data/de/c08/a1/c08a1c3685dec63e80f18c6d181222db_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91" y="1461499"/>
            <a:ext cx="6008080" cy="37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81364" y="52551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 smtClean="0"/>
              <a:t>Оксфордський університет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53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988" y="-1313313"/>
            <a:ext cx="9905998" cy="147857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91898"/>
            <a:ext cx="9905999" cy="3541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На </a:t>
            </a:r>
            <a:r>
              <a:rPr lang="ru-RU" sz="1800" dirty="0" err="1"/>
              <a:t>радянській</a:t>
            </a:r>
            <a:r>
              <a:rPr lang="ru-RU" sz="1800" dirty="0"/>
              <a:t> </a:t>
            </a:r>
            <a:r>
              <a:rPr lang="ru-RU" sz="1800" dirty="0" err="1"/>
              <a:t>сцені</a:t>
            </a:r>
            <a:r>
              <a:rPr lang="ru-RU" sz="1800" dirty="0"/>
              <a:t> </a:t>
            </a:r>
            <a:r>
              <a:rPr lang="ru-RU" sz="1800" dirty="0" err="1"/>
              <a:t>працювали</a:t>
            </a:r>
            <a:r>
              <a:rPr lang="ru-RU" sz="1800" dirty="0"/>
              <a:t>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/>
              <a:t>видатні</a:t>
            </a:r>
            <a:r>
              <a:rPr lang="ru-RU" sz="1800" dirty="0"/>
              <a:t> </a:t>
            </a:r>
            <a:r>
              <a:rPr lang="ru-RU" sz="1800" dirty="0" err="1"/>
              <a:t>майстри</a:t>
            </a:r>
            <a:r>
              <a:rPr lang="ru-RU" sz="1800" dirty="0"/>
              <a:t> як Б. Добронравов, Б. </a:t>
            </a:r>
            <a:r>
              <a:rPr lang="ru-RU" sz="1800" dirty="0" err="1"/>
              <a:t>Щукін</a:t>
            </a:r>
            <a:r>
              <a:rPr lang="ru-RU" sz="1800" dirty="0"/>
              <a:t>, М. Бабанова, В. Качалов, С. </a:t>
            </a:r>
            <a:r>
              <a:rPr lang="ru-RU" sz="1800" dirty="0" err="1"/>
              <a:t>Міхоелс</a:t>
            </a:r>
            <a:r>
              <a:rPr lang="ru-RU" sz="1800" dirty="0"/>
              <a:t>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err="1" smtClean="0"/>
              <a:t>Вагоме</a:t>
            </a:r>
            <a:r>
              <a:rPr lang="ru-RU" sz="1800" dirty="0" smtClean="0"/>
              <a:t> </a:t>
            </a:r>
            <a:r>
              <a:rPr lang="ru-RU" sz="1800" dirty="0" err="1"/>
              <a:t>місце</a:t>
            </a:r>
            <a:r>
              <a:rPr lang="ru-RU" sz="1800" dirty="0"/>
              <a:t> в </a:t>
            </a:r>
            <a:r>
              <a:rPr lang="ru-RU" sz="1800" dirty="0" err="1"/>
              <a:t>мистецькому</a:t>
            </a:r>
            <a:r>
              <a:rPr lang="ru-RU" sz="1800" dirty="0"/>
              <a:t> </a:t>
            </a:r>
            <a:r>
              <a:rPr lang="ru-RU" sz="1800" dirty="0" err="1"/>
              <a:t>житті</a:t>
            </a:r>
            <a:r>
              <a:rPr lang="ru-RU" sz="1800" dirty="0"/>
              <a:t> </a:t>
            </a:r>
            <a:r>
              <a:rPr lang="ru-RU" sz="1800" dirty="0" err="1"/>
              <a:t>Радянського</a:t>
            </a:r>
            <a:r>
              <a:rPr lang="ru-RU" sz="1800" dirty="0"/>
              <a:t> Союзу </a:t>
            </a:r>
            <a:r>
              <a:rPr lang="ru-RU" sz="1800" dirty="0" err="1"/>
              <a:t>займав</a:t>
            </a:r>
            <a:r>
              <a:rPr lang="ru-RU" sz="1800" dirty="0"/>
              <a:t> і </a:t>
            </a:r>
            <a:r>
              <a:rPr lang="ru-RU" sz="1800" dirty="0" err="1"/>
              <a:t>Камерний</a:t>
            </a:r>
            <a:r>
              <a:rPr lang="ru-RU" sz="1800" dirty="0"/>
              <a:t> театр, </a:t>
            </a:r>
            <a:r>
              <a:rPr lang="ru-RU" sz="1800" dirty="0" err="1"/>
              <a:t>яким</a:t>
            </a:r>
            <a:r>
              <a:rPr lang="ru-RU" sz="1800" dirty="0"/>
              <a:t> </a:t>
            </a:r>
            <a:r>
              <a:rPr lang="ru-RU" sz="1800" dirty="0" err="1"/>
              <a:t>керував</a:t>
            </a:r>
            <a:r>
              <a:rPr lang="ru-RU" sz="1800" dirty="0"/>
              <a:t> О. </a:t>
            </a:r>
            <a:r>
              <a:rPr lang="ru-RU" sz="1800" dirty="0" err="1"/>
              <a:t>Таїров</a:t>
            </a:r>
            <a:r>
              <a:rPr lang="ru-RU" sz="1800" dirty="0"/>
              <a:t>, але </a:t>
            </a:r>
            <a:r>
              <a:rPr lang="ru-RU" sz="1800" dirty="0" err="1"/>
              <a:t>поряд</a:t>
            </a:r>
            <a:r>
              <a:rPr lang="ru-RU" sz="1800" dirty="0"/>
              <a:t> з </a:t>
            </a:r>
            <a:r>
              <a:rPr lang="ru-RU" sz="1800" dirty="0" err="1"/>
              <a:t>високопрофесійними</a:t>
            </a:r>
            <a:r>
              <a:rPr lang="ru-RU" sz="1800" dirty="0"/>
              <a:t> театрами і </a:t>
            </a:r>
            <a:r>
              <a:rPr lang="ru-RU" sz="1800" dirty="0" err="1"/>
              <a:t>видатними</a:t>
            </a:r>
            <a:r>
              <a:rPr lang="ru-RU" sz="1800" dirty="0"/>
              <a:t> </a:t>
            </a:r>
            <a:r>
              <a:rPr lang="ru-RU" sz="1800" dirty="0" err="1"/>
              <a:t>акторами</a:t>
            </a:r>
            <a:r>
              <a:rPr lang="ru-RU" sz="1800" dirty="0"/>
              <a:t> в </a:t>
            </a:r>
            <a:r>
              <a:rPr lang="ru-RU" sz="1800" dirty="0" err="1"/>
              <a:t>багатьох</a:t>
            </a:r>
            <a:r>
              <a:rPr lang="ru-RU" sz="1800" dirty="0"/>
              <a:t> </a:t>
            </a:r>
            <a:r>
              <a:rPr lang="ru-RU" sz="1800" dirty="0" err="1"/>
              <a:t>містах</a:t>
            </a:r>
            <a:r>
              <a:rPr lang="ru-RU" sz="1800" dirty="0"/>
              <a:t> СРСР </a:t>
            </a:r>
            <a:r>
              <a:rPr lang="ru-RU" sz="1800" dirty="0" err="1"/>
              <a:t>існували</a:t>
            </a:r>
            <a:r>
              <a:rPr lang="ru-RU" sz="1800" dirty="0"/>
              <a:t> </a:t>
            </a:r>
            <a:r>
              <a:rPr lang="ru-RU" sz="1800" dirty="0" err="1"/>
              <a:t>сотні</a:t>
            </a:r>
            <a:r>
              <a:rPr lang="ru-RU" sz="1800" dirty="0"/>
              <a:t> </a:t>
            </a:r>
            <a:r>
              <a:rPr lang="ru-RU" sz="1800" dirty="0" err="1"/>
              <a:t>театрів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«</a:t>
            </a:r>
            <a:r>
              <a:rPr lang="ru-RU" sz="1800" dirty="0" err="1"/>
              <a:t>спеціалізувалися</a:t>
            </a:r>
            <a:r>
              <a:rPr lang="ru-RU" sz="1800" dirty="0"/>
              <a:t>» на постановках </a:t>
            </a:r>
            <a:r>
              <a:rPr lang="ru-RU" sz="1800" dirty="0" err="1"/>
              <a:t>комуністично-більшовицьких</a:t>
            </a:r>
            <a:r>
              <a:rPr lang="ru-RU" sz="1800" dirty="0"/>
              <a:t> «</a:t>
            </a:r>
            <a:r>
              <a:rPr lang="ru-RU" sz="1800" dirty="0" err="1"/>
              <a:t>агіток</a:t>
            </a:r>
            <a:r>
              <a:rPr lang="ru-RU" sz="1800" dirty="0"/>
              <a:t>».</a:t>
            </a:r>
          </a:p>
          <a:p>
            <a:pPr marL="0" indent="0" algn="just">
              <a:buNone/>
            </a:pPr>
            <a:r>
              <a:rPr lang="ru-RU" sz="1800" dirty="0" smtClean="0"/>
              <a:t>У </a:t>
            </a:r>
            <a:r>
              <a:rPr lang="ru-RU" sz="1800" dirty="0"/>
              <a:t>США </a:t>
            </a:r>
            <a:r>
              <a:rPr lang="ru-RU" sz="1800" dirty="0" err="1"/>
              <a:t>високопрофесійний</a:t>
            </a:r>
            <a:r>
              <a:rPr lang="ru-RU" sz="1800" dirty="0"/>
              <a:t> театр почав </a:t>
            </a:r>
            <a:r>
              <a:rPr lang="ru-RU" sz="1800" dirty="0" err="1"/>
              <a:t>формуватися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першої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. У 30-х роках у Нью-Йорку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створені</a:t>
            </a:r>
            <a:r>
              <a:rPr lang="ru-RU" sz="1800" dirty="0"/>
              <a:t> </a:t>
            </a:r>
            <a:r>
              <a:rPr lang="ru-RU" sz="1800" dirty="0" err="1"/>
              <a:t>театри</a:t>
            </a:r>
            <a:r>
              <a:rPr lang="ru-RU" sz="1800" dirty="0"/>
              <a:t> «</a:t>
            </a:r>
            <a:r>
              <a:rPr lang="ru-RU" sz="1800" dirty="0" err="1"/>
              <a:t>Гілді</a:t>
            </a:r>
            <a:r>
              <a:rPr lang="ru-RU" sz="1800" dirty="0"/>
              <a:t>» і «Групп». </a:t>
            </a:r>
            <a:r>
              <a:rPr lang="ru-RU" sz="1800" dirty="0" err="1"/>
              <a:t>Значну</a:t>
            </a:r>
            <a:r>
              <a:rPr lang="ru-RU" sz="1800" dirty="0"/>
              <a:t> роль в </a:t>
            </a:r>
            <a:r>
              <a:rPr lang="ru-RU" sz="1800" dirty="0" err="1"/>
              <a:t>американській</a:t>
            </a:r>
            <a:r>
              <a:rPr lang="ru-RU" sz="1800" dirty="0"/>
              <a:t> </a:t>
            </a:r>
            <a:r>
              <a:rPr lang="ru-RU" sz="1800" dirty="0" err="1"/>
              <a:t>драматургії</a:t>
            </a:r>
            <a:r>
              <a:rPr lang="ru-RU" sz="1800" dirty="0"/>
              <a:t> </a:t>
            </a:r>
            <a:r>
              <a:rPr lang="ru-RU" sz="1800" dirty="0" err="1"/>
              <a:t>відіграв</a:t>
            </a:r>
            <a:r>
              <a:rPr lang="ru-RU" sz="1800" dirty="0"/>
              <a:t> </a:t>
            </a:r>
            <a:r>
              <a:rPr lang="ru-RU" sz="1800" dirty="0" err="1"/>
              <a:t>талановитий</a:t>
            </a:r>
            <a:r>
              <a:rPr lang="ru-RU" sz="1800" dirty="0"/>
              <a:t> </a:t>
            </a:r>
            <a:r>
              <a:rPr lang="ru-RU" sz="1800" dirty="0" err="1"/>
              <a:t>американський</a:t>
            </a:r>
            <a:r>
              <a:rPr lang="ru-RU" sz="1800" dirty="0"/>
              <a:t> драматург </a:t>
            </a:r>
            <a:r>
              <a:rPr lang="ru-RU" sz="1800" dirty="0" err="1"/>
              <a:t>Юджін</a:t>
            </a:r>
            <a:r>
              <a:rPr lang="ru-RU" sz="1800" dirty="0"/>
              <a:t> </a:t>
            </a:r>
            <a:r>
              <a:rPr lang="ru-RU" sz="1800" dirty="0" err="1"/>
              <a:t>О'Ніл</a:t>
            </a:r>
            <a:r>
              <a:rPr lang="ru-RU" sz="1800" dirty="0"/>
              <a:t>. На </a:t>
            </a:r>
            <a:r>
              <a:rPr lang="ru-RU" sz="1800" dirty="0" err="1"/>
              <a:t>цей</a:t>
            </a:r>
            <a:r>
              <a:rPr lang="ru-RU" sz="1800" dirty="0"/>
              <a:t> час </a:t>
            </a:r>
            <a:r>
              <a:rPr lang="ru-RU" sz="1800" dirty="0" err="1"/>
              <a:t>відомими</a:t>
            </a:r>
            <a:r>
              <a:rPr lang="ru-RU" sz="1800" dirty="0"/>
              <a:t> </a:t>
            </a:r>
            <a:r>
              <a:rPr lang="ru-RU" sz="1800" dirty="0" err="1"/>
              <a:t>режисерами</a:t>
            </a:r>
            <a:r>
              <a:rPr lang="ru-RU" sz="1800" dirty="0"/>
              <a:t> </a:t>
            </a:r>
            <a:r>
              <a:rPr lang="ru-RU" sz="1800" dirty="0" err="1"/>
              <a:t>американських</a:t>
            </a:r>
            <a:r>
              <a:rPr lang="ru-RU" sz="1800" dirty="0"/>
              <a:t> </a:t>
            </a:r>
            <a:r>
              <a:rPr lang="ru-RU" sz="1800" dirty="0" err="1"/>
              <a:t>театрів</a:t>
            </a:r>
            <a:r>
              <a:rPr lang="ru-RU" sz="1800" dirty="0"/>
              <a:t> стали Джо </a:t>
            </a:r>
            <a:r>
              <a:rPr lang="ru-RU" sz="1800" dirty="0" err="1"/>
              <a:t>Мілзенер</a:t>
            </a:r>
            <a:r>
              <a:rPr lang="ru-RU" sz="1800" dirty="0"/>
              <a:t>, </a:t>
            </a:r>
            <a:r>
              <a:rPr lang="ru-RU" sz="1800" dirty="0" err="1"/>
              <a:t>Лі</a:t>
            </a:r>
            <a:r>
              <a:rPr lang="ru-RU" sz="1800" dirty="0"/>
              <a:t> </a:t>
            </a:r>
            <a:r>
              <a:rPr lang="ru-RU" sz="1800" dirty="0" err="1"/>
              <a:t>Сіменсон</a:t>
            </a:r>
            <a:r>
              <a:rPr lang="ru-RU" sz="1800" dirty="0"/>
              <a:t>, </a:t>
            </a:r>
            <a:r>
              <a:rPr lang="ru-RU" sz="1800" dirty="0" err="1"/>
              <a:t>Готрі</a:t>
            </a:r>
            <a:r>
              <a:rPr lang="ru-RU" sz="1800" dirty="0"/>
              <a:t> Мак </a:t>
            </a:r>
            <a:r>
              <a:rPr lang="ru-RU" sz="1800" dirty="0" err="1"/>
              <a:t>Клінтік</a:t>
            </a:r>
            <a:r>
              <a:rPr lang="ru-RU" sz="1800" dirty="0"/>
              <a:t>.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8434" name="Picture 2" descr="Dobronravov 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052" y="3960253"/>
            <a:ext cx="1944934" cy="2722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61252" y="4068094"/>
            <a:ext cx="2173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Борис </a:t>
            </a:r>
            <a:r>
              <a:rPr lang="ru-RU" dirty="0"/>
              <a:t>Добронравов</a:t>
            </a:r>
          </a:p>
        </p:txBody>
      </p:sp>
      <p:pic>
        <p:nvPicPr>
          <p:cNvPr id="18436" name="Picture 4" descr="Babanova 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14" y="3879992"/>
            <a:ext cx="2059591" cy="2883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0938" y="5759588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Мария </a:t>
            </a:r>
            <a:r>
              <a:rPr lang="ru-RU" dirty="0"/>
              <a:t>Бабанова</a:t>
            </a:r>
          </a:p>
        </p:txBody>
      </p:sp>
    </p:spTree>
    <p:extLst>
      <p:ext uri="{BB962C8B-B14F-4D97-AF65-F5344CB8AC3E}">
        <p14:creationId xmlns:p14="http://schemas.microsoft.com/office/powerpoint/2010/main" val="4062679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4787" y="2983583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/>
              <a:t>Виконала</a:t>
            </a:r>
            <a:r>
              <a:rPr lang="ru-RU" sz="2000" dirty="0"/>
              <a:t>: </a:t>
            </a:r>
            <a:br>
              <a:rPr lang="ru-RU" sz="2000" dirty="0"/>
            </a:br>
            <a:r>
              <a:rPr lang="ru-RU" sz="2000" dirty="0"/>
              <a:t>Студентка І курсу </a:t>
            </a:r>
          </a:p>
          <a:p>
            <a:pPr marL="0" indent="0">
              <a:buNone/>
            </a:pPr>
            <a:r>
              <a:rPr lang="ru-RU" sz="2000" dirty="0" err="1"/>
              <a:t>Коледжу</a:t>
            </a:r>
            <a:r>
              <a:rPr lang="ru-RU" sz="2000" dirty="0"/>
              <a:t> КНУТД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Тарасюк </a:t>
            </a:r>
            <a:r>
              <a:rPr lang="ru-RU" sz="2000" dirty="0" err="1"/>
              <a:t>Мар</a:t>
            </a:r>
            <a:r>
              <a:rPr lang="uk-UA" sz="2000" dirty="0" err="1"/>
              <a:t>ія</a:t>
            </a:r>
            <a:r>
              <a:rPr lang="uk-UA" sz="2000" dirty="0"/>
              <a:t> </a:t>
            </a:r>
          </a:p>
          <a:p>
            <a:pPr marL="0" indent="0">
              <a:buNone/>
            </a:pPr>
            <a:r>
              <a:rPr lang="uk-UA" sz="2000" dirty="0"/>
              <a:t>Група Б9-4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24536" y="896138"/>
            <a:ext cx="4924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Дякую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за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увагу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479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084" y="608277"/>
            <a:ext cx="5581359" cy="556334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err="1"/>
              <a:t>Загальновизнаними</a:t>
            </a:r>
            <a:r>
              <a:rPr lang="ru-RU" sz="1800" dirty="0"/>
              <a:t> центрами науки у 20-30-х роках й </a:t>
            </a:r>
            <a:r>
              <a:rPr lang="ru-RU" sz="1800" dirty="0" err="1"/>
              <a:t>надалі</a:t>
            </a:r>
            <a:r>
              <a:rPr lang="ru-RU" sz="1800" dirty="0"/>
              <a:t> </a:t>
            </a:r>
            <a:r>
              <a:rPr lang="ru-RU" sz="1800" dirty="0" err="1"/>
              <a:t>залишилися</a:t>
            </a:r>
            <a:r>
              <a:rPr lang="ru-RU" sz="1800" dirty="0"/>
              <a:t> </a:t>
            </a:r>
            <a:r>
              <a:rPr lang="ru-RU" sz="1800" dirty="0" err="1"/>
              <a:t>Оксфордський</a:t>
            </a:r>
            <a:r>
              <a:rPr lang="ru-RU" sz="1800" dirty="0"/>
              <a:t> і </a:t>
            </a:r>
            <a:r>
              <a:rPr lang="ru-RU" sz="1800" dirty="0" err="1"/>
              <a:t>Кембриджський</a:t>
            </a:r>
            <a:r>
              <a:rPr lang="ru-RU" sz="1800" dirty="0"/>
              <a:t> </a:t>
            </a:r>
            <a:r>
              <a:rPr lang="ru-RU" sz="1800" dirty="0" err="1"/>
              <a:t>університети</a:t>
            </a:r>
            <a:r>
              <a:rPr lang="ru-RU" sz="1800" dirty="0"/>
              <a:t> в </a:t>
            </a:r>
            <a:r>
              <a:rPr lang="ru-RU" sz="1800" dirty="0" err="1"/>
              <a:t>Англії</a:t>
            </a:r>
            <a:r>
              <a:rPr lang="ru-RU" sz="1800" dirty="0"/>
              <a:t>. </a:t>
            </a:r>
            <a:r>
              <a:rPr lang="ru-RU" sz="1800" dirty="0" err="1" smtClean="0"/>
              <a:t>Сорбонський</a:t>
            </a:r>
            <a:r>
              <a:rPr lang="ru-RU" sz="1800" dirty="0" smtClean="0"/>
              <a:t> </a:t>
            </a:r>
            <a:r>
              <a:rPr lang="ru-RU" sz="1800" dirty="0"/>
              <a:t>у </a:t>
            </a:r>
            <a:r>
              <a:rPr lang="ru-RU" sz="1800" dirty="0" err="1"/>
              <a:t>Франції</a:t>
            </a:r>
            <a:r>
              <a:rPr lang="ru-RU" sz="1800" dirty="0"/>
              <a:t>, </a:t>
            </a:r>
            <a:r>
              <a:rPr lang="ru-RU" sz="1800" dirty="0" err="1"/>
              <a:t>Гарвардський</a:t>
            </a:r>
            <a:r>
              <a:rPr lang="ru-RU" sz="1800" dirty="0"/>
              <a:t>, </a:t>
            </a:r>
            <a:r>
              <a:rPr lang="ru-RU" sz="1800" dirty="0" err="1"/>
              <a:t>Бостонський</a:t>
            </a:r>
            <a:r>
              <a:rPr lang="ru-RU" sz="1800" dirty="0"/>
              <a:t> та </a:t>
            </a:r>
            <a:r>
              <a:rPr lang="ru-RU" sz="1800" dirty="0" err="1"/>
              <a:t>Прінстонський</a:t>
            </a:r>
            <a:r>
              <a:rPr lang="ru-RU" sz="1800" dirty="0"/>
              <a:t> у США, </a:t>
            </a:r>
            <a:r>
              <a:rPr lang="ru-RU" sz="1800" dirty="0" err="1"/>
              <a:t>Штутгартський</a:t>
            </a:r>
            <a:r>
              <a:rPr lang="ru-RU" sz="1800" dirty="0"/>
              <a:t>, </a:t>
            </a:r>
            <a:r>
              <a:rPr lang="ru-RU" sz="1800" dirty="0" err="1"/>
              <a:t>Боннський</a:t>
            </a:r>
            <a:r>
              <a:rPr lang="ru-RU" sz="1800" dirty="0"/>
              <a:t> та </a:t>
            </a:r>
            <a:r>
              <a:rPr lang="ru-RU" sz="1800" dirty="0" err="1"/>
              <a:t>Берлінський</a:t>
            </a:r>
            <a:r>
              <a:rPr lang="ru-RU" sz="1800" dirty="0"/>
              <a:t> у </a:t>
            </a:r>
            <a:r>
              <a:rPr lang="ru-RU" sz="1800" dirty="0" err="1"/>
              <a:t>Німеччині</a:t>
            </a:r>
            <a:r>
              <a:rPr lang="ru-RU" sz="1800" dirty="0"/>
              <a:t>. У </a:t>
            </a:r>
            <a:r>
              <a:rPr lang="ru-RU" sz="1800" dirty="0" err="1"/>
              <a:t>Радянському</a:t>
            </a:r>
            <a:r>
              <a:rPr lang="ru-RU" sz="1800" dirty="0"/>
              <a:t> </a:t>
            </a:r>
            <a:r>
              <a:rPr lang="ru-RU" sz="1800" dirty="0" err="1"/>
              <a:t>Союзі</a:t>
            </a:r>
            <a:r>
              <a:rPr lang="ru-RU" sz="1800" dirty="0"/>
              <a:t> центрами науки </a:t>
            </a:r>
            <a:r>
              <a:rPr lang="ru-RU" sz="1800" dirty="0" err="1"/>
              <a:t>залишалися</a:t>
            </a:r>
            <a:r>
              <a:rPr lang="ru-RU" sz="1800" dirty="0"/>
              <a:t> </a:t>
            </a:r>
            <a:r>
              <a:rPr lang="ru-RU" sz="1800" dirty="0" err="1"/>
              <a:t>Московський</a:t>
            </a:r>
            <a:r>
              <a:rPr lang="ru-RU" sz="1800" dirty="0"/>
              <a:t> та </a:t>
            </a:r>
            <a:r>
              <a:rPr lang="ru-RU" sz="1800" dirty="0" err="1"/>
              <a:t>Петербурзький</a:t>
            </a:r>
            <a:r>
              <a:rPr lang="ru-RU" sz="1800" dirty="0"/>
              <a:t> </a:t>
            </a:r>
            <a:r>
              <a:rPr lang="ru-RU" sz="1800" dirty="0" err="1"/>
              <a:t>університети</a:t>
            </a:r>
            <a:r>
              <a:rPr lang="ru-RU" sz="1800" dirty="0"/>
              <a:t>,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/>
              <a:t>вищих</a:t>
            </a:r>
            <a:r>
              <a:rPr lang="ru-RU" sz="1800" dirty="0"/>
              <a:t> </a:t>
            </a:r>
            <a:r>
              <a:rPr lang="ru-RU" sz="1800" dirty="0" err="1"/>
              <a:t>навчальних</a:t>
            </a:r>
            <a:r>
              <a:rPr lang="ru-RU" sz="1800" dirty="0"/>
              <a:t> </a:t>
            </a:r>
            <a:r>
              <a:rPr lang="ru-RU" sz="1800" dirty="0" err="1"/>
              <a:t>закладів</a:t>
            </a:r>
            <a:r>
              <a:rPr lang="ru-RU" sz="1800" dirty="0"/>
              <a:t> </a:t>
            </a:r>
            <a:r>
              <a:rPr lang="ru-RU" sz="1800" dirty="0" err="1"/>
              <a:t>виділялися</a:t>
            </a:r>
            <a:r>
              <a:rPr lang="ru-RU" sz="1800" dirty="0"/>
              <a:t> </a:t>
            </a:r>
            <a:r>
              <a:rPr lang="ru-RU" sz="1800" dirty="0" err="1"/>
              <a:t>Київський</a:t>
            </a:r>
            <a:r>
              <a:rPr lang="ru-RU" sz="1800" dirty="0"/>
              <a:t>, </a:t>
            </a:r>
            <a:r>
              <a:rPr lang="ru-RU" sz="1800" dirty="0" err="1"/>
              <a:t>Харківський</a:t>
            </a:r>
            <a:r>
              <a:rPr lang="ru-RU" sz="1800" dirty="0"/>
              <a:t> та </a:t>
            </a:r>
            <a:r>
              <a:rPr lang="ru-RU" sz="1800" dirty="0" err="1"/>
              <a:t>Одеський</a:t>
            </a:r>
            <a:r>
              <a:rPr lang="ru-RU" sz="1800" dirty="0"/>
              <a:t> </a:t>
            </a:r>
            <a:r>
              <a:rPr lang="ru-RU" sz="1800" dirty="0" err="1"/>
              <a:t>університети</a:t>
            </a:r>
            <a:r>
              <a:rPr lang="ru-RU" sz="1800" dirty="0"/>
              <a:t>. У </a:t>
            </a:r>
            <a:r>
              <a:rPr lang="ru-RU" sz="1800" dirty="0" err="1"/>
              <a:t>країнах</a:t>
            </a:r>
            <a:r>
              <a:rPr lang="ru-RU" sz="1800" dirty="0"/>
              <a:t> з </a:t>
            </a:r>
            <a:r>
              <a:rPr lang="ru-RU" sz="1800" dirty="0" err="1"/>
              <a:t>тоталітарними</a:t>
            </a:r>
            <a:r>
              <a:rPr lang="ru-RU" sz="1800" dirty="0"/>
              <a:t> режимами </a:t>
            </a:r>
            <a:r>
              <a:rPr lang="ru-RU" sz="1800" dirty="0" err="1"/>
              <a:t>освіта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пильним</a:t>
            </a:r>
            <a:r>
              <a:rPr lang="ru-RU" sz="1800" dirty="0"/>
              <a:t> </a:t>
            </a:r>
            <a:r>
              <a:rPr lang="ru-RU" sz="1800" dirty="0" err="1"/>
              <a:t>наглядом</a:t>
            </a:r>
            <a:r>
              <a:rPr lang="ru-RU" sz="1800" dirty="0"/>
              <a:t> та контролем </a:t>
            </a:r>
            <a:r>
              <a:rPr lang="ru-RU" sz="1800" dirty="0" err="1"/>
              <a:t>органів</a:t>
            </a:r>
            <a:r>
              <a:rPr lang="ru-RU" sz="1800" dirty="0"/>
              <a:t> </a:t>
            </a:r>
            <a:r>
              <a:rPr lang="ru-RU" sz="1800" dirty="0" err="1"/>
              <a:t>влади</a:t>
            </a:r>
            <a:r>
              <a:rPr lang="ru-RU" sz="1800" dirty="0"/>
              <a:t>. В СРСР </a:t>
            </a:r>
            <a:r>
              <a:rPr lang="ru-RU" sz="1800" dirty="0" err="1"/>
              <a:t>комуністична</a:t>
            </a:r>
            <a:r>
              <a:rPr lang="ru-RU" sz="1800" dirty="0"/>
              <a:t> </a:t>
            </a:r>
            <a:r>
              <a:rPr lang="ru-RU" sz="1800" dirty="0" err="1"/>
              <a:t>партія</a:t>
            </a:r>
            <a:r>
              <a:rPr lang="ru-RU" sz="1800" dirty="0"/>
              <a:t> </a:t>
            </a:r>
            <a:r>
              <a:rPr lang="ru-RU" sz="1800" dirty="0" err="1"/>
              <a:t>контролювала</a:t>
            </a:r>
            <a:r>
              <a:rPr lang="ru-RU" sz="1800" dirty="0"/>
              <a:t> </a:t>
            </a:r>
            <a:r>
              <a:rPr lang="ru-RU" sz="1800" dirty="0" err="1"/>
              <a:t>навчально-виховний</a:t>
            </a:r>
            <a:r>
              <a:rPr lang="ru-RU" sz="1800" dirty="0"/>
              <a:t> </a:t>
            </a:r>
            <a:r>
              <a:rPr lang="ru-RU" sz="1800" dirty="0" err="1"/>
              <a:t>процес</a:t>
            </a:r>
            <a:r>
              <a:rPr lang="ru-RU" sz="1800" dirty="0"/>
              <a:t> і </a:t>
            </a:r>
            <a:r>
              <a:rPr lang="ru-RU" sz="1800" dirty="0" err="1"/>
              <a:t>жорстоко</a:t>
            </a:r>
            <a:r>
              <a:rPr lang="ru-RU" sz="1800" dirty="0"/>
              <a:t> </a:t>
            </a:r>
            <a:r>
              <a:rPr lang="ru-RU" sz="1800" dirty="0" err="1"/>
              <a:t>розправлялася</a:t>
            </a:r>
            <a:r>
              <a:rPr lang="ru-RU" sz="1800" dirty="0"/>
              <a:t> з </a:t>
            </a:r>
            <a:r>
              <a:rPr lang="ru-RU" sz="1800" dirty="0" err="1"/>
              <a:t>інакодумцями</a:t>
            </a:r>
            <a:r>
              <a:rPr lang="ru-RU" sz="1800" dirty="0"/>
              <a:t> в </a:t>
            </a:r>
            <a:r>
              <a:rPr lang="ru-RU" sz="1800" dirty="0" err="1"/>
              <a:t>педагогіці</a:t>
            </a:r>
            <a:r>
              <a:rPr lang="ru-RU" sz="1800" dirty="0"/>
              <a:t> та </a:t>
            </a:r>
            <a:r>
              <a:rPr lang="ru-RU" sz="1800" dirty="0" err="1"/>
              <a:t>науці</a:t>
            </a:r>
            <a:r>
              <a:rPr lang="ru-RU" sz="1800" dirty="0"/>
              <a:t>. У </a:t>
            </a:r>
            <a:r>
              <a:rPr lang="ru-RU" sz="1800" dirty="0" err="1"/>
              <a:t>Німеччині</a:t>
            </a:r>
            <a:r>
              <a:rPr lang="ru-RU" sz="1800" dirty="0"/>
              <a:t>, з приходом до </a:t>
            </a:r>
            <a:r>
              <a:rPr lang="ru-RU" sz="1800" dirty="0" err="1"/>
              <a:t>влади</a:t>
            </a:r>
            <a:r>
              <a:rPr lang="ru-RU" sz="1800" dirty="0"/>
              <a:t> </a:t>
            </a:r>
            <a:r>
              <a:rPr lang="ru-RU" sz="1800" dirty="0" err="1"/>
              <a:t>Гітлера</a:t>
            </a:r>
            <a:r>
              <a:rPr lang="ru-RU" sz="1800" dirty="0"/>
              <a:t>, молодим </a:t>
            </a:r>
            <a:r>
              <a:rPr lang="ru-RU" sz="1800" dirty="0" err="1"/>
              <a:t>німцям</a:t>
            </a:r>
            <a:r>
              <a:rPr lang="ru-RU" sz="1800" dirty="0"/>
              <a:t> </a:t>
            </a:r>
            <a:r>
              <a:rPr lang="ru-RU" sz="1800" dirty="0" err="1"/>
              <a:t>посилено</a:t>
            </a:r>
            <a:r>
              <a:rPr lang="ru-RU" sz="1800" dirty="0"/>
              <a:t> </a:t>
            </a:r>
            <a:r>
              <a:rPr lang="ru-RU" sz="1800" dirty="0" err="1"/>
              <a:t>прищеплювалася</a:t>
            </a:r>
            <a:r>
              <a:rPr lang="ru-RU" sz="1800" dirty="0"/>
              <a:t> </a:t>
            </a:r>
            <a:r>
              <a:rPr lang="ru-RU" sz="1800" dirty="0" err="1"/>
              <a:t>ідея</a:t>
            </a:r>
            <a:r>
              <a:rPr lang="ru-RU" sz="1800" dirty="0"/>
              <a:t> </a:t>
            </a:r>
            <a:r>
              <a:rPr lang="ru-RU" sz="1800" dirty="0" err="1"/>
              <a:t>вищості</a:t>
            </a:r>
            <a:r>
              <a:rPr lang="ru-RU" sz="1800" dirty="0"/>
              <a:t> </a:t>
            </a:r>
            <a:r>
              <a:rPr lang="ru-RU" sz="1800" dirty="0" err="1"/>
              <a:t>німецької</a:t>
            </a:r>
            <a:r>
              <a:rPr lang="ru-RU" sz="1800" dirty="0"/>
              <a:t> </a:t>
            </a:r>
            <a:r>
              <a:rPr lang="ru-RU" sz="1800" dirty="0" err="1"/>
              <a:t>нації</a:t>
            </a:r>
            <a:r>
              <a:rPr lang="ru-RU" sz="1800" dirty="0"/>
              <a:t>, </a:t>
            </a:r>
            <a:r>
              <a:rPr lang="ru-RU" sz="1800" dirty="0" err="1"/>
              <a:t>винятковості</a:t>
            </a:r>
            <a:r>
              <a:rPr lang="ru-RU" sz="1800" dirty="0"/>
              <a:t> </a:t>
            </a:r>
            <a:r>
              <a:rPr lang="ru-RU" sz="1800" dirty="0" err="1"/>
              <a:t>нордійської</a:t>
            </a:r>
            <a:r>
              <a:rPr lang="ru-RU" sz="1800" dirty="0"/>
              <a:t> </a:t>
            </a:r>
            <a:r>
              <a:rPr lang="ru-RU" sz="1800" dirty="0" err="1"/>
              <a:t>раси</a:t>
            </a:r>
            <a:r>
              <a:rPr lang="ru-RU" sz="1800" dirty="0"/>
              <a:t> і т. п. </a:t>
            </a:r>
            <a:r>
              <a:rPr lang="ru-RU" sz="1800" dirty="0" err="1"/>
              <a:t>Подібну</a:t>
            </a:r>
            <a:r>
              <a:rPr lang="ru-RU" sz="1800" dirty="0"/>
              <a:t> </a:t>
            </a:r>
            <a:r>
              <a:rPr lang="ru-RU" sz="1800" dirty="0" err="1"/>
              <a:t>політику</a:t>
            </a:r>
            <a:r>
              <a:rPr lang="ru-RU" sz="1800" dirty="0"/>
              <a:t> у </a:t>
            </a:r>
            <a:r>
              <a:rPr lang="ru-RU" sz="1800" dirty="0" err="1"/>
              <a:t>галузі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 проводила і </a:t>
            </a:r>
            <a:r>
              <a:rPr lang="ru-RU" sz="1800" dirty="0" err="1" smtClean="0"/>
              <a:t>Японія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050" name="Picture 2" descr="http://upload.wikimedia.org/wikipedia/commons/thumb/7/7d/Sorbonne_.jpg/250px-Sorbonne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127" y="305119"/>
            <a:ext cx="3611031" cy="27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26393" y="3020616"/>
            <a:ext cx="2692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Сорбонський</a:t>
            </a:r>
            <a:r>
              <a:rPr lang="ru-RU" dirty="0" smtClean="0"/>
              <a:t> університет</a:t>
            </a:r>
            <a:endParaRPr lang="ru-RU" dirty="0"/>
          </a:p>
        </p:txBody>
      </p:sp>
      <p:pic>
        <p:nvPicPr>
          <p:cNvPr id="2052" name="Picture 4" descr="http://careerworld.at.ua/_ph/4/2/85758118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43" y="3511104"/>
            <a:ext cx="3245476" cy="303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909224" y="4544507"/>
            <a:ext cx="1434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Харківський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університет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42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99577"/>
            <a:ext cx="5555602" cy="51726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 </a:t>
            </a:r>
            <a:r>
              <a:rPr lang="ru-RU" sz="1800" dirty="0" smtClean="0"/>
              <a:t>У </a:t>
            </a:r>
            <a:r>
              <a:rPr lang="ru-RU" sz="1800" dirty="0" err="1"/>
              <a:t>країнах</a:t>
            </a:r>
            <a:r>
              <a:rPr lang="ru-RU" sz="1800" dirty="0"/>
              <a:t> </a:t>
            </a:r>
            <a:r>
              <a:rPr lang="ru-RU" sz="1800" dirty="0" err="1"/>
              <a:t>Азії</a:t>
            </a:r>
            <a:r>
              <a:rPr lang="ru-RU" sz="1800" dirty="0"/>
              <a:t>, Африки та </a:t>
            </a:r>
            <a:r>
              <a:rPr lang="ru-RU" sz="1800" dirty="0" err="1"/>
              <a:t>Латинської</a:t>
            </a:r>
            <a:r>
              <a:rPr lang="ru-RU" sz="1800" dirty="0"/>
              <a:t> Америки </a:t>
            </a:r>
            <a:r>
              <a:rPr lang="ru-RU" sz="1800" dirty="0" err="1"/>
              <a:t>переважна</a:t>
            </a:r>
            <a:r>
              <a:rPr lang="ru-RU" sz="1800" dirty="0"/>
              <a:t> </a:t>
            </a:r>
            <a:r>
              <a:rPr lang="ru-RU" sz="1800" dirty="0" err="1"/>
              <a:t>більшість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 </a:t>
            </a:r>
            <a:r>
              <a:rPr lang="ru-RU" sz="1800" dirty="0" err="1"/>
              <a:t>залишалась</a:t>
            </a:r>
            <a:r>
              <a:rPr lang="ru-RU" sz="1800" dirty="0"/>
              <a:t> неписьменною. </a:t>
            </a:r>
            <a:r>
              <a:rPr lang="ru-RU" sz="1800" dirty="0" err="1"/>
              <a:t>Колонізатори</a:t>
            </a:r>
            <a:r>
              <a:rPr lang="ru-RU" sz="1800" dirty="0"/>
              <a:t> і </a:t>
            </a:r>
            <a:r>
              <a:rPr lang="ru-RU" sz="1800" dirty="0" err="1"/>
              <a:t>реакційні</a:t>
            </a:r>
            <a:r>
              <a:rPr lang="ru-RU" sz="1800" dirty="0"/>
              <a:t> </a:t>
            </a:r>
            <a:r>
              <a:rPr lang="ru-RU" sz="1800" dirty="0" err="1"/>
              <a:t>маріонеткові</a:t>
            </a:r>
            <a:r>
              <a:rPr lang="ru-RU" sz="1800" dirty="0"/>
              <a:t> </a:t>
            </a:r>
            <a:r>
              <a:rPr lang="ru-RU" sz="1800" dirty="0" err="1"/>
              <a:t>режими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панували</a:t>
            </a:r>
            <a:r>
              <a:rPr lang="ru-RU" sz="1800" dirty="0"/>
              <a:t> в </a:t>
            </a:r>
            <a:r>
              <a:rPr lang="ru-RU" sz="1800" dirty="0" err="1"/>
              <a:t>багатьох</a:t>
            </a:r>
            <a:r>
              <a:rPr lang="ru-RU" sz="1800" dirty="0"/>
              <a:t> </a:t>
            </a:r>
            <a:r>
              <a:rPr lang="ru-RU" sz="1800" dirty="0" err="1"/>
              <a:t>країнах</a:t>
            </a:r>
            <a:r>
              <a:rPr lang="ru-RU" sz="1800" dirty="0"/>
              <a:t> </a:t>
            </a:r>
            <a:r>
              <a:rPr lang="ru-RU" sz="1800" dirty="0" err="1"/>
              <a:t>регіону</a:t>
            </a:r>
            <a:r>
              <a:rPr lang="ru-RU" sz="1800" dirty="0"/>
              <a:t>, </a:t>
            </a:r>
            <a:r>
              <a:rPr lang="ru-RU" sz="1800" dirty="0" err="1"/>
              <a:t>майже</a:t>
            </a:r>
            <a:r>
              <a:rPr lang="ru-RU" sz="1800" dirty="0"/>
              <a:t> </a:t>
            </a:r>
            <a:r>
              <a:rPr lang="ru-RU" sz="1800" dirty="0" err="1"/>
              <a:t>нічого</a:t>
            </a:r>
            <a:r>
              <a:rPr lang="ru-RU" sz="1800" dirty="0"/>
              <a:t> не </a:t>
            </a:r>
            <a:r>
              <a:rPr lang="ru-RU" sz="1800" dirty="0" err="1"/>
              <a:t>робили</a:t>
            </a:r>
            <a:r>
              <a:rPr lang="ru-RU" sz="1800" dirty="0"/>
              <a:t> для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, </a:t>
            </a:r>
            <a:r>
              <a:rPr lang="ru-RU" sz="1800" dirty="0" err="1"/>
              <a:t>ліквідації</a:t>
            </a:r>
            <a:r>
              <a:rPr lang="ru-RU" sz="1800" dirty="0"/>
              <a:t> </a:t>
            </a:r>
            <a:r>
              <a:rPr lang="ru-RU" sz="1800" dirty="0" err="1"/>
              <a:t>масової</a:t>
            </a:r>
            <a:r>
              <a:rPr lang="ru-RU" sz="1800" dirty="0"/>
              <a:t> </a:t>
            </a:r>
            <a:r>
              <a:rPr lang="ru-RU" sz="1800" dirty="0" err="1"/>
              <a:t>неписьменності</a:t>
            </a:r>
            <a:r>
              <a:rPr lang="ru-RU" sz="1800" dirty="0"/>
              <a:t> й </a:t>
            </a:r>
            <a:r>
              <a:rPr lang="ru-RU" sz="1800" dirty="0" err="1"/>
              <a:t>культурної</a:t>
            </a:r>
            <a:r>
              <a:rPr lang="ru-RU" sz="1800" dirty="0"/>
              <a:t> </a:t>
            </a:r>
            <a:r>
              <a:rPr lang="ru-RU" sz="1800" dirty="0" err="1"/>
              <a:t>відсталості</a:t>
            </a:r>
            <a:r>
              <a:rPr lang="ru-RU" sz="1800" dirty="0"/>
              <a:t>. Таким чином,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розвинутими</a:t>
            </a:r>
            <a:r>
              <a:rPr lang="ru-RU" sz="1800" dirty="0"/>
              <a:t> державами </a:t>
            </a:r>
            <a:r>
              <a:rPr lang="ru-RU" sz="1800" dirty="0" err="1"/>
              <a:t>світу</a:t>
            </a:r>
            <a:r>
              <a:rPr lang="ru-RU" sz="1800" dirty="0"/>
              <a:t> та </a:t>
            </a:r>
            <a:r>
              <a:rPr lang="ru-RU" sz="1800" dirty="0" err="1"/>
              <a:t>колоніями</a:t>
            </a:r>
            <a:r>
              <a:rPr lang="ru-RU" sz="1800" dirty="0"/>
              <a:t> і </a:t>
            </a:r>
            <a:r>
              <a:rPr lang="ru-RU" sz="1800" dirty="0" err="1"/>
              <a:t>напівколоніями</a:t>
            </a:r>
            <a:r>
              <a:rPr lang="ru-RU" sz="1800" dirty="0"/>
              <a:t> </a:t>
            </a:r>
            <a:r>
              <a:rPr lang="ru-RU" sz="1800" dirty="0" err="1"/>
              <a:t>утворилася</a:t>
            </a:r>
            <a:r>
              <a:rPr lang="ru-RU" sz="1800" dirty="0"/>
              <a:t> </a:t>
            </a:r>
            <a:r>
              <a:rPr lang="ru-RU" sz="1800" dirty="0" err="1"/>
              <a:t>глибока</a:t>
            </a:r>
            <a:r>
              <a:rPr lang="ru-RU" sz="1800" dirty="0"/>
              <a:t> </a:t>
            </a:r>
            <a:r>
              <a:rPr lang="ru-RU" sz="1800" dirty="0" err="1"/>
              <a:t>прірва</a:t>
            </a:r>
            <a:r>
              <a:rPr lang="ru-RU" sz="1800" dirty="0"/>
              <a:t> в </a:t>
            </a:r>
            <a:r>
              <a:rPr lang="ru-RU" sz="1800" dirty="0" err="1"/>
              <a:t>розвитку</a:t>
            </a:r>
            <a:r>
              <a:rPr lang="ru-RU" sz="1800" dirty="0"/>
              <a:t> науки та </a:t>
            </a:r>
            <a:r>
              <a:rPr lang="ru-RU" sz="1800" dirty="0" err="1"/>
              <a:t>освіти</a:t>
            </a:r>
            <a:r>
              <a:rPr lang="ru-RU" sz="1800" dirty="0"/>
              <a:t>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/>
              <a:t>поглиблювало</a:t>
            </a:r>
            <a:r>
              <a:rPr lang="ru-RU" sz="1800" dirty="0"/>
              <a:t> </a:t>
            </a:r>
            <a:r>
              <a:rPr lang="ru-RU" sz="1800" dirty="0" err="1"/>
              <a:t>соціальні</a:t>
            </a:r>
            <a:r>
              <a:rPr lang="ru-RU" sz="1800" dirty="0"/>
              <a:t> </a:t>
            </a:r>
            <a:r>
              <a:rPr lang="ru-RU" sz="1800" dirty="0" err="1"/>
              <a:t>проблеми</a:t>
            </a:r>
            <a:r>
              <a:rPr lang="ru-RU" sz="1800" dirty="0"/>
              <a:t>, </a:t>
            </a:r>
            <a:r>
              <a:rPr lang="ru-RU" sz="1800" dirty="0" err="1"/>
              <a:t>створювало</a:t>
            </a:r>
            <a:r>
              <a:rPr lang="ru-RU" sz="1800" dirty="0"/>
              <a:t> </a:t>
            </a:r>
            <a:r>
              <a:rPr lang="ru-RU" sz="1800" dirty="0" err="1"/>
              <a:t>глибокі</a:t>
            </a:r>
            <a:r>
              <a:rPr lang="ru-RU" sz="1800" dirty="0"/>
              <a:t> </a:t>
            </a:r>
            <a:r>
              <a:rPr lang="ru-RU" sz="1800" dirty="0" err="1"/>
              <a:t>протиріччя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набували</a:t>
            </a:r>
            <a:r>
              <a:rPr lang="ru-RU" sz="1800" dirty="0"/>
              <a:t> </a:t>
            </a:r>
            <a:r>
              <a:rPr lang="ru-RU" sz="1800" dirty="0" err="1"/>
              <a:t>глобальних</a:t>
            </a:r>
            <a:r>
              <a:rPr lang="ru-RU" sz="1800" dirty="0"/>
              <a:t> </a:t>
            </a:r>
            <a:r>
              <a:rPr lang="ru-RU" sz="1800" dirty="0" err="1"/>
              <a:t>масштабів</a:t>
            </a:r>
            <a:r>
              <a:rPr lang="ru-RU" sz="1800" dirty="0"/>
              <a:t>. </a:t>
            </a:r>
            <a:r>
              <a:rPr lang="ru-RU" sz="1800" dirty="0" err="1"/>
              <a:t>Вирішення</a:t>
            </a:r>
            <a:r>
              <a:rPr lang="ru-RU" sz="1800" dirty="0"/>
              <a:t> </a:t>
            </a:r>
            <a:r>
              <a:rPr lang="ru-RU" sz="1800" dirty="0" err="1"/>
              <a:t>цих</a:t>
            </a:r>
            <a:r>
              <a:rPr lang="ru-RU" sz="1800" dirty="0"/>
              <a:t> </a:t>
            </a:r>
            <a:r>
              <a:rPr lang="ru-RU" sz="1800" dirty="0" err="1"/>
              <a:t>життєво</a:t>
            </a:r>
            <a:r>
              <a:rPr lang="ru-RU" sz="1800" dirty="0"/>
              <a:t> </a:t>
            </a:r>
            <a:r>
              <a:rPr lang="ru-RU" sz="1800" dirty="0" err="1"/>
              <a:t>важливих</a:t>
            </a:r>
            <a:r>
              <a:rPr lang="ru-RU" sz="1800" dirty="0"/>
              <a:t> проблем </a:t>
            </a:r>
            <a:r>
              <a:rPr lang="ru-RU" sz="1800" dirty="0" err="1"/>
              <a:t>вимагало</a:t>
            </a:r>
            <a:r>
              <a:rPr lang="ru-RU" sz="1800" dirty="0"/>
              <a:t> часу. Практично і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завершення</a:t>
            </a:r>
            <a:r>
              <a:rPr lang="ru-RU" sz="1800" dirty="0"/>
              <a:t> </a:t>
            </a:r>
            <a:r>
              <a:rPr lang="ru-RU" sz="1800" dirty="0" err="1"/>
              <a:t>другої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 </a:t>
            </a:r>
            <a:r>
              <a:rPr lang="ru-RU" sz="1800" dirty="0" err="1"/>
              <a:t>усі</a:t>
            </a:r>
            <a:r>
              <a:rPr lang="ru-RU" sz="1800" dirty="0"/>
              <a:t> </a:t>
            </a:r>
            <a:r>
              <a:rPr lang="ru-RU" sz="1800" dirty="0" err="1"/>
              <a:t>проблеми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народної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 в </a:t>
            </a:r>
            <a:r>
              <a:rPr lang="ru-RU" sz="1800" dirty="0" err="1"/>
              <a:t>країнах</a:t>
            </a:r>
            <a:r>
              <a:rPr lang="ru-RU" sz="1800" dirty="0"/>
              <a:t> так званого «</a:t>
            </a:r>
            <a:r>
              <a:rPr lang="ru-RU" sz="1800" dirty="0" err="1"/>
              <a:t>третього</a:t>
            </a:r>
            <a:r>
              <a:rPr lang="ru-RU" sz="1800" dirty="0"/>
              <a:t> </a:t>
            </a:r>
            <a:r>
              <a:rPr lang="ru-RU" sz="1800" dirty="0" err="1"/>
              <a:t>світу</a:t>
            </a:r>
            <a:r>
              <a:rPr lang="ru-RU" sz="1800" dirty="0"/>
              <a:t>» </a:t>
            </a:r>
            <a:r>
              <a:rPr lang="ru-RU" sz="1800" dirty="0" err="1"/>
              <a:t>залишились</a:t>
            </a:r>
            <a:r>
              <a:rPr lang="ru-RU" sz="1800" dirty="0"/>
              <a:t>, як і </a:t>
            </a:r>
            <a:r>
              <a:rPr lang="ru-RU" sz="1800" dirty="0" err="1"/>
              <a:t>раніше</a:t>
            </a:r>
            <a:r>
              <a:rPr lang="ru-RU" sz="1800" dirty="0"/>
              <a:t>, </a:t>
            </a:r>
            <a:r>
              <a:rPr lang="ru-RU" sz="1800" dirty="0" err="1"/>
              <a:t>невирішеними</a:t>
            </a:r>
            <a:r>
              <a:rPr lang="ru-RU" sz="1800" dirty="0"/>
              <a:t>.</a:t>
            </a:r>
          </a:p>
          <a:p>
            <a:pPr algn="just"/>
            <a:endParaRPr lang="ru-RU" sz="1800" dirty="0"/>
          </a:p>
        </p:txBody>
      </p:sp>
      <p:pic>
        <p:nvPicPr>
          <p:cNvPr id="3074" name="Picture 2" descr="http://visual.rzd.ru/photobank/download?vp=56&amp;load=y&amp;col_id=12495&amp;id=19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5" y="979126"/>
            <a:ext cx="53530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09281" y="4968454"/>
            <a:ext cx="2887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Петербурзький</a:t>
            </a:r>
            <a:r>
              <a:rPr lang="ru-RU" dirty="0"/>
              <a:t> </a:t>
            </a:r>
            <a:r>
              <a:rPr lang="ru-RU" dirty="0" smtClean="0"/>
              <a:t>університет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53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648496"/>
            <a:ext cx="6315456" cy="414270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800" dirty="0"/>
              <a:t>20-30-ті роки </a:t>
            </a:r>
            <a:r>
              <a:rPr lang="ru-RU" sz="1800" dirty="0" err="1"/>
              <a:t>ознаменувалися</a:t>
            </a:r>
            <a:r>
              <a:rPr lang="ru-RU" sz="1800" dirty="0"/>
              <a:t> </a:t>
            </a:r>
            <a:r>
              <a:rPr lang="ru-RU" sz="1800" dirty="0" err="1"/>
              <a:t>швидким</a:t>
            </a:r>
            <a:r>
              <a:rPr lang="ru-RU" sz="1800" dirty="0"/>
              <a:t> </a:t>
            </a:r>
            <a:r>
              <a:rPr lang="ru-RU" sz="1800" dirty="0" err="1"/>
              <a:t>розвитком</a:t>
            </a:r>
            <a:r>
              <a:rPr lang="ru-RU" sz="1800" dirty="0"/>
              <a:t> </a:t>
            </a:r>
            <a:r>
              <a:rPr lang="ru-RU" sz="1800" dirty="0" err="1"/>
              <a:t>фізики</a:t>
            </a:r>
            <a:r>
              <a:rPr lang="ru-RU" sz="1800" dirty="0"/>
              <a:t>, особливо </a:t>
            </a:r>
            <a:r>
              <a:rPr lang="ru-RU" sz="1800" dirty="0" err="1"/>
              <a:t>ядерної</a:t>
            </a:r>
            <a:r>
              <a:rPr lang="ru-RU" sz="1800" dirty="0"/>
              <a:t>. У </a:t>
            </a:r>
            <a:r>
              <a:rPr lang="ru-RU" sz="1800" dirty="0" err="1"/>
              <a:t>Німеччині</a:t>
            </a:r>
            <a:r>
              <a:rPr lang="ru-RU" sz="1800" dirty="0"/>
              <a:t> </a:t>
            </a:r>
            <a:r>
              <a:rPr lang="ru-RU" sz="1800" dirty="0" err="1"/>
              <a:t>продовжував</a:t>
            </a:r>
            <a:r>
              <a:rPr lang="ru-RU" sz="1800" dirty="0"/>
              <a:t> </a:t>
            </a:r>
            <a:r>
              <a:rPr lang="ru-RU" sz="1800" dirty="0" err="1"/>
              <a:t>проводити</a:t>
            </a:r>
            <a:r>
              <a:rPr lang="ru-RU" sz="1800" dirty="0"/>
              <a:t> </a:t>
            </a:r>
            <a:r>
              <a:rPr lang="ru-RU" sz="1800" dirty="0" err="1"/>
              <a:t>дослідження</a:t>
            </a:r>
            <a:r>
              <a:rPr lang="ru-RU" sz="1800" dirty="0"/>
              <a:t> </a:t>
            </a:r>
            <a:r>
              <a:rPr lang="ru-RU" sz="1800" dirty="0" err="1"/>
              <a:t>видатний</a:t>
            </a:r>
            <a:r>
              <a:rPr lang="ru-RU" sz="1800" dirty="0"/>
              <a:t> </a:t>
            </a:r>
            <a:r>
              <a:rPr lang="ru-RU" sz="1800" dirty="0" err="1"/>
              <a:t>німецький</a:t>
            </a:r>
            <a:r>
              <a:rPr lang="ru-RU" sz="1800" dirty="0"/>
              <a:t> </a:t>
            </a:r>
            <a:r>
              <a:rPr lang="ru-RU" sz="1800" dirty="0" err="1"/>
              <a:t>фізик</a:t>
            </a:r>
            <a:r>
              <a:rPr lang="ru-RU" sz="1800" dirty="0"/>
              <a:t> Макс Планк, автор </a:t>
            </a:r>
            <a:r>
              <a:rPr lang="ru-RU" sz="1800" dirty="0" err="1"/>
              <a:t>гіпотези</a:t>
            </a:r>
            <a:r>
              <a:rPr lang="ru-RU" sz="1800" dirty="0"/>
              <a:t> </a:t>
            </a:r>
            <a:r>
              <a:rPr lang="ru-RU" sz="1800" dirty="0" err="1"/>
              <a:t>квантів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у 1918 р. став лауреатом </a:t>
            </a:r>
            <a:r>
              <a:rPr lang="ru-RU" sz="1800" dirty="0" err="1"/>
              <a:t>Нобелівської</a:t>
            </a:r>
            <a:r>
              <a:rPr lang="ru-RU" sz="1800" dirty="0"/>
              <a:t> </a:t>
            </a:r>
            <a:r>
              <a:rPr lang="ru-RU" sz="1800" dirty="0" err="1"/>
              <a:t>премії</a:t>
            </a:r>
            <a:r>
              <a:rPr lang="ru-RU" sz="1800" dirty="0"/>
              <a:t>. </a:t>
            </a:r>
            <a:r>
              <a:rPr lang="ru-RU" sz="1800" dirty="0" err="1"/>
              <a:t>Тоді</a:t>
            </a:r>
            <a:r>
              <a:rPr lang="ru-RU" sz="1800" dirty="0"/>
              <a:t> ж </a:t>
            </a:r>
            <a:r>
              <a:rPr lang="ru-RU" sz="1800" dirty="0" err="1"/>
              <a:t>видатні</a:t>
            </a:r>
            <a:r>
              <a:rPr lang="ru-RU" sz="1800" dirty="0"/>
              <a:t> </a:t>
            </a:r>
            <a:r>
              <a:rPr lang="ru-RU" sz="1800" dirty="0" err="1"/>
              <a:t>відкриття</a:t>
            </a:r>
            <a:r>
              <a:rPr lang="ru-RU" sz="1800" dirty="0"/>
              <a:t> у </a:t>
            </a:r>
            <a:r>
              <a:rPr lang="ru-RU" sz="1800" dirty="0" err="1"/>
              <a:t>ядерній</a:t>
            </a:r>
            <a:r>
              <a:rPr lang="ru-RU" sz="1800" dirty="0"/>
              <a:t> </a:t>
            </a:r>
            <a:r>
              <a:rPr lang="ru-RU" sz="1800" dirty="0" err="1"/>
              <a:t>фізиці</a:t>
            </a:r>
            <a:r>
              <a:rPr lang="ru-RU" sz="1800" dirty="0"/>
              <a:t> </a:t>
            </a:r>
            <a:r>
              <a:rPr lang="ru-RU" sz="1800" dirty="0" err="1"/>
              <a:t>здійснили</a:t>
            </a:r>
            <a:r>
              <a:rPr lang="ru-RU" sz="1800" dirty="0"/>
              <a:t> </a:t>
            </a:r>
            <a:r>
              <a:rPr lang="ru-RU" sz="1800" dirty="0" err="1"/>
              <a:t>Луї</a:t>
            </a:r>
            <a:r>
              <a:rPr lang="ru-RU" sz="1800" dirty="0"/>
              <a:t> де </a:t>
            </a:r>
            <a:r>
              <a:rPr lang="ru-RU" sz="1800" dirty="0" err="1"/>
              <a:t>Брель</a:t>
            </a:r>
            <a:r>
              <a:rPr lang="ru-RU" sz="1800" dirty="0"/>
              <a:t>, </a:t>
            </a:r>
            <a:r>
              <a:rPr lang="ru-RU" sz="1800" dirty="0" err="1"/>
              <a:t>Ервін</a:t>
            </a:r>
            <a:r>
              <a:rPr lang="ru-RU" sz="1800" dirty="0"/>
              <a:t> </a:t>
            </a:r>
            <a:r>
              <a:rPr lang="ru-RU" sz="1800" dirty="0" err="1"/>
              <a:t>Шредінгер</a:t>
            </a:r>
            <a:r>
              <a:rPr lang="ru-RU" sz="1800" dirty="0"/>
              <a:t>, Поль </a:t>
            </a:r>
            <a:r>
              <a:rPr lang="ru-RU" sz="1800" dirty="0" err="1"/>
              <a:t>Дірк</a:t>
            </a:r>
            <a:r>
              <a:rPr lang="ru-RU" sz="1800" dirty="0"/>
              <a:t>. На 20-30-ті роки припадав початок </a:t>
            </a:r>
            <a:r>
              <a:rPr lang="ru-RU" sz="1800" dirty="0" err="1"/>
              <a:t>наукової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 </a:t>
            </a:r>
            <a:r>
              <a:rPr lang="ru-RU" sz="1800" dirty="0" err="1"/>
              <a:t>вченого-фізика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світовим</a:t>
            </a:r>
            <a:r>
              <a:rPr lang="ru-RU" sz="1800" dirty="0"/>
              <a:t> </a:t>
            </a:r>
            <a:r>
              <a:rPr lang="ru-RU" sz="1800" dirty="0" err="1"/>
              <a:t>іменем</a:t>
            </a:r>
            <a:r>
              <a:rPr lang="ru-RU" sz="1800" dirty="0"/>
              <a:t> </a:t>
            </a:r>
            <a:r>
              <a:rPr lang="ru-RU" sz="1800" dirty="0" err="1"/>
              <a:t>творця</a:t>
            </a:r>
            <a:r>
              <a:rPr lang="ru-RU" sz="1800" dirty="0"/>
              <a:t> </a:t>
            </a:r>
            <a:r>
              <a:rPr lang="ru-RU" sz="1800" dirty="0" err="1"/>
              <a:t>теорії</a:t>
            </a:r>
            <a:r>
              <a:rPr lang="ru-RU" sz="1800" dirty="0"/>
              <a:t> </a:t>
            </a:r>
            <a:r>
              <a:rPr lang="ru-RU" sz="1800" dirty="0" err="1"/>
              <a:t>відносності</a:t>
            </a:r>
            <a:r>
              <a:rPr lang="ru-RU" sz="1800" dirty="0"/>
              <a:t> Альберта </a:t>
            </a:r>
            <a:r>
              <a:rPr lang="ru-RU" sz="1800" dirty="0" err="1"/>
              <a:t>Ейнштейна</a:t>
            </a:r>
            <a:r>
              <a:rPr lang="ru-RU" sz="1800" dirty="0"/>
              <a:t>. У 1921 р. за </a:t>
            </a:r>
            <a:r>
              <a:rPr lang="ru-RU" sz="1800" dirty="0" err="1"/>
              <a:t>праці</a:t>
            </a:r>
            <a:r>
              <a:rPr lang="ru-RU" sz="1800" dirty="0"/>
              <a:t> з </a:t>
            </a:r>
            <a:r>
              <a:rPr lang="ru-RU" sz="1800" dirty="0" err="1"/>
              <a:t>теоретичної</a:t>
            </a:r>
            <a:r>
              <a:rPr lang="ru-RU" sz="1800" dirty="0"/>
              <a:t> </a:t>
            </a:r>
            <a:r>
              <a:rPr lang="ru-RU" sz="1800" dirty="0" err="1"/>
              <a:t>фізики</a:t>
            </a:r>
            <a:r>
              <a:rPr lang="ru-RU" sz="1800" dirty="0"/>
              <a:t>, </a:t>
            </a:r>
            <a:r>
              <a:rPr lang="ru-RU" sz="1800" dirty="0" err="1"/>
              <a:t>Ейнштейн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удостоєний</a:t>
            </a:r>
            <a:r>
              <a:rPr lang="ru-RU" sz="1800" dirty="0"/>
              <a:t> </a:t>
            </a:r>
            <a:r>
              <a:rPr lang="ru-RU" sz="1800" dirty="0" err="1"/>
              <a:t>Нобелівської</a:t>
            </a:r>
            <a:r>
              <a:rPr lang="ru-RU" sz="1800" dirty="0"/>
              <a:t> </a:t>
            </a:r>
            <a:r>
              <a:rPr lang="ru-RU" sz="1800" dirty="0" err="1"/>
              <a:t>премії</a:t>
            </a:r>
            <a:r>
              <a:rPr lang="ru-RU" sz="1800" dirty="0"/>
              <a:t>. В </a:t>
            </a:r>
            <a:r>
              <a:rPr lang="ru-RU" sz="1800" dirty="0" err="1"/>
              <a:t>середині</a:t>
            </a:r>
            <a:r>
              <a:rPr lang="ru-RU" sz="1800" dirty="0"/>
              <a:t> 20-х </a:t>
            </a:r>
            <a:r>
              <a:rPr lang="ru-RU" sz="1800" dirty="0" err="1"/>
              <a:t>років</a:t>
            </a:r>
            <a:r>
              <a:rPr lang="ru-RU" sz="1800" dirty="0"/>
              <a:t> учений </a:t>
            </a:r>
            <a:r>
              <a:rPr lang="ru-RU" sz="1800" dirty="0" err="1"/>
              <a:t>працював</a:t>
            </a:r>
            <a:r>
              <a:rPr lang="ru-RU" sz="1800" dirty="0"/>
              <a:t> над </a:t>
            </a:r>
            <a:r>
              <a:rPr lang="ru-RU" sz="1800" dirty="0" err="1"/>
              <a:t>створенням</a:t>
            </a:r>
            <a:r>
              <a:rPr lang="ru-RU" sz="1800" dirty="0"/>
              <a:t> </a:t>
            </a:r>
            <a:r>
              <a:rPr lang="ru-RU" sz="1800" dirty="0" err="1"/>
              <a:t>квантової</a:t>
            </a:r>
            <a:r>
              <a:rPr lang="ru-RU" sz="1800" dirty="0"/>
              <a:t> статистики </a:t>
            </a:r>
            <a:r>
              <a:rPr lang="ru-RU" sz="1800" dirty="0" err="1"/>
              <a:t>Бозе</a:t>
            </a:r>
            <a:r>
              <a:rPr lang="ru-RU" sz="1800" dirty="0"/>
              <a:t>. З приходом у </a:t>
            </a:r>
            <a:r>
              <a:rPr lang="ru-RU" sz="1800" dirty="0" err="1"/>
              <a:t>Німеччині</a:t>
            </a:r>
            <a:r>
              <a:rPr lang="ru-RU" sz="1800" dirty="0"/>
              <a:t> до </a:t>
            </a:r>
            <a:r>
              <a:rPr lang="ru-RU" sz="1800" dirty="0" err="1"/>
              <a:t>влади</a:t>
            </a:r>
            <a:r>
              <a:rPr lang="ru-RU" sz="1800" dirty="0"/>
              <a:t> </a:t>
            </a:r>
            <a:r>
              <a:rPr lang="ru-RU" sz="1800" dirty="0" err="1"/>
              <a:t>нацистів</a:t>
            </a:r>
            <a:r>
              <a:rPr lang="ru-RU" sz="1800" dirty="0"/>
              <a:t> </a:t>
            </a:r>
            <a:r>
              <a:rPr lang="ru-RU" sz="1800" dirty="0" err="1"/>
              <a:t>Ейнштейн</a:t>
            </a:r>
            <a:r>
              <a:rPr lang="ru-RU" sz="1800" dirty="0"/>
              <a:t> </a:t>
            </a:r>
            <a:r>
              <a:rPr lang="ru-RU" sz="1800" dirty="0" err="1"/>
              <a:t>емігрував</a:t>
            </a:r>
            <a:r>
              <a:rPr lang="ru-RU" sz="1800" dirty="0"/>
              <a:t> до США, де разом з </a:t>
            </a:r>
            <a:r>
              <a:rPr lang="ru-RU" sz="1800" dirty="0" err="1"/>
              <a:t>іншими</a:t>
            </a:r>
            <a:r>
              <a:rPr lang="ru-RU" sz="1800" dirty="0"/>
              <a:t> </a:t>
            </a:r>
            <a:r>
              <a:rPr lang="ru-RU" sz="1800" dirty="0" err="1"/>
              <a:t>видатними</a:t>
            </a:r>
            <a:r>
              <a:rPr lang="ru-RU" sz="1800" dirty="0"/>
              <a:t> </a:t>
            </a:r>
            <a:r>
              <a:rPr lang="ru-RU" sz="1800" dirty="0" err="1"/>
              <a:t>вченими</a:t>
            </a:r>
            <a:r>
              <a:rPr lang="ru-RU" sz="1800" dirty="0"/>
              <a:t> </a:t>
            </a:r>
            <a:r>
              <a:rPr lang="ru-RU" sz="1800" dirty="0" err="1"/>
              <a:t>працював</a:t>
            </a:r>
            <a:r>
              <a:rPr lang="ru-RU" sz="1800" dirty="0"/>
              <a:t> над </a:t>
            </a:r>
            <a:r>
              <a:rPr lang="ru-RU" sz="1800" dirty="0" err="1"/>
              <a:t>створенням</a:t>
            </a:r>
            <a:r>
              <a:rPr lang="ru-RU" sz="1800" dirty="0"/>
              <a:t> </a:t>
            </a:r>
            <a:r>
              <a:rPr lang="ru-RU" sz="1800" dirty="0" err="1"/>
              <a:t>атомної</a:t>
            </a:r>
            <a:r>
              <a:rPr lang="ru-RU" sz="1800" dirty="0"/>
              <a:t> бомби. </a:t>
            </a:r>
          </a:p>
        </p:txBody>
      </p:sp>
      <p:pic>
        <p:nvPicPr>
          <p:cNvPr id="4098" name="Picture 2" descr="Max Planck (1858-194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561" y="969204"/>
            <a:ext cx="3169157" cy="44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09923" y="5421869"/>
            <a:ext cx="1741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Макс Планк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4078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90" y="5170891"/>
            <a:ext cx="2650386" cy="62031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144" y="270999"/>
            <a:ext cx="3803224" cy="50253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err="1"/>
              <a:t>Англійський</a:t>
            </a:r>
            <a:r>
              <a:rPr lang="ru-RU" sz="1800" dirty="0"/>
              <a:t> </a:t>
            </a:r>
            <a:r>
              <a:rPr lang="ru-RU" sz="1800" dirty="0" err="1"/>
              <a:t>дослідник</a:t>
            </a:r>
            <a:r>
              <a:rPr lang="ru-RU" sz="1800" dirty="0"/>
              <a:t> </a:t>
            </a:r>
            <a:r>
              <a:rPr lang="ru-RU" sz="1800" dirty="0" err="1"/>
              <a:t>Ернест</a:t>
            </a:r>
            <a:r>
              <a:rPr lang="ru-RU" sz="1800" dirty="0"/>
              <a:t> Резерфорд </a:t>
            </a:r>
            <a:r>
              <a:rPr lang="ru-RU" sz="1800" dirty="0" err="1"/>
              <a:t>відкрив</a:t>
            </a:r>
            <a:r>
              <a:rPr lang="ru-RU" sz="1800" dirty="0"/>
              <a:t> у 1919 р. першу </a:t>
            </a:r>
            <a:r>
              <a:rPr lang="ru-RU" sz="1800" dirty="0" err="1"/>
              <a:t>штучну</a:t>
            </a:r>
            <a:r>
              <a:rPr lang="ru-RU" sz="1800" dirty="0"/>
              <a:t> </a:t>
            </a:r>
            <a:r>
              <a:rPr lang="ru-RU" sz="1800" dirty="0" err="1"/>
              <a:t>ядерну</a:t>
            </a:r>
            <a:r>
              <a:rPr lang="ru-RU" sz="1800" dirty="0"/>
              <a:t> </a:t>
            </a:r>
            <a:r>
              <a:rPr lang="ru-RU" sz="1800" dirty="0" err="1"/>
              <a:t>реакцію</a:t>
            </a:r>
            <a:r>
              <a:rPr lang="ru-RU" sz="1800" dirty="0"/>
              <a:t>, а в 1921 р. </a:t>
            </a:r>
            <a:r>
              <a:rPr lang="ru-RU" sz="1800" dirty="0" err="1"/>
              <a:t>передбачив</a:t>
            </a:r>
            <a:r>
              <a:rPr lang="ru-RU" sz="1800" dirty="0"/>
              <a:t> </a:t>
            </a:r>
            <a:r>
              <a:rPr lang="ru-RU" sz="1800" dirty="0" err="1"/>
              <a:t>існування</a:t>
            </a:r>
            <a:r>
              <a:rPr lang="ru-RU" sz="1800" dirty="0"/>
              <a:t> нейтрона.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err="1"/>
              <a:t>Датський</a:t>
            </a:r>
            <a:r>
              <a:rPr lang="ru-RU" sz="1800" dirty="0"/>
              <a:t> </a:t>
            </a:r>
            <a:r>
              <a:rPr lang="ru-RU" sz="1800" dirty="0" err="1"/>
              <a:t>вчений</a:t>
            </a:r>
            <a:r>
              <a:rPr lang="ru-RU" sz="1800" dirty="0"/>
              <a:t> </a:t>
            </a:r>
            <a:r>
              <a:rPr lang="ru-RU" sz="1800" dirty="0" err="1"/>
              <a:t>Нільс</a:t>
            </a:r>
            <a:r>
              <a:rPr lang="ru-RU" sz="1800" dirty="0"/>
              <a:t> Бор </a:t>
            </a:r>
            <a:r>
              <a:rPr lang="ru-RU" sz="1800" dirty="0" err="1"/>
              <a:t>висунув</a:t>
            </a:r>
            <a:r>
              <a:rPr lang="ru-RU" sz="1800" dirty="0"/>
              <a:t> </a:t>
            </a:r>
            <a:r>
              <a:rPr lang="ru-RU" sz="1800" dirty="0" err="1"/>
              <a:t>гіпотезу</a:t>
            </a:r>
            <a:r>
              <a:rPr lang="ru-RU" sz="1800" dirty="0"/>
              <a:t> про те,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випромінювання</a:t>
            </a:r>
            <a:r>
              <a:rPr lang="ru-RU" sz="1800" dirty="0"/>
              <a:t> </a:t>
            </a:r>
            <a:r>
              <a:rPr lang="ru-RU" sz="1800" dirty="0" err="1"/>
              <a:t>енергії</a:t>
            </a:r>
            <a:r>
              <a:rPr lang="ru-RU" sz="1800" dirty="0"/>
              <a:t> </a:t>
            </a:r>
            <a:r>
              <a:rPr lang="ru-RU" sz="1800" dirty="0" err="1"/>
              <a:t>електроном</a:t>
            </a:r>
            <a:r>
              <a:rPr lang="ru-RU" sz="1800" dirty="0"/>
              <a:t> </a:t>
            </a:r>
            <a:r>
              <a:rPr lang="ru-RU" sz="1800" dirty="0" err="1"/>
              <a:t>здійснюється</a:t>
            </a:r>
            <a:r>
              <a:rPr lang="ru-RU" sz="1800" dirty="0"/>
              <a:t> при </a:t>
            </a:r>
            <a:r>
              <a:rPr lang="ru-RU" sz="1800" dirty="0" err="1"/>
              <a:t>переході</a:t>
            </a:r>
            <a:r>
              <a:rPr lang="ru-RU" sz="1800" dirty="0"/>
              <a:t> </a:t>
            </a:r>
            <a:r>
              <a:rPr lang="ru-RU" sz="1800" dirty="0" err="1"/>
              <a:t>електрона</a:t>
            </a:r>
            <a:r>
              <a:rPr lang="ru-RU" sz="1800" dirty="0"/>
              <a:t> з </a:t>
            </a:r>
            <a:r>
              <a:rPr lang="ru-RU" sz="1800" dirty="0" err="1"/>
              <a:t>однієї</a:t>
            </a:r>
            <a:r>
              <a:rPr lang="ru-RU" sz="1800" dirty="0"/>
              <a:t> </a:t>
            </a:r>
            <a:r>
              <a:rPr lang="ru-RU" sz="1800" dirty="0" err="1"/>
              <a:t>орбіти</a:t>
            </a:r>
            <a:r>
              <a:rPr lang="ru-RU" sz="1800" dirty="0"/>
              <a:t> на </a:t>
            </a:r>
            <a:r>
              <a:rPr lang="ru-RU" sz="1800" dirty="0" err="1"/>
              <a:t>іншу</a:t>
            </a:r>
            <a:r>
              <a:rPr lang="ru-RU" sz="1800" dirty="0"/>
              <a:t>.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сформулював</a:t>
            </a:r>
            <a:r>
              <a:rPr lang="ru-RU" sz="1800" dirty="0"/>
              <a:t> </a:t>
            </a:r>
            <a:r>
              <a:rPr lang="ru-RU" sz="1800" dirty="0" err="1"/>
              <a:t>закони</a:t>
            </a:r>
            <a:r>
              <a:rPr lang="ru-RU" sz="1800" dirty="0"/>
              <a:t> </a:t>
            </a:r>
            <a:r>
              <a:rPr lang="ru-RU" sz="1800" dirty="0" err="1"/>
              <a:t>руху</a:t>
            </a:r>
            <a:r>
              <a:rPr lang="ru-RU" sz="1800" dirty="0"/>
              <a:t> </a:t>
            </a:r>
            <a:r>
              <a:rPr lang="ru-RU" sz="1800" dirty="0" err="1"/>
              <a:t>електронів</a:t>
            </a:r>
            <a:r>
              <a:rPr lang="ru-RU" sz="1800" dirty="0"/>
              <a:t>, </a:t>
            </a:r>
            <a:r>
              <a:rPr lang="ru-RU" sz="1800" dirty="0" err="1"/>
              <a:t>поклавши</a:t>
            </a:r>
            <a:r>
              <a:rPr lang="ru-RU" sz="1800" dirty="0"/>
              <a:t> початок </a:t>
            </a:r>
            <a:r>
              <a:rPr lang="ru-RU" sz="1800" dirty="0" err="1"/>
              <a:t>квантовій</a:t>
            </a:r>
            <a:r>
              <a:rPr lang="ru-RU" sz="1800" dirty="0"/>
              <a:t> </a:t>
            </a:r>
            <a:r>
              <a:rPr lang="ru-RU" sz="1800" dirty="0" err="1"/>
              <a:t>механіці</a:t>
            </a:r>
            <a:r>
              <a:rPr lang="ru-RU" sz="1800" dirty="0"/>
              <a:t>. У </a:t>
            </a:r>
            <a:r>
              <a:rPr lang="ru-RU" sz="1800" dirty="0" err="1"/>
              <a:t>Копенгагені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створив </a:t>
            </a:r>
            <a:r>
              <a:rPr lang="ru-RU" sz="1800" dirty="0" err="1"/>
              <a:t>Інститут</a:t>
            </a:r>
            <a:r>
              <a:rPr lang="ru-RU" sz="1800" dirty="0"/>
              <a:t> </a:t>
            </a:r>
            <a:r>
              <a:rPr lang="ru-RU" sz="1800" dirty="0" err="1"/>
              <a:t>теоретичної</a:t>
            </a:r>
            <a:r>
              <a:rPr lang="ru-RU" sz="1800" dirty="0"/>
              <a:t> </a:t>
            </a:r>
            <a:r>
              <a:rPr lang="ru-RU" sz="1800" dirty="0" err="1"/>
              <a:t>фізики</a:t>
            </a:r>
            <a:r>
              <a:rPr lang="ru-RU" sz="1800" dirty="0"/>
              <a:t>. </a:t>
            </a:r>
            <a:r>
              <a:rPr lang="ru-RU" sz="1800" dirty="0" err="1"/>
              <a:t>Пізніше</a:t>
            </a:r>
            <a:r>
              <a:rPr lang="ru-RU" sz="1800" dirty="0"/>
              <a:t>, в роки </a:t>
            </a:r>
            <a:r>
              <a:rPr lang="ru-RU" sz="1800" dirty="0" err="1"/>
              <a:t>другої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, </a:t>
            </a:r>
            <a:r>
              <a:rPr lang="ru-RU" sz="1800" dirty="0" err="1"/>
              <a:t>видатний</a:t>
            </a:r>
            <a:r>
              <a:rPr lang="ru-RU" sz="1800" dirty="0"/>
              <a:t> </a:t>
            </a:r>
            <a:r>
              <a:rPr lang="ru-RU" sz="1800" dirty="0" err="1"/>
              <a:t>вчений</a:t>
            </a:r>
            <a:r>
              <a:rPr lang="ru-RU" sz="1800" dirty="0"/>
              <a:t> </a:t>
            </a:r>
            <a:r>
              <a:rPr lang="ru-RU" sz="1800" dirty="0" err="1"/>
              <a:t>змушений</a:t>
            </a:r>
            <a:r>
              <a:rPr lang="ru-RU" sz="1800" dirty="0"/>
              <a:t> </a:t>
            </a:r>
            <a:r>
              <a:rPr lang="ru-RU" sz="1800" dirty="0" err="1"/>
              <a:t>емігрувати</a:t>
            </a:r>
            <a:r>
              <a:rPr lang="ru-RU" sz="1800" dirty="0"/>
              <a:t> з </a:t>
            </a:r>
            <a:r>
              <a:rPr lang="ru-RU" sz="1800" dirty="0" err="1"/>
              <a:t>Данії</a:t>
            </a:r>
            <a:r>
              <a:rPr lang="ru-RU" sz="1800" dirty="0"/>
              <a:t> і </a:t>
            </a:r>
            <a:r>
              <a:rPr lang="ru-RU" sz="1800" dirty="0" err="1"/>
              <a:t>врешті-решт</a:t>
            </a:r>
            <a:r>
              <a:rPr lang="ru-RU" sz="1800" dirty="0"/>
              <a:t> </a:t>
            </a:r>
            <a:r>
              <a:rPr lang="ru-RU" sz="1800" dirty="0" err="1"/>
              <a:t>опинився</a:t>
            </a:r>
            <a:r>
              <a:rPr lang="ru-RU" sz="1800" dirty="0"/>
              <a:t> у США. За </a:t>
            </a:r>
            <a:r>
              <a:rPr lang="ru-RU" sz="1800" dirty="0" err="1"/>
              <a:t>видатні</a:t>
            </a:r>
            <a:r>
              <a:rPr lang="ru-RU" sz="1800" dirty="0"/>
              <a:t> заслуги у </a:t>
            </a:r>
            <a:r>
              <a:rPr lang="ru-RU" sz="1800" dirty="0" err="1"/>
              <a:t>науці</a:t>
            </a:r>
            <a:r>
              <a:rPr lang="ru-RU" sz="1800" dirty="0"/>
              <a:t> Н. Бор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удостоєний</a:t>
            </a:r>
            <a:r>
              <a:rPr lang="ru-RU" sz="1800" dirty="0"/>
              <a:t> </a:t>
            </a:r>
            <a:r>
              <a:rPr lang="ru-RU" sz="1800" dirty="0" err="1"/>
              <a:t>Нобелівської</a:t>
            </a:r>
            <a:r>
              <a:rPr lang="ru-RU" sz="1800" dirty="0"/>
              <a:t> </a:t>
            </a:r>
            <a:r>
              <a:rPr lang="ru-RU" sz="1800" dirty="0" err="1"/>
              <a:t>премії</a:t>
            </a:r>
            <a:r>
              <a:rPr lang="ru-RU" sz="1800" dirty="0"/>
              <a:t>. </a:t>
            </a:r>
          </a:p>
        </p:txBody>
      </p:sp>
      <p:pic>
        <p:nvPicPr>
          <p:cNvPr id="5122" name="Picture 2" descr="Einstein 1921 by F Schmutz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90" y="876997"/>
            <a:ext cx="3269856" cy="4290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852129" y="5296380"/>
            <a:ext cx="1977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 </a:t>
            </a:r>
            <a:r>
              <a:rPr lang="uk-UA" dirty="0" smtClean="0"/>
              <a:t>Альберт </a:t>
            </a:r>
            <a:r>
              <a:rPr lang="uk-UA" dirty="0" err="1" smtClean="0"/>
              <a:t>Енштейн</a:t>
            </a:r>
            <a:endParaRPr lang="ru-RU" dirty="0"/>
          </a:p>
        </p:txBody>
      </p:sp>
      <p:pic>
        <p:nvPicPr>
          <p:cNvPr id="5124" name="Picture 4" descr="http://fb2.booksgid.com/content/D7/daniil-danin-rezerford/img/i_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68" y="876997"/>
            <a:ext cx="3113214" cy="4283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22203" y="5296380"/>
            <a:ext cx="1985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Ернест</a:t>
            </a:r>
            <a:r>
              <a:rPr lang="ru-RU" dirty="0"/>
              <a:t> Резерфорд</a:t>
            </a:r>
          </a:p>
        </p:txBody>
      </p:sp>
    </p:spTree>
    <p:extLst>
      <p:ext uri="{BB962C8B-B14F-4D97-AF65-F5344CB8AC3E}">
        <p14:creationId xmlns:p14="http://schemas.microsoft.com/office/powerpoint/2010/main" val="718273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565" y="304057"/>
            <a:ext cx="9905998" cy="1478570"/>
          </a:xfrm>
        </p:spPr>
        <p:txBody>
          <a:bodyPr/>
          <a:lstStyle/>
          <a:p>
            <a:r>
              <a:rPr lang="ru-RU" dirty="0" err="1"/>
              <a:t>подружжя</a:t>
            </a:r>
            <a:r>
              <a:rPr lang="ru-RU" dirty="0"/>
              <a:t> </a:t>
            </a:r>
            <a:r>
              <a:rPr lang="ru-RU" dirty="0" err="1" smtClean="0"/>
              <a:t>Кюрі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785848"/>
            <a:ext cx="6740458" cy="3541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У 1934 р. </a:t>
            </a:r>
            <a:r>
              <a:rPr lang="ru-RU" sz="1800" dirty="0" err="1"/>
              <a:t>всесвітньо</a:t>
            </a:r>
            <a:r>
              <a:rPr lang="ru-RU" sz="1800" dirty="0"/>
              <a:t> </a:t>
            </a:r>
            <a:r>
              <a:rPr lang="ru-RU" sz="1800" dirty="0" err="1"/>
              <a:t>відомі</a:t>
            </a:r>
            <a:r>
              <a:rPr lang="ru-RU" sz="1800" dirty="0"/>
              <a:t> </a:t>
            </a:r>
            <a:r>
              <a:rPr lang="ru-RU" sz="1800" dirty="0" err="1"/>
              <a:t>французькі</a:t>
            </a:r>
            <a:r>
              <a:rPr lang="ru-RU" sz="1800" dirty="0"/>
              <a:t> </a:t>
            </a:r>
            <a:r>
              <a:rPr lang="ru-RU" sz="1800" dirty="0" err="1"/>
              <a:t>вчені</a:t>
            </a:r>
            <a:r>
              <a:rPr lang="ru-RU" sz="1800" dirty="0"/>
              <a:t> – </a:t>
            </a:r>
            <a:r>
              <a:rPr lang="ru-RU" sz="1800" dirty="0" err="1"/>
              <a:t>подружжя</a:t>
            </a:r>
            <a:r>
              <a:rPr lang="ru-RU" sz="1800" dirty="0"/>
              <a:t> </a:t>
            </a:r>
            <a:r>
              <a:rPr lang="ru-RU" sz="1800" dirty="0" err="1"/>
              <a:t>Ірен</a:t>
            </a:r>
            <a:r>
              <a:rPr lang="ru-RU" sz="1800" dirty="0"/>
              <a:t> і </a:t>
            </a:r>
            <a:r>
              <a:rPr lang="ru-RU" sz="1800" dirty="0" err="1"/>
              <a:t>Фредерік</a:t>
            </a:r>
            <a:r>
              <a:rPr lang="ru-RU" sz="1800" dirty="0"/>
              <a:t> </a:t>
            </a:r>
            <a:r>
              <a:rPr lang="ru-RU" sz="1800" dirty="0" err="1"/>
              <a:t>Жоліо-Кюрі</a:t>
            </a:r>
            <a:r>
              <a:rPr lang="ru-RU" sz="1800" dirty="0"/>
              <a:t> – </a:t>
            </a:r>
            <a:r>
              <a:rPr lang="ru-RU" sz="1800" dirty="0" err="1"/>
              <a:t>відкрили</a:t>
            </a:r>
            <a:r>
              <a:rPr lang="ru-RU" sz="1800" dirty="0"/>
              <a:t> </a:t>
            </a:r>
            <a:r>
              <a:rPr lang="ru-RU" sz="1800" dirty="0" err="1"/>
              <a:t>штучну</a:t>
            </a:r>
            <a:r>
              <a:rPr lang="ru-RU" sz="1800" dirty="0"/>
              <a:t> </a:t>
            </a:r>
            <a:r>
              <a:rPr lang="ru-RU" sz="1800" dirty="0" err="1"/>
              <a:t>радіоактивність</a:t>
            </a:r>
            <a:r>
              <a:rPr lang="ru-RU" sz="1800" dirty="0"/>
              <a:t>. Вони </a:t>
            </a:r>
            <a:r>
              <a:rPr lang="ru-RU" sz="1800" dirty="0" err="1"/>
              <a:t>зуміли</a:t>
            </a:r>
            <a:r>
              <a:rPr lang="ru-RU" sz="1800" dirty="0"/>
              <a:t> </a:t>
            </a:r>
            <a:r>
              <a:rPr lang="ru-RU" sz="1800" dirty="0" err="1"/>
              <a:t>одержати</a:t>
            </a:r>
            <a:r>
              <a:rPr lang="ru-RU" sz="1800" dirty="0"/>
              <a:t> при </a:t>
            </a:r>
            <a:r>
              <a:rPr lang="ru-RU" sz="1800" dirty="0" err="1"/>
              <a:t>бомбардуванні</a:t>
            </a:r>
            <a:r>
              <a:rPr lang="ru-RU" sz="1800" dirty="0"/>
              <a:t> ядра альфа-</a:t>
            </a:r>
            <a:r>
              <a:rPr lang="ru-RU" sz="1800" dirty="0" err="1"/>
              <a:t>частинками</a:t>
            </a:r>
            <a:r>
              <a:rPr lang="ru-RU" sz="1800" dirty="0"/>
              <a:t> </a:t>
            </a:r>
            <a:r>
              <a:rPr lang="ru-RU" sz="1800" dirty="0" err="1"/>
              <a:t>радіоактивний</a:t>
            </a:r>
            <a:r>
              <a:rPr lang="ru-RU" sz="1800" dirty="0"/>
              <a:t> </a:t>
            </a:r>
            <a:r>
              <a:rPr lang="ru-RU" sz="1800" dirty="0" err="1"/>
              <a:t>ізотоп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випромінював</a:t>
            </a:r>
            <a:r>
              <a:rPr lang="ru-RU" sz="1800" dirty="0"/>
              <a:t> </a:t>
            </a:r>
            <a:r>
              <a:rPr lang="ru-RU" sz="1800" dirty="0" err="1"/>
              <a:t>нейтрони</a:t>
            </a:r>
            <a:r>
              <a:rPr lang="ru-RU" sz="1800" dirty="0"/>
              <a:t> та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елементарні</a:t>
            </a:r>
            <a:r>
              <a:rPr lang="ru-RU" sz="1800" dirty="0"/>
              <a:t> </a:t>
            </a:r>
            <a:r>
              <a:rPr lang="ru-RU" sz="1800" dirty="0" err="1"/>
              <a:t>частинки</a:t>
            </a:r>
            <a:r>
              <a:rPr lang="ru-RU" sz="1800" dirty="0"/>
              <a:t> при </a:t>
            </a:r>
            <a:r>
              <a:rPr lang="ru-RU" sz="1800" dirty="0" err="1"/>
              <a:t>поступовому</a:t>
            </a:r>
            <a:r>
              <a:rPr lang="ru-RU" sz="1800" dirty="0"/>
              <a:t> </a:t>
            </a:r>
            <a:r>
              <a:rPr lang="ru-RU" sz="1800" dirty="0" err="1"/>
              <a:t>розпаді</a:t>
            </a:r>
            <a:r>
              <a:rPr lang="ru-RU" sz="1800" dirty="0"/>
              <a:t> </a:t>
            </a:r>
            <a:r>
              <a:rPr lang="ru-RU" sz="1800" dirty="0" err="1"/>
              <a:t>атомних</a:t>
            </a:r>
            <a:r>
              <a:rPr lang="ru-RU" sz="1800" dirty="0"/>
              <a:t> ядер.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відкриття</a:t>
            </a:r>
            <a:r>
              <a:rPr lang="ru-RU" sz="1800" dirty="0"/>
              <a:t> </a:t>
            </a:r>
            <a:r>
              <a:rPr lang="ru-RU" sz="1800" dirty="0" err="1"/>
              <a:t>зробило</a:t>
            </a:r>
            <a:r>
              <a:rPr lang="ru-RU" sz="1800" dirty="0"/>
              <a:t> </a:t>
            </a:r>
            <a:r>
              <a:rPr lang="ru-RU" sz="1800" dirty="0" err="1"/>
              <a:t>революцію</a:t>
            </a:r>
            <a:r>
              <a:rPr lang="ru-RU" sz="1800" dirty="0"/>
              <a:t> в </a:t>
            </a:r>
            <a:r>
              <a:rPr lang="ru-RU" sz="1800" dirty="0" err="1"/>
              <a:t>техніці</a:t>
            </a:r>
            <a:r>
              <a:rPr lang="ru-RU" sz="1800" dirty="0"/>
              <a:t>, </a:t>
            </a:r>
            <a:r>
              <a:rPr lang="ru-RU" sz="1800" dirty="0" err="1"/>
              <a:t>біології</a:t>
            </a:r>
            <a:r>
              <a:rPr lang="ru-RU" sz="1800" dirty="0"/>
              <a:t> і </a:t>
            </a:r>
            <a:r>
              <a:rPr lang="ru-RU" sz="1800" dirty="0" err="1"/>
              <a:t>медицині</a:t>
            </a:r>
            <a:r>
              <a:rPr lang="ru-RU" sz="1800" dirty="0"/>
              <a:t>. </a:t>
            </a:r>
            <a:r>
              <a:rPr lang="ru-RU" sz="1800" dirty="0" err="1"/>
              <a:t>Видатні</a:t>
            </a:r>
            <a:r>
              <a:rPr lang="ru-RU" sz="1800" dirty="0"/>
              <a:t> </a:t>
            </a:r>
            <a:r>
              <a:rPr lang="ru-RU" sz="1800" dirty="0" err="1"/>
              <a:t>вчені-фізики</a:t>
            </a:r>
            <a:r>
              <a:rPr lang="ru-RU" sz="1800" dirty="0"/>
              <a:t> </a:t>
            </a:r>
            <a:r>
              <a:rPr lang="ru-RU" sz="1800" dirty="0" err="1"/>
              <a:t>відкрили</a:t>
            </a:r>
            <a:r>
              <a:rPr lang="ru-RU" sz="1800" dirty="0"/>
              <a:t> фотон, </a:t>
            </a:r>
            <a:r>
              <a:rPr lang="ru-RU" sz="1800" dirty="0" err="1"/>
              <a:t>електрон</a:t>
            </a:r>
            <a:r>
              <a:rPr lang="ru-RU" sz="1800" dirty="0"/>
              <a:t>, протон, позитрон, нейтрон, </a:t>
            </a:r>
            <a:r>
              <a:rPr lang="ru-RU" sz="1800" dirty="0" err="1"/>
              <a:t>розширивши</a:t>
            </a:r>
            <a:r>
              <a:rPr lang="ru-RU" sz="1800" dirty="0"/>
              <a:t> таким чином </a:t>
            </a:r>
            <a:r>
              <a:rPr lang="ru-RU" sz="1800" dirty="0" err="1"/>
              <a:t>знання</a:t>
            </a:r>
            <a:r>
              <a:rPr lang="ru-RU" sz="1800" dirty="0"/>
              <a:t> про </a:t>
            </a:r>
            <a:r>
              <a:rPr lang="ru-RU" sz="1800" dirty="0" err="1"/>
              <a:t>матерію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 err="1"/>
              <a:t>Видатний</a:t>
            </a:r>
            <a:r>
              <a:rPr lang="ru-RU" sz="1800" dirty="0"/>
              <a:t> </a:t>
            </a:r>
            <a:r>
              <a:rPr lang="ru-RU" sz="1800" dirty="0" err="1"/>
              <a:t>американський</a:t>
            </a:r>
            <a:r>
              <a:rPr lang="ru-RU" sz="1800" dirty="0"/>
              <a:t> </a:t>
            </a:r>
            <a:r>
              <a:rPr lang="ru-RU" sz="1800" dirty="0" err="1"/>
              <a:t>фізик</a:t>
            </a:r>
            <a:r>
              <a:rPr lang="ru-RU" sz="1800" dirty="0"/>
              <a:t> Роберт Оппенгеймер став автором низки </a:t>
            </a:r>
            <a:r>
              <a:rPr lang="ru-RU" sz="1800" dirty="0" err="1"/>
              <a:t>праць</a:t>
            </a:r>
            <a:r>
              <a:rPr lang="ru-RU" sz="1800" dirty="0"/>
              <a:t> з </a:t>
            </a:r>
            <a:r>
              <a:rPr lang="ru-RU" sz="1800" dirty="0" err="1"/>
              <a:t>квантової</a:t>
            </a:r>
            <a:r>
              <a:rPr lang="ru-RU" sz="1800" dirty="0"/>
              <a:t> </a:t>
            </a:r>
            <a:r>
              <a:rPr lang="ru-RU" sz="1800" dirty="0" err="1"/>
              <a:t>механіки</a:t>
            </a:r>
            <a:r>
              <a:rPr lang="ru-RU" sz="1800" dirty="0"/>
              <a:t>, </a:t>
            </a:r>
            <a:r>
              <a:rPr lang="ru-RU" sz="1800" dirty="0" err="1"/>
              <a:t>теорії</a:t>
            </a:r>
            <a:r>
              <a:rPr lang="ru-RU" sz="1800" dirty="0"/>
              <a:t> </a:t>
            </a:r>
            <a:r>
              <a:rPr lang="ru-RU" sz="1800" dirty="0" err="1"/>
              <a:t>відносності</a:t>
            </a:r>
            <a:r>
              <a:rPr lang="ru-RU" sz="1800" dirty="0"/>
              <a:t> та </a:t>
            </a:r>
            <a:r>
              <a:rPr lang="ru-RU" sz="1800" dirty="0" err="1"/>
              <a:t>фізики</a:t>
            </a:r>
            <a:r>
              <a:rPr lang="ru-RU" sz="1800" dirty="0"/>
              <a:t> </a:t>
            </a:r>
            <a:r>
              <a:rPr lang="ru-RU" sz="1800" dirty="0" err="1"/>
              <a:t>елементарних</a:t>
            </a:r>
            <a:r>
              <a:rPr lang="ru-RU" sz="1800" dirty="0"/>
              <a:t> </a:t>
            </a:r>
            <a:r>
              <a:rPr lang="ru-RU" sz="1800" dirty="0" err="1"/>
              <a:t>частинок</a:t>
            </a:r>
            <a:r>
              <a:rPr lang="ru-RU" sz="1800" dirty="0"/>
              <a:t>. У 1943-1945 </a:t>
            </a:r>
            <a:r>
              <a:rPr lang="en-US" sz="1800" dirty="0"/>
              <a:t>pp. </a:t>
            </a:r>
            <a:r>
              <a:rPr lang="ru-RU" sz="1800" dirty="0" err="1"/>
              <a:t>американський</a:t>
            </a:r>
            <a:r>
              <a:rPr lang="ru-RU" sz="1800" dirty="0"/>
              <a:t> </a:t>
            </a:r>
            <a:r>
              <a:rPr lang="ru-RU" sz="1800" dirty="0" err="1"/>
              <a:t>фізик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одним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керівників</a:t>
            </a:r>
            <a:r>
              <a:rPr lang="ru-RU" sz="1800" dirty="0"/>
              <a:t> </a:t>
            </a:r>
            <a:r>
              <a:rPr lang="ru-RU" sz="1800" dirty="0" err="1"/>
              <a:t>групи</a:t>
            </a:r>
            <a:r>
              <a:rPr lang="ru-RU" sz="1800" dirty="0"/>
              <a:t> </a:t>
            </a:r>
            <a:r>
              <a:rPr lang="ru-RU" sz="1800" dirty="0" err="1"/>
              <a:t>вчених</a:t>
            </a:r>
            <a:r>
              <a:rPr lang="ru-RU" sz="1800" dirty="0"/>
              <a:t> і </a:t>
            </a:r>
            <a:r>
              <a:rPr lang="ru-RU" sz="1800" dirty="0" err="1"/>
              <a:t>спеціалістів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створили </a:t>
            </a:r>
            <a:r>
              <a:rPr lang="ru-RU" sz="1800" dirty="0" err="1"/>
              <a:t>атомну</a:t>
            </a:r>
            <a:r>
              <a:rPr lang="ru-RU" sz="1800" dirty="0"/>
              <a:t> бомбу. </a:t>
            </a:r>
          </a:p>
        </p:txBody>
      </p:sp>
      <p:pic>
        <p:nvPicPr>
          <p:cNvPr id="6146" name="Picture 2" descr="http://dl.hostingfailov.com/jbig_photo/2adef845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73" y="190252"/>
            <a:ext cx="2950691" cy="3997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nerve.com/files/resize/m-600x3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71" y="3375001"/>
            <a:ext cx="4172197" cy="2482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006949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386366"/>
            <a:ext cx="9905999" cy="5404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err="1"/>
              <a:t>Важливі</a:t>
            </a:r>
            <a:r>
              <a:rPr lang="ru-RU" sz="1800" dirty="0"/>
              <a:t> </a:t>
            </a:r>
            <a:r>
              <a:rPr lang="ru-RU" sz="1800" dirty="0" err="1"/>
              <a:t>відкриття</a:t>
            </a:r>
            <a:r>
              <a:rPr lang="ru-RU" sz="1800" dirty="0"/>
              <a:t> у </a:t>
            </a:r>
            <a:r>
              <a:rPr lang="ru-RU" sz="1800" dirty="0" err="1"/>
              <a:t>фізиці</a:t>
            </a:r>
            <a:r>
              <a:rPr lang="ru-RU" sz="1800" dirty="0"/>
              <a:t> </a:t>
            </a:r>
            <a:r>
              <a:rPr lang="ru-RU" sz="1800" dirty="0" err="1"/>
              <a:t>зробили</a:t>
            </a:r>
            <a:r>
              <a:rPr lang="ru-RU" sz="1800" dirty="0"/>
              <a:t> </a:t>
            </a:r>
            <a:r>
              <a:rPr lang="ru-RU" sz="1800" dirty="0" err="1"/>
              <a:t>вчені</a:t>
            </a:r>
            <a:r>
              <a:rPr lang="ru-RU" sz="1800" dirty="0"/>
              <a:t>, </a:t>
            </a:r>
            <a:r>
              <a:rPr lang="ru-RU" sz="1800" dirty="0" err="1"/>
              <a:t>котрі</a:t>
            </a:r>
            <a:r>
              <a:rPr lang="ru-RU" sz="1800" dirty="0"/>
              <a:t> </a:t>
            </a:r>
            <a:r>
              <a:rPr lang="ru-RU" sz="1800" dirty="0" err="1"/>
              <a:t>працювали</a:t>
            </a:r>
            <a:r>
              <a:rPr lang="ru-RU" sz="1800" dirty="0"/>
              <a:t> в СРСР: Д. </a:t>
            </a:r>
            <a:r>
              <a:rPr lang="ru-RU" sz="1800" dirty="0" err="1"/>
              <a:t>Іванченко</a:t>
            </a:r>
            <a:r>
              <a:rPr lang="ru-RU" sz="1800" dirty="0"/>
              <a:t>, А. </a:t>
            </a:r>
            <a:r>
              <a:rPr lang="ru-RU" sz="1800" dirty="0" err="1"/>
              <a:t>Іоффе</a:t>
            </a:r>
            <a:r>
              <a:rPr lang="ru-RU" sz="1800" dirty="0"/>
              <a:t>, М. Семенов, Д. </a:t>
            </a:r>
            <a:r>
              <a:rPr lang="ru-RU" sz="1800" dirty="0" err="1"/>
              <a:t>Скобельцин</a:t>
            </a:r>
            <a:r>
              <a:rPr lang="ru-RU" sz="1800" dirty="0"/>
              <a:t> та І. Курчатов. </a:t>
            </a:r>
            <a:r>
              <a:rPr lang="ru-RU" sz="1800" dirty="0" err="1"/>
              <a:t>Академік</a:t>
            </a:r>
            <a:r>
              <a:rPr lang="ru-RU" sz="1800" dirty="0"/>
              <a:t> А. </a:t>
            </a:r>
            <a:r>
              <a:rPr lang="ru-RU" sz="1800" dirty="0" err="1"/>
              <a:t>Йоффе</a:t>
            </a:r>
            <a:r>
              <a:rPr lang="ru-RU" sz="1800" dirty="0"/>
              <a:t> </a:t>
            </a:r>
            <a:r>
              <a:rPr lang="ru-RU" sz="1800" dirty="0" err="1"/>
              <a:t>своїми</a:t>
            </a:r>
            <a:r>
              <a:rPr lang="ru-RU" sz="1800" dirty="0"/>
              <a:t> </a:t>
            </a:r>
            <a:r>
              <a:rPr lang="ru-RU" sz="1800" dirty="0" err="1"/>
              <a:t>теоретичними</a:t>
            </a:r>
            <a:r>
              <a:rPr lang="ru-RU" sz="1800" dirty="0"/>
              <a:t> </a:t>
            </a:r>
            <a:r>
              <a:rPr lang="ru-RU" sz="1800" dirty="0" err="1"/>
              <a:t>працями</a:t>
            </a:r>
            <a:r>
              <a:rPr lang="ru-RU" sz="1800" dirty="0"/>
              <a:t> заклав </a:t>
            </a:r>
            <a:r>
              <a:rPr lang="ru-RU" sz="1800" dirty="0" err="1"/>
              <a:t>основи</a:t>
            </a:r>
            <a:r>
              <a:rPr lang="ru-RU" sz="1800" dirty="0"/>
              <a:t> </a:t>
            </a:r>
            <a:r>
              <a:rPr lang="ru-RU" sz="1800" dirty="0" err="1"/>
              <a:t>сучасної</a:t>
            </a:r>
            <a:r>
              <a:rPr lang="ru-RU" sz="1800" dirty="0"/>
              <a:t> </a:t>
            </a:r>
            <a:r>
              <a:rPr lang="ru-RU" sz="1800" dirty="0" err="1"/>
              <a:t>фізики</a:t>
            </a:r>
            <a:r>
              <a:rPr lang="ru-RU" sz="1800" dirty="0"/>
              <a:t> </a:t>
            </a:r>
            <a:r>
              <a:rPr lang="ru-RU" sz="1800" dirty="0" err="1"/>
              <a:t>напівпровідників</a:t>
            </a:r>
            <a:r>
              <a:rPr lang="ru-RU" sz="1800" dirty="0"/>
              <a:t>. У роки </a:t>
            </a:r>
            <a:r>
              <a:rPr lang="ru-RU" sz="1800" dirty="0" err="1"/>
              <a:t>війни</a:t>
            </a:r>
            <a:r>
              <a:rPr lang="ru-RU" sz="1800" dirty="0"/>
              <a:t> </a:t>
            </a:r>
            <a:r>
              <a:rPr lang="ru-RU" sz="1800" dirty="0" err="1"/>
              <a:t>академік</a:t>
            </a:r>
            <a:r>
              <a:rPr lang="ru-RU" sz="1800" dirty="0"/>
              <a:t> І. Курчатов разом з </a:t>
            </a:r>
            <a:r>
              <a:rPr lang="ru-RU" sz="1800" dirty="0" err="1"/>
              <a:t>іншими</a:t>
            </a:r>
            <a:r>
              <a:rPr lang="ru-RU" sz="1800" dirty="0"/>
              <a:t> </a:t>
            </a:r>
            <a:r>
              <a:rPr lang="ru-RU" sz="1800" dirty="0" err="1"/>
              <a:t>вченими</a:t>
            </a:r>
            <a:r>
              <a:rPr lang="ru-RU" sz="1800" dirty="0"/>
              <a:t> </a:t>
            </a:r>
            <a:r>
              <a:rPr lang="ru-RU" sz="1800" dirty="0" err="1"/>
              <a:t>теж</a:t>
            </a:r>
            <a:r>
              <a:rPr lang="ru-RU" sz="1800" dirty="0"/>
              <a:t> </a:t>
            </a:r>
            <a:r>
              <a:rPr lang="ru-RU" sz="1800" dirty="0" err="1"/>
              <a:t>працював</a:t>
            </a:r>
            <a:r>
              <a:rPr lang="ru-RU" sz="1800" dirty="0"/>
              <a:t> над </a:t>
            </a:r>
            <a:r>
              <a:rPr lang="ru-RU" sz="1800" dirty="0" err="1"/>
              <a:t>створенням</a:t>
            </a:r>
            <a:r>
              <a:rPr lang="ru-RU" sz="1800" dirty="0"/>
              <a:t> </a:t>
            </a:r>
            <a:r>
              <a:rPr lang="ru-RU" sz="1800" dirty="0" err="1"/>
              <a:t>атомної</a:t>
            </a:r>
            <a:r>
              <a:rPr lang="ru-RU" sz="1800" dirty="0"/>
              <a:t> </a:t>
            </a:r>
            <a:r>
              <a:rPr lang="ru-RU" sz="1800" dirty="0" err="1"/>
              <a:t>зброї</a:t>
            </a:r>
            <a:r>
              <a:rPr lang="ru-RU" sz="1800" dirty="0"/>
              <a:t>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err="1" smtClean="0"/>
              <a:t>Епохальні</a:t>
            </a:r>
            <a:r>
              <a:rPr lang="ru-RU" sz="1800" dirty="0" smtClean="0"/>
              <a:t> </a:t>
            </a:r>
            <a:r>
              <a:rPr lang="ru-RU" sz="1800" dirty="0" err="1"/>
              <a:t>наукові</a:t>
            </a:r>
            <a:r>
              <a:rPr lang="ru-RU" sz="1800" dirty="0"/>
              <a:t> </a:t>
            </a:r>
            <a:r>
              <a:rPr lang="ru-RU" sz="1800" dirty="0" err="1"/>
              <a:t>відкриття</a:t>
            </a:r>
            <a:r>
              <a:rPr lang="ru-RU" sz="1800" dirty="0"/>
              <a:t> в </a:t>
            </a:r>
            <a:r>
              <a:rPr lang="ru-RU" sz="1800" dirty="0" err="1"/>
              <a:t>ядерній</a:t>
            </a:r>
            <a:r>
              <a:rPr lang="ru-RU" sz="1800" dirty="0"/>
              <a:t> </a:t>
            </a:r>
            <a:r>
              <a:rPr lang="ru-RU" sz="1800" dirty="0" err="1"/>
              <a:t>фізиці</a:t>
            </a:r>
            <a:r>
              <a:rPr lang="ru-RU" sz="1800" dirty="0"/>
              <a:t> не </a:t>
            </a:r>
            <a:r>
              <a:rPr lang="ru-RU" sz="1800" dirty="0" err="1"/>
              <a:t>тільки</a:t>
            </a:r>
            <a:r>
              <a:rPr lang="ru-RU" sz="1800" dirty="0"/>
              <a:t> </a:t>
            </a:r>
            <a:r>
              <a:rPr lang="ru-RU" sz="1800" dirty="0" err="1"/>
              <a:t>зробили</a:t>
            </a:r>
            <a:r>
              <a:rPr lang="ru-RU" sz="1800" dirty="0"/>
              <a:t> переворот у </a:t>
            </a:r>
            <a:r>
              <a:rPr lang="ru-RU" sz="1800" dirty="0" err="1"/>
              <a:t>науці</a:t>
            </a:r>
            <a:r>
              <a:rPr lang="ru-RU" sz="1800" dirty="0"/>
              <a:t> й </a:t>
            </a:r>
            <a:r>
              <a:rPr lang="ru-RU" sz="1800" dirty="0" err="1"/>
              <a:t>техніці</a:t>
            </a:r>
            <a:r>
              <a:rPr lang="ru-RU" sz="1800" dirty="0"/>
              <a:t>, але </a:t>
            </a:r>
            <a:r>
              <a:rPr lang="ru-RU" sz="1800" dirty="0" err="1"/>
              <a:t>спричинилися</a:t>
            </a:r>
            <a:r>
              <a:rPr lang="ru-RU" sz="1800" dirty="0"/>
              <a:t> до </a:t>
            </a:r>
            <a:r>
              <a:rPr lang="ru-RU" sz="1800" dirty="0" err="1"/>
              <a:t>створення</a:t>
            </a:r>
            <a:r>
              <a:rPr lang="ru-RU" sz="1800" dirty="0"/>
              <a:t> </a:t>
            </a:r>
            <a:r>
              <a:rPr lang="ru-RU" sz="1800" dirty="0" err="1"/>
              <a:t>страхітливої</a:t>
            </a:r>
            <a:r>
              <a:rPr lang="ru-RU" sz="1800" dirty="0"/>
              <a:t> </a:t>
            </a:r>
            <a:r>
              <a:rPr lang="ru-RU" sz="1800" dirty="0" err="1"/>
              <a:t>ядерної</a:t>
            </a:r>
            <a:r>
              <a:rPr lang="ru-RU" sz="1800" dirty="0"/>
              <a:t> </a:t>
            </a:r>
            <a:r>
              <a:rPr lang="ru-RU" sz="1800" dirty="0" err="1"/>
              <a:t>зброї</a:t>
            </a:r>
            <a:r>
              <a:rPr lang="ru-RU" sz="1800" dirty="0"/>
              <a:t>, яка </a:t>
            </a:r>
            <a:r>
              <a:rPr lang="ru-RU" sz="1800" dirty="0" err="1"/>
              <a:t>вперше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застосована</a:t>
            </a:r>
            <a:r>
              <a:rPr lang="ru-RU" sz="1800" dirty="0"/>
              <a:t> при </a:t>
            </a:r>
            <a:r>
              <a:rPr lang="ru-RU" sz="1800" dirty="0" err="1"/>
              <a:t>бомбардуванні</a:t>
            </a:r>
            <a:r>
              <a:rPr lang="ru-RU" sz="1800" dirty="0"/>
              <a:t> </a:t>
            </a:r>
            <a:r>
              <a:rPr lang="ru-RU" sz="1800" dirty="0" err="1"/>
              <a:t>японських</a:t>
            </a:r>
            <a:r>
              <a:rPr lang="ru-RU" sz="1800" dirty="0"/>
              <a:t> </a:t>
            </a:r>
            <a:r>
              <a:rPr lang="ru-RU" sz="1800" dirty="0" err="1"/>
              <a:t>міст</a:t>
            </a:r>
            <a:r>
              <a:rPr lang="ru-RU" sz="1800" dirty="0"/>
              <a:t> </a:t>
            </a:r>
            <a:r>
              <a:rPr lang="ru-RU" sz="1800" dirty="0" err="1"/>
              <a:t>Хіросіма</a:t>
            </a:r>
            <a:r>
              <a:rPr lang="ru-RU" sz="1800" dirty="0"/>
              <a:t> і </a:t>
            </a:r>
            <a:r>
              <a:rPr lang="ru-RU" sz="1800" dirty="0" err="1"/>
              <a:t>Нагасакі</a:t>
            </a:r>
            <a:r>
              <a:rPr lang="ru-RU" sz="1800" dirty="0"/>
              <a:t> 6-9 </a:t>
            </a:r>
            <a:r>
              <a:rPr lang="ru-RU" sz="1800" dirty="0" err="1"/>
              <a:t>серпня</a:t>
            </a:r>
            <a:r>
              <a:rPr lang="ru-RU" sz="1800" dirty="0"/>
              <a:t> 1945 р. </a:t>
            </a:r>
            <a:r>
              <a:rPr lang="ru-RU" sz="1800" dirty="0" err="1"/>
              <a:t>американськими</a:t>
            </a:r>
            <a:r>
              <a:rPr lang="ru-RU" sz="1800" dirty="0"/>
              <a:t> </a:t>
            </a:r>
            <a:r>
              <a:rPr lang="ru-RU" sz="1800" dirty="0" err="1"/>
              <a:t>військово-повітряними</a:t>
            </a:r>
            <a:r>
              <a:rPr lang="ru-RU" sz="1800" dirty="0"/>
              <a:t> силами. </a:t>
            </a: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</p:txBody>
      </p:sp>
      <p:pic>
        <p:nvPicPr>
          <p:cNvPr id="7170" name="Picture 2" descr="Иоффе Абрам Фёдоро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745" y="2939915"/>
            <a:ext cx="2717665" cy="371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ethnospb.ru/photo/people/e9b51554335456de04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1" y="3206839"/>
            <a:ext cx="2494529" cy="342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k-244.ru/images/stories/100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15" y="2965716"/>
            <a:ext cx="2766255" cy="36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19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uk-UA" dirty="0" smtClean="0"/>
              <a:t>Математика.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068947"/>
            <a:ext cx="9921540" cy="41684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У 20-30-х роках </a:t>
            </a:r>
            <a:r>
              <a:rPr lang="ru-RU" sz="1800" dirty="0" err="1"/>
              <a:t>розгорнулися</a:t>
            </a:r>
            <a:r>
              <a:rPr lang="ru-RU" sz="1800" dirty="0"/>
              <a:t> </a:t>
            </a:r>
            <a:r>
              <a:rPr lang="ru-RU" sz="1800" dirty="0" err="1"/>
              <a:t>дослідження</a:t>
            </a:r>
            <a:r>
              <a:rPr lang="ru-RU" sz="1800" dirty="0"/>
              <a:t> і в </a:t>
            </a:r>
            <a:r>
              <a:rPr lang="ru-RU" sz="1800" dirty="0" err="1"/>
              <a:t>галузі</a:t>
            </a:r>
            <a:r>
              <a:rPr lang="ru-RU" sz="1800" dirty="0"/>
              <a:t> математики. Широко </a:t>
            </a:r>
            <a:r>
              <a:rPr lang="ru-RU" sz="1800" dirty="0" err="1"/>
              <a:t>відомими</a:t>
            </a:r>
            <a:r>
              <a:rPr lang="ru-RU" sz="1800" dirty="0"/>
              <a:t> стали </a:t>
            </a:r>
            <a:r>
              <a:rPr lang="ru-RU" sz="1800" dirty="0" err="1"/>
              <a:t>математичні</a:t>
            </a:r>
            <a:r>
              <a:rPr lang="ru-RU" sz="1800" dirty="0"/>
              <a:t> </a:t>
            </a:r>
            <a:r>
              <a:rPr lang="ru-RU" sz="1800" dirty="0" err="1"/>
              <a:t>школи</a:t>
            </a:r>
            <a:r>
              <a:rPr lang="ru-RU" sz="1800" dirty="0"/>
              <a:t> в </a:t>
            </a:r>
            <a:r>
              <a:rPr lang="ru-RU" sz="1800" dirty="0" err="1"/>
              <a:t>Німеччині</a:t>
            </a:r>
            <a:r>
              <a:rPr lang="ru-RU" sz="1800" dirty="0"/>
              <a:t>, США, </a:t>
            </a:r>
            <a:r>
              <a:rPr lang="ru-RU" sz="1800" dirty="0" err="1"/>
              <a:t>Франції</a:t>
            </a:r>
            <a:r>
              <a:rPr lang="ru-RU" sz="1800" dirty="0"/>
              <a:t>, </a:t>
            </a:r>
            <a:r>
              <a:rPr lang="ru-RU" sz="1800" dirty="0" err="1"/>
              <a:t>Радянському</a:t>
            </a:r>
            <a:r>
              <a:rPr lang="ru-RU" sz="1800" dirty="0"/>
              <a:t> </a:t>
            </a:r>
            <a:r>
              <a:rPr lang="ru-RU" sz="1800" dirty="0" err="1"/>
              <a:t>Союзі</a:t>
            </a:r>
            <a:r>
              <a:rPr lang="ru-RU" sz="1800" dirty="0"/>
              <a:t>. У </a:t>
            </a:r>
            <a:r>
              <a:rPr lang="ru-RU" sz="1800" dirty="0" err="1"/>
              <a:t>Франції</a:t>
            </a:r>
            <a:r>
              <a:rPr lang="ru-RU" sz="1800" dirty="0"/>
              <a:t> </a:t>
            </a:r>
            <a:r>
              <a:rPr lang="ru-RU" sz="1800" dirty="0" err="1"/>
              <a:t>працювали</a:t>
            </a:r>
            <a:r>
              <a:rPr lang="ru-RU" sz="1800" dirty="0"/>
              <a:t> </a:t>
            </a:r>
            <a:r>
              <a:rPr lang="ru-RU" sz="1800" dirty="0" err="1"/>
              <a:t>видатні</a:t>
            </a:r>
            <a:r>
              <a:rPr lang="ru-RU" sz="1800" dirty="0"/>
              <a:t> математики Ж. Адамар. Е. Борель, А. </a:t>
            </a:r>
            <a:r>
              <a:rPr lang="ru-RU" sz="1800" dirty="0" err="1"/>
              <a:t>Леберг</a:t>
            </a:r>
            <a:r>
              <a:rPr lang="ru-RU" sz="1800" dirty="0"/>
              <a:t>, А. Вейль та </a:t>
            </a:r>
            <a:r>
              <a:rPr lang="ru-RU" sz="1800" dirty="0" err="1"/>
              <a:t>інші</a:t>
            </a:r>
            <a:r>
              <a:rPr lang="ru-RU" sz="1800" dirty="0"/>
              <a:t>. В </a:t>
            </a:r>
            <a:r>
              <a:rPr lang="ru-RU" sz="1800" dirty="0" err="1"/>
              <a:t>Німеччині</a:t>
            </a:r>
            <a:r>
              <a:rPr lang="ru-RU" sz="1800" dirty="0"/>
              <a:t> </a:t>
            </a:r>
            <a:r>
              <a:rPr lang="ru-RU" sz="1800" dirty="0" err="1"/>
              <a:t>математичну</a:t>
            </a:r>
            <a:r>
              <a:rPr lang="ru-RU" sz="1800" dirty="0"/>
              <a:t> школу </a:t>
            </a:r>
            <a:r>
              <a:rPr lang="ru-RU" sz="1800" dirty="0" err="1"/>
              <a:t>очолював</a:t>
            </a:r>
            <a:r>
              <a:rPr lang="ru-RU" sz="1800" dirty="0"/>
              <a:t> </a:t>
            </a:r>
            <a:r>
              <a:rPr lang="ru-RU" sz="1800" dirty="0" err="1"/>
              <a:t>видатний</a:t>
            </a:r>
            <a:r>
              <a:rPr lang="ru-RU" sz="1800" dirty="0"/>
              <a:t> </a:t>
            </a:r>
            <a:r>
              <a:rPr lang="ru-RU" sz="1800" dirty="0" err="1"/>
              <a:t>вчений</a:t>
            </a:r>
            <a:r>
              <a:rPr lang="ru-RU" sz="1800" dirty="0"/>
              <a:t> Д. </a:t>
            </a:r>
            <a:r>
              <a:rPr lang="ru-RU" sz="1800" dirty="0" err="1"/>
              <a:t>Гільберг</a:t>
            </a:r>
            <a:r>
              <a:rPr lang="ru-RU" sz="1800" dirty="0"/>
              <a:t>, а в США – Дж. </a:t>
            </a:r>
            <a:r>
              <a:rPr lang="ru-RU" sz="1800" dirty="0" err="1"/>
              <a:t>Біркгоф</a:t>
            </a:r>
            <a:r>
              <a:rPr lang="ru-RU" sz="1800" dirty="0"/>
              <a:t> та Н. </a:t>
            </a:r>
            <a:r>
              <a:rPr lang="ru-RU" sz="1800" dirty="0" err="1"/>
              <a:t>Вінер</a:t>
            </a:r>
            <a:r>
              <a:rPr lang="ru-RU" sz="1800" dirty="0"/>
              <a:t>, </a:t>
            </a:r>
            <a:r>
              <a:rPr lang="ru-RU" sz="1800" dirty="0" err="1"/>
              <a:t>пізніше</a:t>
            </a:r>
            <a:r>
              <a:rPr lang="ru-RU" sz="1800" dirty="0"/>
              <a:t> до них </a:t>
            </a:r>
            <a:r>
              <a:rPr lang="ru-RU" sz="1800" dirty="0" err="1"/>
              <a:t>приєдналися</a:t>
            </a:r>
            <a:r>
              <a:rPr lang="ru-RU" sz="1800" dirty="0"/>
              <a:t> </a:t>
            </a:r>
            <a:r>
              <a:rPr lang="ru-RU" sz="1800" dirty="0" err="1"/>
              <a:t>емігранти</a:t>
            </a:r>
            <a:r>
              <a:rPr lang="ru-RU" sz="1800" dirty="0"/>
              <a:t> з </a:t>
            </a:r>
            <a:r>
              <a:rPr lang="ru-RU" sz="1800" dirty="0" err="1"/>
              <a:t>Німеччини</a:t>
            </a:r>
            <a:r>
              <a:rPr lang="ru-RU" sz="1800" dirty="0"/>
              <a:t> Р. Курант, Дж. Нейман, </a:t>
            </a:r>
            <a:r>
              <a:rPr lang="ru-RU" sz="1800" dirty="0" err="1"/>
              <a:t>спеціалісти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світовими</a:t>
            </a:r>
            <a:r>
              <a:rPr lang="ru-RU" sz="1800" dirty="0"/>
              <a:t> </a:t>
            </a:r>
            <a:r>
              <a:rPr lang="ru-RU" sz="1800" dirty="0" err="1"/>
              <a:t>іменами</a:t>
            </a:r>
            <a:r>
              <a:rPr lang="ru-RU" sz="1800" dirty="0"/>
              <a:t>. </a:t>
            </a:r>
            <a:br>
              <a:rPr lang="ru-RU" sz="1800" dirty="0"/>
            </a:br>
            <a:r>
              <a:rPr lang="ru-RU" sz="1800" dirty="0"/>
              <a:t>В </a:t>
            </a:r>
            <a:r>
              <a:rPr lang="ru-RU" sz="1800" dirty="0" err="1"/>
              <a:t>Радянському</a:t>
            </a:r>
            <a:r>
              <a:rPr lang="ru-RU" sz="1800" dirty="0"/>
              <a:t> </a:t>
            </a:r>
            <a:r>
              <a:rPr lang="ru-RU" sz="1800" dirty="0" err="1"/>
              <a:t>Союзі</a:t>
            </a:r>
            <a:r>
              <a:rPr lang="ru-RU" sz="1800" dirty="0"/>
              <a:t> </a:t>
            </a:r>
            <a:r>
              <a:rPr lang="ru-RU" sz="1800" dirty="0" err="1"/>
              <a:t>діяла</a:t>
            </a:r>
            <a:r>
              <a:rPr lang="ru-RU" sz="1800" dirty="0"/>
              <a:t> </a:t>
            </a:r>
            <a:r>
              <a:rPr lang="ru-RU" sz="1800" dirty="0" err="1"/>
              <a:t>група</a:t>
            </a:r>
            <a:r>
              <a:rPr lang="ru-RU" sz="1800" dirty="0"/>
              <a:t> </a:t>
            </a:r>
            <a:r>
              <a:rPr lang="ru-RU" sz="1800" dirty="0" err="1"/>
              <a:t>талановитих</a:t>
            </a:r>
            <a:r>
              <a:rPr lang="ru-RU" sz="1800" dirty="0"/>
              <a:t> </a:t>
            </a:r>
            <a:r>
              <a:rPr lang="ru-RU" sz="1800" dirty="0" err="1"/>
              <a:t>вчених</a:t>
            </a:r>
            <a:r>
              <a:rPr lang="ru-RU" sz="1800" dirty="0"/>
              <a:t>,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С. Бернштейн, І. Виноградов, М. </a:t>
            </a:r>
            <a:r>
              <a:rPr lang="ru-RU" sz="1800" dirty="0" err="1"/>
              <a:t>Келдиш</a:t>
            </a:r>
            <a:r>
              <a:rPr lang="ru-RU" sz="1800" dirty="0"/>
              <a:t>, А. Колмогоров, П. </a:t>
            </a:r>
            <a:r>
              <a:rPr lang="ru-RU" sz="1800" dirty="0" smtClean="0"/>
              <a:t>Новиков</a:t>
            </a:r>
            <a:r>
              <a:rPr lang="ru-RU" sz="1800" dirty="0"/>
              <a:t> </a:t>
            </a:r>
            <a:r>
              <a:rPr lang="ru-RU" sz="1800" dirty="0" smtClean="0"/>
              <a:t>, </a:t>
            </a:r>
            <a:r>
              <a:rPr lang="en-US" sz="1800" dirty="0"/>
              <a:t>I. </a:t>
            </a:r>
            <a:r>
              <a:rPr lang="ru-RU" sz="1800" dirty="0" err="1"/>
              <a:t>Петровський</a:t>
            </a:r>
            <a:r>
              <a:rPr lang="ru-RU" sz="1800" dirty="0"/>
              <a:t> та </a:t>
            </a:r>
            <a:r>
              <a:rPr lang="ru-RU" sz="1800" dirty="0" err="1"/>
              <a:t>інші</a:t>
            </a:r>
            <a:r>
              <a:rPr lang="ru-RU" sz="1800" dirty="0"/>
              <a:t>. </a:t>
            </a:r>
          </a:p>
        </p:txBody>
      </p:sp>
      <p:pic>
        <p:nvPicPr>
          <p:cNvPr id="8194" name="Picture 2" descr="We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55" y="3153178"/>
            <a:ext cx="2318197" cy="340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09964" y="4120172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Андре Вейль→</a:t>
            </a:r>
            <a:r>
              <a:rPr lang="ru-RU" dirty="0"/>
              <a:t> 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6" name="Picture 4" descr="http://www.booksite.ru/fulltext/1/001/010/001/2672686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14" y="3555427"/>
            <a:ext cx="2241750" cy="30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81777" y="5023977"/>
            <a:ext cx="1317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Петро </a:t>
            </a:r>
          </a:p>
          <a:p>
            <a:pPr algn="ctr"/>
            <a:r>
              <a:rPr lang="ru-RU" dirty="0" smtClean="0"/>
              <a:t>Новиков </a:t>
            </a:r>
            <a:r>
              <a:rPr lang="ru-RU" dirty="0"/>
              <a:t>←</a:t>
            </a:r>
          </a:p>
        </p:txBody>
      </p:sp>
      <p:pic>
        <p:nvPicPr>
          <p:cNvPr id="8198" name="Picture 6" descr="http://media-2.web.britannica.com/eb-media/90/134190-004-69A0B3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3" y="3438659"/>
            <a:ext cx="2422543" cy="314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49539" y="4210722"/>
            <a:ext cx="946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Рихард </a:t>
            </a:r>
          </a:p>
          <a:p>
            <a:pPr algn="ctr"/>
            <a:r>
              <a:rPr lang="ru-RU" dirty="0" smtClean="0"/>
              <a:t>Курант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4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TC104033919[[fn=Контур]]</Template>
  <TotalTime>143</TotalTime>
  <Words>1646</Words>
  <Application>Microsoft Office PowerPoint</Application>
  <PresentationFormat>Широкоэкранный</PresentationFormat>
  <Paragraphs>92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Tw Cen MT</vt:lpstr>
      <vt:lpstr>Контур</vt:lpstr>
      <vt:lpstr>Розвиток культури  у І пол. ХХ ст.</vt:lpstr>
      <vt:lpstr>Освіта.</vt:lpstr>
      <vt:lpstr> </vt:lpstr>
      <vt:lpstr> </vt:lpstr>
      <vt:lpstr>Наука.</vt:lpstr>
      <vt:lpstr> </vt:lpstr>
      <vt:lpstr>подружжя Кюрі.</vt:lpstr>
      <vt:lpstr> </vt:lpstr>
      <vt:lpstr>Математика.</vt:lpstr>
      <vt:lpstr> </vt:lpstr>
      <vt:lpstr> </vt:lpstr>
      <vt:lpstr> </vt:lpstr>
      <vt:lpstr>Техніка.</vt:lpstr>
      <vt:lpstr> </vt:lpstr>
      <vt:lpstr>  </vt:lpstr>
      <vt:lpstr> </vt:lpstr>
      <vt:lpstr>Театр.</vt:lpstr>
      <vt:lpstr> </vt:lpstr>
      <vt:lpstr> </vt:lpstr>
      <vt:lpstr> </vt:lpstr>
      <vt:lpstr>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культури  у І пол. ХХ ст.</dc:title>
  <dc:creator>Дженнифер</dc:creator>
  <cp:lastModifiedBy>Дженнифер</cp:lastModifiedBy>
  <cp:revision>15</cp:revision>
  <cp:lastPrinted>2013-12-05T08:30:08Z</cp:lastPrinted>
  <dcterms:created xsi:type="dcterms:W3CDTF">2013-12-05T06:13:23Z</dcterms:created>
  <dcterms:modified xsi:type="dcterms:W3CDTF">2013-12-05T11:28:15Z</dcterms:modified>
</cp:coreProperties>
</file>