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92" autoAdjust="0"/>
  </p:normalViewPr>
  <p:slideViewPr>
    <p:cSldViewPr>
      <p:cViewPr>
        <p:scale>
          <a:sx n="100" d="100"/>
          <a:sy n="100" d="100"/>
        </p:scale>
        <p:origin x="-618" y="54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283333-CD00-435C-B87F-D69CF41FE5F7}" type="datetimeFigureOut">
              <a:rPr lang="uk-UA" smtClean="0"/>
              <a:pPr/>
              <a:t>01.02.2015</a:t>
            </a:fld>
            <a:endParaRPr lang="uk-UA"/>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1487A-A502-468C-B448-3B7170AD586F}" type="slidenum">
              <a:rPr lang="uk-UA" smtClean="0"/>
              <a:pPr/>
              <a:t>‹#›</a:t>
            </a:fld>
            <a:endParaRPr lang="uk-UA"/>
          </a:p>
        </p:txBody>
      </p:sp>
    </p:spTree>
    <p:extLst>
      <p:ext uri="{BB962C8B-B14F-4D97-AF65-F5344CB8AC3E}">
        <p14:creationId xmlns:p14="http://schemas.microsoft.com/office/powerpoint/2010/main" val="652668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normAutofit/>
          </a:bodyPr>
          <a:lstStyle/>
          <a:p>
            <a:endParaRPr lang="uk-UA" dirty="0"/>
          </a:p>
        </p:txBody>
      </p:sp>
      <p:sp>
        <p:nvSpPr>
          <p:cNvPr id="4" name="Місце для номера слайда 3"/>
          <p:cNvSpPr>
            <a:spLocks noGrp="1"/>
          </p:cNvSpPr>
          <p:nvPr>
            <p:ph type="sldNum" sz="quarter" idx="10"/>
          </p:nvPr>
        </p:nvSpPr>
        <p:spPr/>
        <p:txBody>
          <a:bodyPr/>
          <a:lstStyle/>
          <a:p>
            <a:fld id="{B1F1487A-A502-468C-B448-3B7170AD586F}" type="slidenum">
              <a:rPr lang="uk-UA" smtClean="0"/>
              <a:pPr/>
              <a:t>4</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2F5971FB-48FC-406A-BFD6-07031D42018D}" type="datetimeFigureOut">
              <a:rPr lang="uk-UA" smtClean="0"/>
              <a:pPr/>
              <a:t>01.02.2015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E0C9A5E0-1573-4387-ADE2-B9A2FDA71EA6}"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2F5971FB-48FC-406A-BFD6-07031D42018D}" type="datetimeFigureOut">
              <a:rPr lang="uk-UA" smtClean="0"/>
              <a:pPr/>
              <a:t>01.02.2015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E0C9A5E0-1573-4387-ADE2-B9A2FDA71EA6}"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2F5971FB-48FC-406A-BFD6-07031D42018D}" type="datetimeFigureOut">
              <a:rPr lang="uk-UA" smtClean="0"/>
              <a:pPr/>
              <a:t>01.02.2015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E0C9A5E0-1573-4387-ADE2-B9A2FDA71EA6}"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2F5971FB-48FC-406A-BFD6-07031D42018D}" type="datetimeFigureOut">
              <a:rPr lang="uk-UA" smtClean="0"/>
              <a:pPr/>
              <a:t>01.02.2015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E0C9A5E0-1573-4387-ADE2-B9A2FDA71EA6}"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2F5971FB-48FC-406A-BFD6-07031D42018D}" type="datetimeFigureOut">
              <a:rPr lang="uk-UA" smtClean="0"/>
              <a:pPr/>
              <a:t>01.02.2015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E0C9A5E0-1573-4387-ADE2-B9A2FDA71EA6}"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2F5971FB-48FC-406A-BFD6-07031D42018D}" type="datetimeFigureOut">
              <a:rPr lang="uk-UA" smtClean="0"/>
              <a:pPr/>
              <a:t>01.02.2015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E0C9A5E0-1573-4387-ADE2-B9A2FDA71EA6}"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2F5971FB-48FC-406A-BFD6-07031D42018D}" type="datetimeFigureOut">
              <a:rPr lang="uk-UA" smtClean="0"/>
              <a:pPr/>
              <a:t>01.02.2015</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E0C9A5E0-1573-4387-ADE2-B9A2FDA71EA6}"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2F5971FB-48FC-406A-BFD6-07031D42018D}" type="datetimeFigureOut">
              <a:rPr lang="uk-UA" smtClean="0"/>
              <a:pPr/>
              <a:t>01.02.2015</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E0C9A5E0-1573-4387-ADE2-B9A2FDA71EA6}"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2F5971FB-48FC-406A-BFD6-07031D42018D}" type="datetimeFigureOut">
              <a:rPr lang="uk-UA" smtClean="0"/>
              <a:pPr/>
              <a:t>01.02.2015</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E0C9A5E0-1573-4387-ADE2-B9A2FDA71EA6}"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2F5971FB-48FC-406A-BFD6-07031D42018D}" type="datetimeFigureOut">
              <a:rPr lang="uk-UA" smtClean="0"/>
              <a:pPr/>
              <a:t>01.02.2015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E0C9A5E0-1573-4387-ADE2-B9A2FDA71EA6}"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2F5971FB-48FC-406A-BFD6-07031D42018D}" type="datetimeFigureOut">
              <a:rPr lang="uk-UA" smtClean="0"/>
              <a:pPr/>
              <a:t>01.02.2015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E0C9A5E0-1573-4387-ADE2-B9A2FDA71EA6}"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971FB-48FC-406A-BFD6-07031D42018D}" type="datetimeFigureOut">
              <a:rPr lang="uk-UA" smtClean="0"/>
              <a:pPr/>
              <a:t>01.02.2015</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9A5E0-1573-4387-ADE2-B9A2FDA71EA6}" type="slidenum">
              <a:rPr lang="uk-UA" smtClean="0"/>
              <a:pPr/>
              <a:t>‹#›</a:t>
            </a:fld>
            <a:endParaRPr lang="uk-UA"/>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0"/>
          </a:stretch>
        </a:blipFill>
        <a:effectLst/>
      </p:bgPr>
    </p:bg>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500034" y="1214422"/>
            <a:ext cx="750099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600" u="none" strike="noStrike" cap="none" normalizeH="0" baseline="0" dirty="0" smtClean="0">
                <a:ln>
                  <a:noFill/>
                </a:ln>
                <a:solidFill>
                  <a:schemeClr val="tx1"/>
                </a:solidFill>
                <a:effectLst/>
                <a:latin typeface="Brush Script MT" pitchFamily="66" charset="0"/>
                <a:ea typeface="Calibri" pitchFamily="34" charset="0"/>
                <a:cs typeface="Times New Roman" pitchFamily="18" charset="0"/>
              </a:rPr>
              <a:t>Marilyn </a:t>
            </a:r>
            <a:endParaRPr kumimoji="0" lang="uk-UA" sz="9600" u="none" strike="noStrike" cap="none" normalizeH="0" baseline="0" dirty="0" smtClean="0">
              <a:ln>
                <a:noFill/>
              </a:ln>
              <a:solidFill>
                <a:schemeClr val="tx1"/>
              </a:solidFill>
              <a:effectLst/>
              <a:latin typeface="Brush Script MT" pitchFamily="66"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uk-UA" sz="9600" dirty="0">
                <a:latin typeface="Brush Script MT" pitchFamily="66" charset="0"/>
                <a:ea typeface="Calibri" pitchFamily="34" charset="0"/>
                <a:cs typeface="Times New Roman" pitchFamily="18" charset="0"/>
              </a:rPr>
              <a:t> </a:t>
            </a:r>
            <a:r>
              <a:rPr lang="uk-UA" sz="9600" dirty="0" smtClean="0">
                <a:latin typeface="Brush Script MT" pitchFamily="66" charset="0"/>
                <a:ea typeface="Calibri" pitchFamily="34" charset="0"/>
                <a:cs typeface="Times New Roman" pitchFamily="18" charset="0"/>
              </a:rPr>
              <a:t>   </a:t>
            </a:r>
            <a:r>
              <a:rPr kumimoji="0" lang="en-US" sz="9600" u="none" strike="noStrike" cap="none" normalizeH="0" baseline="0" dirty="0" smtClean="0">
                <a:ln>
                  <a:noFill/>
                </a:ln>
                <a:solidFill>
                  <a:schemeClr val="tx1"/>
                </a:solidFill>
                <a:effectLst/>
                <a:latin typeface="Brush Script MT" pitchFamily="66" charset="0"/>
                <a:ea typeface="Calibri" pitchFamily="34" charset="0"/>
                <a:cs typeface="Times New Roman" pitchFamily="18" charset="0"/>
              </a:rPr>
              <a:t>Monroe</a:t>
            </a:r>
            <a:endParaRPr kumimoji="0" lang="en-US" sz="9600" u="none" strike="noStrike" cap="none" normalizeH="0" baseline="0" dirty="0" smtClean="0">
              <a:ln>
                <a:noFill/>
              </a:ln>
              <a:solidFill>
                <a:schemeClr val="tx1"/>
              </a:solidFill>
              <a:effectLst/>
              <a:latin typeface="Brush Script MT" pitchFamily="66" charset="0"/>
              <a:cs typeface="Arial" pitchFamily="34" charset="0"/>
            </a:endParaRPr>
          </a:p>
        </p:txBody>
      </p:sp>
      <p:sp>
        <p:nvSpPr>
          <p:cNvPr id="7" name="TextBox 6"/>
          <p:cNvSpPr txBox="1"/>
          <p:nvPr/>
        </p:nvSpPr>
        <p:spPr>
          <a:xfrm>
            <a:off x="35843" y="6286520"/>
            <a:ext cx="2571768" cy="369332"/>
          </a:xfrm>
          <a:prstGeom prst="rect">
            <a:avLst/>
          </a:prstGeom>
          <a:noFill/>
        </p:spPr>
        <p:txBody>
          <a:bodyPr wrap="square" rtlCol="0">
            <a:spAutoFit/>
          </a:bodyPr>
          <a:lstStyle/>
          <a:p>
            <a:endParaRPr lang="uk-U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рямокутник 2"/>
          <p:cNvSpPr/>
          <p:nvPr/>
        </p:nvSpPr>
        <p:spPr>
          <a:xfrm>
            <a:off x="0" y="1785926"/>
            <a:ext cx="3071802" cy="2862322"/>
          </a:xfrm>
          <a:prstGeom prst="rect">
            <a:avLst/>
          </a:prstGeom>
          <a:solidFill>
            <a:schemeClr val="tx1">
              <a:lumMod val="75000"/>
            </a:schemeClr>
          </a:solidFill>
        </p:spPr>
        <p:txBody>
          <a:bodyPr wrap="square">
            <a:spAutoFit/>
          </a:bodyPr>
          <a:lstStyle/>
          <a:p>
            <a:pPr algn="just"/>
            <a:r>
              <a:rPr lang="en-US" sz="2000" i="1" dirty="0">
                <a:solidFill>
                  <a:srgbClr val="C00000"/>
                </a:solidFill>
                <a:latin typeface="Adobe Devanagari" pitchFamily="18" charset="0"/>
                <a:cs typeface="Adobe Devanagari" pitchFamily="18" charset="0"/>
              </a:rPr>
              <a:t>Monroe was found dead at her California home on August 5, 1962 at the age of 36. Doctors declared barbiturate poisoning as cause of her death. Though they said it was a suicide, mystery still shrouds the untimely death of the Hollywood icon.</a:t>
            </a:r>
            <a:endParaRPr lang="uk-UA" sz="2000" i="1" dirty="0">
              <a:solidFill>
                <a:srgbClr val="C00000"/>
              </a:solidFill>
              <a:cs typeface="Adobe Devanagari"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5000"/>
          </a:stretch>
        </a:blipFill>
        <a:effectLst/>
      </p:bgPr>
    </p:bg>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928662" y="3786190"/>
            <a:ext cx="7338869"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6000" b="0" i="1" u="none" strike="noStrike" cap="none" normalizeH="0" baseline="0" dirty="0" err="1" smtClean="0">
                <a:ln>
                  <a:noFill/>
                </a:ln>
                <a:solidFill>
                  <a:schemeClr val="tx1"/>
                </a:solidFill>
                <a:effectLst/>
                <a:latin typeface="Times New Roman" pitchFamily="18" charset="0"/>
                <a:ea typeface="Calibri" pitchFamily="34" charset="0"/>
                <a:cs typeface="Adobe Devanagari" pitchFamily="18" charset="0"/>
              </a:rPr>
              <a:t>Thank</a:t>
            </a:r>
            <a:r>
              <a:rPr kumimoji="0" lang="uk-UA" sz="6000" b="0" i="1" u="none" strike="noStrike" cap="none" normalizeH="0" baseline="0" dirty="0" smtClean="0">
                <a:ln>
                  <a:noFill/>
                </a:ln>
                <a:solidFill>
                  <a:schemeClr val="tx1"/>
                </a:solidFill>
                <a:effectLst/>
                <a:latin typeface="Times New Roman" pitchFamily="18" charset="0"/>
                <a:ea typeface="Calibri" pitchFamily="34" charset="0"/>
                <a:cs typeface="Adobe Devanagari" pitchFamily="18" charset="0"/>
              </a:rPr>
              <a:t> </a:t>
            </a:r>
            <a:r>
              <a:rPr kumimoji="0" lang="en-US" sz="6000" b="0" i="1" u="none" strike="noStrike" cap="none" normalizeH="0" baseline="0" dirty="0" smtClean="0">
                <a:ln>
                  <a:noFill/>
                </a:ln>
                <a:solidFill>
                  <a:schemeClr val="tx1"/>
                </a:solidFill>
                <a:effectLst/>
                <a:latin typeface="Adobe Devanagari" pitchFamily="18" charset="0"/>
                <a:ea typeface="Calibri" pitchFamily="34" charset="0"/>
                <a:cs typeface="Adobe Devanagari" pitchFamily="18" charset="0"/>
              </a:rPr>
              <a:t>you for attention!</a:t>
            </a:r>
            <a:endParaRPr kumimoji="0" lang="en-US" sz="6000" b="0" i="1" u="none" strike="noStrike" cap="none" normalizeH="0" baseline="0" dirty="0" smtClean="0">
              <a:ln>
                <a:noFill/>
              </a:ln>
              <a:solidFill>
                <a:schemeClr val="tx1"/>
              </a:solidFill>
              <a:effectLst/>
              <a:latin typeface="Adobe Devanagari" pitchFamily="18" charset="0"/>
              <a:cs typeface="Adobe Devanagari"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601"/>
                                        </p:tgtEl>
                                        <p:attrNameLst>
                                          <p:attrName>style.visibility</p:attrName>
                                        </p:attrNameLst>
                                      </p:cBhvr>
                                      <p:to>
                                        <p:strVal val="visible"/>
                                      </p:to>
                                    </p:set>
                                    <p:animEffect transition="in" filter="fade">
                                      <p:cBhvr>
                                        <p:cTn id="7" dur="2000"/>
                                        <p:tgtEl>
                                          <p:spTgt spid="25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0" y="0"/>
            <a:ext cx="4572000" cy="1631216"/>
          </a:xfrm>
          <a:prstGeom prst="rect">
            <a:avLst/>
          </a:prstGeom>
        </p:spPr>
        <p:txBody>
          <a:bodyPr>
            <a:spAutoFit/>
          </a:bodyPr>
          <a:lstStyle/>
          <a:p>
            <a:pPr algn="just"/>
            <a:r>
              <a:rPr lang="en-US" sz="2000" i="1" dirty="0">
                <a:latin typeface="Adobe Devanagari" pitchFamily="18" charset="0"/>
                <a:cs typeface="Adobe Devanagari" pitchFamily="18" charset="0"/>
              </a:rPr>
              <a:t>Marilyn </a:t>
            </a:r>
            <a:r>
              <a:rPr lang="en-US" sz="2000" i="1" dirty="0" smtClean="0">
                <a:latin typeface="Adobe Devanagari" pitchFamily="18" charset="0"/>
                <a:cs typeface="Adobe Devanagari" pitchFamily="18" charset="0"/>
              </a:rPr>
              <a:t>Monroe Baker </a:t>
            </a:r>
            <a:r>
              <a:rPr lang="en-US" sz="2000" i="1" dirty="0">
                <a:latin typeface="Adobe Devanagari" pitchFamily="18" charset="0"/>
                <a:cs typeface="Adobe Devanagari" pitchFamily="18" charset="0"/>
              </a:rPr>
              <a:t>had a disturbing childhood. She was raised under the care of foster parents as her mother was mentally unstable</a:t>
            </a:r>
            <a:r>
              <a:rPr lang="en-US" sz="2000" i="1" dirty="0" smtClean="0">
                <a:latin typeface="Adobe Devanagari" pitchFamily="18" charset="0"/>
                <a:cs typeface="Adobe Devanagari" pitchFamily="18" charset="0"/>
              </a:rPr>
              <a:t>.</a:t>
            </a:r>
          </a:p>
          <a:p>
            <a:pPr algn="just"/>
            <a:endParaRPr lang="uk-UA" sz="2000" i="1" dirty="0">
              <a:cs typeface="Adobe Devanagari" pitchFamily="18" charset="0"/>
            </a:endParaRPr>
          </a:p>
        </p:txBody>
      </p:sp>
      <p:sp>
        <p:nvSpPr>
          <p:cNvPr id="3" name="Прямокутник 2"/>
          <p:cNvSpPr/>
          <p:nvPr/>
        </p:nvSpPr>
        <p:spPr>
          <a:xfrm>
            <a:off x="0" y="1571612"/>
            <a:ext cx="4714876" cy="1323439"/>
          </a:xfrm>
          <a:prstGeom prst="rect">
            <a:avLst/>
          </a:prstGeom>
        </p:spPr>
        <p:txBody>
          <a:bodyPr wrap="square">
            <a:spAutoFit/>
          </a:bodyPr>
          <a:lstStyle/>
          <a:p>
            <a:pPr algn="just"/>
            <a:r>
              <a:rPr lang="en-US" sz="2000" i="1" dirty="0">
                <a:latin typeface="Adobe Devanagari" pitchFamily="18" charset="0"/>
                <a:cs typeface="Adobe Devanagari" pitchFamily="18" charset="0"/>
              </a:rPr>
              <a:t>Having spent most of her years under foster care, young Marilyn was often subjected to sexual abuse, which had an impact on her life and </a:t>
            </a:r>
            <a:r>
              <a:rPr lang="en-US" sz="2000" i="1" dirty="0" err="1">
                <a:latin typeface="Adobe Devanagari" pitchFamily="18" charset="0"/>
                <a:cs typeface="Adobe Devanagari" pitchFamily="18" charset="0"/>
              </a:rPr>
              <a:t>behaviour</a:t>
            </a:r>
            <a:r>
              <a:rPr lang="en-US" sz="2000" i="1" dirty="0" smtClean="0">
                <a:latin typeface="Adobe Devanagari" pitchFamily="18" charset="0"/>
                <a:cs typeface="Adobe Devanagari" pitchFamily="18" charset="0"/>
              </a:rPr>
              <a:t>.                 </a:t>
            </a:r>
            <a:endParaRPr lang="uk-UA" sz="2000" i="1" dirty="0">
              <a:cs typeface="Adobe Devanagari" pitchFamily="18" charset="0"/>
            </a:endParaRPr>
          </a:p>
        </p:txBody>
      </p:sp>
      <p:pic>
        <p:nvPicPr>
          <p:cNvPr id="14339" name="Picture 3" descr="C:\Users\Ю\Desktop\кпіз психологія\marilyn-1.jpg"/>
          <p:cNvPicPr>
            <a:picLocks noChangeAspect="1" noChangeArrowheads="1"/>
          </p:cNvPicPr>
          <p:nvPr/>
        </p:nvPicPr>
        <p:blipFill>
          <a:blip r:embed="rId2"/>
          <a:srcRect/>
          <a:stretch>
            <a:fillRect/>
          </a:stretch>
        </p:blipFill>
        <p:spPr bwMode="auto">
          <a:xfrm>
            <a:off x="6286512" y="0"/>
            <a:ext cx="2714644" cy="3919799"/>
          </a:xfrm>
          <a:prstGeom prst="rect">
            <a:avLst/>
          </a:prstGeom>
          <a:noFill/>
        </p:spPr>
      </p:pic>
      <p:pic>
        <p:nvPicPr>
          <p:cNvPr id="14340" name="Picture 4" descr="C:\Users\Ю\Desktop\кпіз психологія\Marilyn_Monroe_Birth_Certificate.jpg"/>
          <p:cNvPicPr>
            <a:picLocks noChangeAspect="1" noChangeArrowheads="1"/>
          </p:cNvPicPr>
          <p:nvPr/>
        </p:nvPicPr>
        <p:blipFill>
          <a:blip r:embed="rId3"/>
          <a:srcRect/>
          <a:stretch>
            <a:fillRect/>
          </a:stretch>
        </p:blipFill>
        <p:spPr bwMode="auto">
          <a:xfrm>
            <a:off x="3786182" y="4071942"/>
            <a:ext cx="4200381" cy="2571768"/>
          </a:xfrm>
          <a:prstGeom prst="rect">
            <a:avLst/>
          </a:prstGeom>
          <a:noFill/>
        </p:spPr>
      </p:pic>
      <p:pic>
        <p:nvPicPr>
          <p:cNvPr id="14341" name="Picture 5" descr="C:\Users\Ю\Desktop\кпіз психологія\Marilyn Monroe Photographed by Earl Moran, Late 1940’s (8).jpg"/>
          <p:cNvPicPr>
            <a:picLocks noChangeAspect="1" noChangeArrowheads="1"/>
          </p:cNvPicPr>
          <p:nvPr/>
        </p:nvPicPr>
        <p:blipFill>
          <a:blip r:embed="rId4"/>
          <a:srcRect/>
          <a:stretch>
            <a:fillRect/>
          </a:stretch>
        </p:blipFill>
        <p:spPr bwMode="auto">
          <a:xfrm>
            <a:off x="0" y="3143248"/>
            <a:ext cx="3236082" cy="37147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2000" fill="hold"/>
                                        <p:tgtEl>
                                          <p:spTgt spid="14339"/>
                                        </p:tgtEl>
                                        <p:attrNameLst>
                                          <p:attrName>ppt_x</p:attrName>
                                        </p:attrNameLst>
                                      </p:cBhvr>
                                      <p:tavLst>
                                        <p:tav tm="0">
                                          <p:val>
                                            <p:strVal val="0-#ppt_w/2"/>
                                          </p:val>
                                        </p:tav>
                                        <p:tav tm="100000">
                                          <p:val>
                                            <p:strVal val="#ppt_x"/>
                                          </p:val>
                                        </p:tav>
                                      </p:tavLst>
                                    </p:anim>
                                    <p:anim calcmode="lin" valueType="num">
                                      <p:cBhvr additive="base">
                                        <p:cTn id="8" dur="2000" fill="hold"/>
                                        <p:tgtEl>
                                          <p:spTgt spid="1433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341"/>
                                        </p:tgtEl>
                                        <p:attrNameLst>
                                          <p:attrName>style.visibility</p:attrName>
                                        </p:attrNameLst>
                                      </p:cBhvr>
                                      <p:to>
                                        <p:strVal val="visible"/>
                                      </p:to>
                                    </p:set>
                                    <p:anim calcmode="lin" valueType="num">
                                      <p:cBhvr additive="base">
                                        <p:cTn id="11" dur="2000" fill="hold"/>
                                        <p:tgtEl>
                                          <p:spTgt spid="14341"/>
                                        </p:tgtEl>
                                        <p:attrNameLst>
                                          <p:attrName>ppt_x</p:attrName>
                                        </p:attrNameLst>
                                      </p:cBhvr>
                                      <p:tavLst>
                                        <p:tav tm="0">
                                          <p:val>
                                            <p:strVal val="1+#ppt_w/2"/>
                                          </p:val>
                                        </p:tav>
                                        <p:tav tm="100000">
                                          <p:val>
                                            <p:strVal val="#ppt_x"/>
                                          </p:val>
                                        </p:tav>
                                      </p:tavLst>
                                    </p:anim>
                                    <p:anim calcmode="lin" valueType="num">
                                      <p:cBhvr additive="base">
                                        <p:cTn id="12" dur="2000" fill="hold"/>
                                        <p:tgtEl>
                                          <p:spTgt spid="143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3571868" cy="2285992"/>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effectLst/>
                <a:latin typeface="Adobe Devanagari" pitchFamily="18" charset="0"/>
                <a:ea typeface="Calibri" pitchFamily="34" charset="0"/>
                <a:cs typeface="Adobe Devanagari" pitchFamily="18" charset="0"/>
              </a:rPr>
              <a:t>It was her mom's friend and guardian Grace McKee who first told Monroe that someday she would become a movie star. She used to make Norma </a:t>
            </a:r>
            <a:r>
              <a:rPr kumimoji="0" lang="en-US" sz="2000" b="0" i="1" u="none" strike="noStrike" cap="none" normalizeH="0" baseline="0" dirty="0" err="1" smtClean="0">
                <a:ln>
                  <a:noFill/>
                </a:ln>
                <a:effectLst/>
                <a:latin typeface="Adobe Devanagari" pitchFamily="18" charset="0"/>
                <a:ea typeface="Calibri" pitchFamily="34" charset="0"/>
                <a:cs typeface="Adobe Devanagari" pitchFamily="18" charset="0"/>
              </a:rPr>
              <a:t>Jeane</a:t>
            </a:r>
            <a:r>
              <a:rPr kumimoji="0" lang="en-US" sz="2000" b="0" i="1" u="none" strike="noStrike" cap="none" normalizeH="0" baseline="0" dirty="0" smtClean="0">
                <a:ln>
                  <a:noFill/>
                </a:ln>
                <a:effectLst/>
                <a:latin typeface="Adobe Devanagari" pitchFamily="18" charset="0"/>
                <a:ea typeface="Calibri" pitchFamily="34" charset="0"/>
                <a:cs typeface="Adobe Devanagari" pitchFamily="18" charset="0"/>
              </a:rPr>
              <a:t> wear makeup and got her hair curled like her movie star Jean Harlow.</a:t>
            </a:r>
            <a:endParaRPr kumimoji="0" lang="en-US" sz="2000" b="0" i="1" u="none" strike="noStrike" cap="none" normalizeH="0" baseline="0" dirty="0" smtClean="0">
              <a:ln>
                <a:noFill/>
              </a:ln>
              <a:effectLst/>
              <a:latin typeface="Adobe Devanagari" pitchFamily="18" charset="0"/>
              <a:cs typeface="Adobe Devanagari"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361">
                                            <p:txEl>
                                              <p:pRg st="0" end="0"/>
                                            </p:txEl>
                                          </p:spTgt>
                                        </p:tgtEl>
                                        <p:attrNameLst>
                                          <p:attrName>style.visibility</p:attrName>
                                        </p:attrNameLst>
                                      </p:cBhvr>
                                      <p:to>
                                        <p:strVal val="visible"/>
                                      </p:to>
                                    </p:set>
                                    <p:animEffect transition="in" filter="wipe(left)">
                                      <p:cBhvr>
                                        <p:cTn id="7" dur="2000"/>
                                        <p:tgtEl>
                                          <p:spTgt spid="153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2857488" y="0"/>
            <a:ext cx="3143272" cy="3416320"/>
          </a:xfrm>
          <a:prstGeom prst="rect">
            <a:avLst/>
          </a:prstGeom>
        </p:spPr>
        <p:txBody>
          <a:bodyPr wrap="square">
            <a:spAutoFit/>
          </a:bodyPr>
          <a:lstStyle/>
          <a:p>
            <a:pPr algn="just"/>
            <a:r>
              <a:rPr lang="en-US" sz="2000" i="1" dirty="0">
                <a:latin typeface="Adobe Devanagari" pitchFamily="18" charset="0"/>
                <a:cs typeface="Adobe Devanagari" pitchFamily="18" charset="0"/>
              </a:rPr>
              <a:t>She married her first love James Dougherty, but they had to split eventually as Dougherty didn't approve her becoming a model. Marilyn was reluctant to give up her </a:t>
            </a:r>
            <a:r>
              <a:rPr lang="en-US" sz="2000" i="1" dirty="0" smtClean="0">
                <a:latin typeface="Adobe Devanagari" pitchFamily="18" charset="0"/>
                <a:cs typeface="Adobe Devanagari" pitchFamily="18" charset="0"/>
              </a:rPr>
              <a:t>successful </a:t>
            </a:r>
            <a:r>
              <a:rPr lang="en-US" sz="2000" i="1" dirty="0" err="1">
                <a:latin typeface="Adobe Devanagari" pitchFamily="18" charset="0"/>
                <a:cs typeface="Adobe Devanagari" pitchFamily="18" charset="0"/>
              </a:rPr>
              <a:t>modelling</a:t>
            </a:r>
            <a:r>
              <a:rPr lang="en-US" sz="2000" i="1" dirty="0">
                <a:latin typeface="Adobe Devanagari" pitchFamily="18" charset="0"/>
                <a:cs typeface="Adobe Devanagari" pitchFamily="18" charset="0"/>
              </a:rPr>
              <a:t> career for the sake of family and thus decided to divorce Dougherty.</a:t>
            </a:r>
          </a:p>
          <a:p>
            <a:r>
              <a:rPr lang="en-US" dirty="0" smtClean="0"/>
              <a:t/>
            </a:r>
            <a:br>
              <a:rPr lang="en-US" dirty="0" smtClean="0"/>
            </a:br>
            <a:endParaRPr lang="uk-UA" dirty="0"/>
          </a:p>
        </p:txBody>
      </p:sp>
      <p:pic>
        <p:nvPicPr>
          <p:cNvPr id="16386" name="Picture 2" descr="C:\Users\Ю\Desktop\кпіз психологія\2011-08-02-JimmyNormaJeaneinAvalonCatalinaIsland1943.jpg"/>
          <p:cNvPicPr>
            <a:picLocks noChangeAspect="1" noChangeArrowheads="1"/>
          </p:cNvPicPr>
          <p:nvPr/>
        </p:nvPicPr>
        <p:blipFill>
          <a:blip r:embed="rId3" cstate="print"/>
          <a:srcRect/>
          <a:stretch>
            <a:fillRect/>
          </a:stretch>
        </p:blipFill>
        <p:spPr bwMode="auto">
          <a:xfrm>
            <a:off x="0" y="3474696"/>
            <a:ext cx="3429024" cy="3383304"/>
          </a:xfrm>
          <a:prstGeom prst="rect">
            <a:avLst/>
          </a:prstGeom>
          <a:noFill/>
        </p:spPr>
      </p:pic>
      <p:pic>
        <p:nvPicPr>
          <p:cNvPr id="16387" name="Picture 3" descr="C:\Users\Ю\Desktop\кпіз психологія\tumblr_lqrwnyBboj1qzoaqio3_r1_500.jpg"/>
          <p:cNvPicPr>
            <a:picLocks noChangeAspect="1" noChangeArrowheads="1"/>
          </p:cNvPicPr>
          <p:nvPr/>
        </p:nvPicPr>
        <p:blipFill>
          <a:blip r:embed="rId4"/>
          <a:srcRect/>
          <a:stretch>
            <a:fillRect/>
          </a:stretch>
        </p:blipFill>
        <p:spPr bwMode="auto">
          <a:xfrm>
            <a:off x="6286512" y="0"/>
            <a:ext cx="2857487" cy="3795099"/>
          </a:xfrm>
          <a:prstGeom prst="rect">
            <a:avLst/>
          </a:prstGeom>
          <a:noFill/>
        </p:spPr>
      </p:pic>
      <p:pic>
        <p:nvPicPr>
          <p:cNvPr id="16388" name="Picture 4" descr="C:\Users\Ю\Desktop\кпіз психологія\tumblr_m8xdz5j38o1rx4is3o1_500.jpg"/>
          <p:cNvPicPr>
            <a:picLocks noChangeAspect="1" noChangeArrowheads="1"/>
          </p:cNvPicPr>
          <p:nvPr/>
        </p:nvPicPr>
        <p:blipFill>
          <a:blip r:embed="rId5"/>
          <a:srcRect/>
          <a:stretch>
            <a:fillRect/>
          </a:stretch>
        </p:blipFill>
        <p:spPr bwMode="auto">
          <a:xfrm>
            <a:off x="0" y="0"/>
            <a:ext cx="2428892" cy="3240143"/>
          </a:xfrm>
          <a:prstGeom prst="rect">
            <a:avLst/>
          </a:prstGeom>
          <a:noFill/>
        </p:spPr>
      </p:pic>
      <p:pic>
        <p:nvPicPr>
          <p:cNvPr id="16389" name="Picture 5" descr="C:\Users\Ю\Desktop\кпіз психологія\5470735_std.jpg"/>
          <p:cNvPicPr>
            <a:picLocks noChangeAspect="1" noChangeArrowheads="1"/>
          </p:cNvPicPr>
          <p:nvPr/>
        </p:nvPicPr>
        <p:blipFill>
          <a:blip r:embed="rId6"/>
          <a:srcRect/>
          <a:stretch>
            <a:fillRect/>
          </a:stretch>
        </p:blipFill>
        <p:spPr bwMode="auto">
          <a:xfrm>
            <a:off x="4071934" y="3929066"/>
            <a:ext cx="3500430" cy="26622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2000"/>
                                        <p:tgtEl>
                                          <p:spTgt spid="16386"/>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16389"/>
                                        </p:tgtEl>
                                        <p:attrNameLst>
                                          <p:attrName>style.visibility</p:attrName>
                                        </p:attrNameLst>
                                      </p:cBhvr>
                                      <p:to>
                                        <p:strVal val="visible"/>
                                      </p:to>
                                    </p:set>
                                    <p:animEffect transition="in" filter="wipe(right)">
                                      <p:cBhvr>
                                        <p:cTn id="11" dur="2000"/>
                                        <p:tgtEl>
                                          <p:spTgt spid="16389"/>
                                        </p:tgtEl>
                                      </p:cBhvr>
                                    </p:animEffect>
                                  </p:childTnLst>
                                </p:cTn>
                              </p:par>
                            </p:childTnLst>
                          </p:cTn>
                        </p:par>
                        <p:par>
                          <p:cTn id="12" fill="hold">
                            <p:stCondLst>
                              <p:cond delay="4000"/>
                            </p:stCondLst>
                            <p:childTnLst>
                              <p:par>
                                <p:cTn id="13" presetID="22" presetClass="entr" presetSubtype="1" fill="hold" nodeType="afterEffect">
                                  <p:stCondLst>
                                    <p:cond delay="0"/>
                                  </p:stCondLst>
                                  <p:childTnLst>
                                    <p:set>
                                      <p:cBhvr>
                                        <p:cTn id="14" dur="1" fill="hold">
                                          <p:stCondLst>
                                            <p:cond delay="0"/>
                                          </p:stCondLst>
                                        </p:cTn>
                                        <p:tgtEl>
                                          <p:spTgt spid="16387"/>
                                        </p:tgtEl>
                                        <p:attrNameLst>
                                          <p:attrName>style.visibility</p:attrName>
                                        </p:attrNameLst>
                                      </p:cBhvr>
                                      <p:to>
                                        <p:strVal val="visible"/>
                                      </p:to>
                                    </p:set>
                                    <p:animEffect transition="in" filter="wipe(up)">
                                      <p:cBhvr>
                                        <p:cTn id="15" dur="2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2786050" y="0"/>
            <a:ext cx="3786214" cy="1631216"/>
          </a:xfrm>
          <a:prstGeom prst="rect">
            <a:avLst/>
          </a:prstGeom>
        </p:spPr>
        <p:txBody>
          <a:bodyPr wrap="square">
            <a:spAutoFit/>
          </a:bodyPr>
          <a:lstStyle/>
          <a:p>
            <a:r>
              <a:rPr lang="en-US" sz="2000" i="1" dirty="0">
                <a:latin typeface="Adobe Devanagari" pitchFamily="18" charset="0"/>
                <a:cs typeface="Adobe Devanagari" pitchFamily="18" charset="0"/>
              </a:rPr>
              <a:t>20th Century Fox executive Ben Lyon who 'discovered' Marilyn through her photographs. It was Lyon and his wife who changed her name from Norma Jean Baker to Marilyn Monroe.</a:t>
            </a:r>
            <a:endParaRPr lang="uk-UA" sz="2000" i="1" dirty="0">
              <a:cs typeface="Adobe Devanagari" pitchFamily="18" charset="0"/>
            </a:endParaRPr>
          </a:p>
        </p:txBody>
      </p:sp>
      <p:pic>
        <p:nvPicPr>
          <p:cNvPr id="17410" name="Picture 2" descr="C:\Users\Ю\Desktop\кпіз психологія\marilyn-monroe-5.jpg"/>
          <p:cNvPicPr>
            <a:picLocks noChangeAspect="1" noChangeArrowheads="1"/>
          </p:cNvPicPr>
          <p:nvPr/>
        </p:nvPicPr>
        <p:blipFill>
          <a:blip r:embed="rId2"/>
          <a:srcRect/>
          <a:stretch>
            <a:fillRect/>
          </a:stretch>
        </p:blipFill>
        <p:spPr bwMode="auto">
          <a:xfrm>
            <a:off x="6612459" y="0"/>
            <a:ext cx="2531541" cy="3563936"/>
          </a:xfrm>
          <a:prstGeom prst="rect">
            <a:avLst/>
          </a:prstGeom>
          <a:noFill/>
        </p:spPr>
      </p:pic>
      <p:pic>
        <p:nvPicPr>
          <p:cNvPr id="17411" name="Picture 3" descr="C:\Users\Ю\Desktop\кпіз психологія\Marilyn-3-marilyn-monroe-5376234-800-600.jpg"/>
          <p:cNvPicPr>
            <a:picLocks noChangeAspect="1" noChangeArrowheads="1"/>
          </p:cNvPicPr>
          <p:nvPr/>
        </p:nvPicPr>
        <p:blipFill>
          <a:blip r:embed="rId3"/>
          <a:srcRect/>
          <a:stretch>
            <a:fillRect/>
          </a:stretch>
        </p:blipFill>
        <p:spPr bwMode="auto">
          <a:xfrm>
            <a:off x="0" y="3914771"/>
            <a:ext cx="3924305" cy="2943229"/>
          </a:xfrm>
          <a:prstGeom prst="rect">
            <a:avLst/>
          </a:prstGeom>
          <a:noFill/>
        </p:spPr>
      </p:pic>
      <p:pic>
        <p:nvPicPr>
          <p:cNvPr id="17412" name="Picture 4" descr="C:\Users\Ю\Desktop\кпіз психологія\marilyn-monroe-11.jpg"/>
          <p:cNvPicPr>
            <a:picLocks noChangeAspect="1" noChangeArrowheads="1"/>
          </p:cNvPicPr>
          <p:nvPr/>
        </p:nvPicPr>
        <p:blipFill>
          <a:blip r:embed="rId4"/>
          <a:srcRect/>
          <a:stretch>
            <a:fillRect/>
          </a:stretch>
        </p:blipFill>
        <p:spPr bwMode="auto">
          <a:xfrm>
            <a:off x="0" y="0"/>
            <a:ext cx="2714612" cy="3925329"/>
          </a:xfrm>
          <a:prstGeom prst="rect">
            <a:avLst/>
          </a:prstGeom>
          <a:noFill/>
        </p:spPr>
      </p:pic>
      <p:pic>
        <p:nvPicPr>
          <p:cNvPr id="17416" name="Picture 8" descr="C:\Users\Ю\Desktop\кпіз психологія\1259950130480522.jpeg"/>
          <p:cNvPicPr>
            <a:picLocks noChangeAspect="1" noChangeArrowheads="1"/>
          </p:cNvPicPr>
          <p:nvPr/>
        </p:nvPicPr>
        <p:blipFill>
          <a:blip r:embed="rId5"/>
          <a:srcRect/>
          <a:stretch>
            <a:fillRect/>
          </a:stretch>
        </p:blipFill>
        <p:spPr bwMode="auto">
          <a:xfrm>
            <a:off x="4857720" y="3840459"/>
            <a:ext cx="4286280" cy="30175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edge">
                                      <p:cBhvr>
                                        <p:cTn id="7" dur="2000"/>
                                        <p:tgtEl>
                                          <p:spTgt spid="17412"/>
                                        </p:tgtEl>
                                      </p:cBhvr>
                                    </p:animEffect>
                                  </p:childTnLst>
                                </p:cTn>
                              </p:par>
                            </p:childTnLst>
                          </p:cTn>
                        </p:par>
                        <p:par>
                          <p:cTn id="8" fill="hold">
                            <p:stCondLst>
                              <p:cond delay="2000"/>
                            </p:stCondLst>
                            <p:childTnLst>
                              <p:par>
                                <p:cTn id="9" presetID="2" presetClass="entr" presetSubtype="2" fill="hold" nodeType="afterEffect">
                                  <p:stCondLst>
                                    <p:cond delay="0"/>
                                  </p:stCondLst>
                                  <p:childTnLst>
                                    <p:set>
                                      <p:cBhvr>
                                        <p:cTn id="10" dur="1" fill="hold">
                                          <p:stCondLst>
                                            <p:cond delay="0"/>
                                          </p:stCondLst>
                                        </p:cTn>
                                        <p:tgtEl>
                                          <p:spTgt spid="17410"/>
                                        </p:tgtEl>
                                        <p:attrNameLst>
                                          <p:attrName>style.visibility</p:attrName>
                                        </p:attrNameLst>
                                      </p:cBhvr>
                                      <p:to>
                                        <p:strVal val="visible"/>
                                      </p:to>
                                    </p:set>
                                    <p:anim calcmode="lin" valueType="num">
                                      <p:cBhvr additive="base">
                                        <p:cTn id="11" dur="2000" fill="hold"/>
                                        <p:tgtEl>
                                          <p:spTgt spid="17410"/>
                                        </p:tgtEl>
                                        <p:attrNameLst>
                                          <p:attrName>ppt_x</p:attrName>
                                        </p:attrNameLst>
                                      </p:cBhvr>
                                      <p:tavLst>
                                        <p:tav tm="0">
                                          <p:val>
                                            <p:strVal val="1+#ppt_w/2"/>
                                          </p:val>
                                        </p:tav>
                                        <p:tav tm="100000">
                                          <p:val>
                                            <p:strVal val="#ppt_x"/>
                                          </p:val>
                                        </p:tav>
                                      </p:tavLst>
                                    </p:anim>
                                    <p:anim calcmode="lin" valueType="num">
                                      <p:cBhvr additive="base">
                                        <p:cTn id="12" dur="2000" fill="hold"/>
                                        <p:tgtEl>
                                          <p:spTgt spid="17410"/>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3" presetClass="entr" presetSubtype="10" fill="hold" nodeType="afterEffect">
                                  <p:stCondLst>
                                    <p:cond delay="0"/>
                                  </p:stCondLst>
                                  <p:childTnLst>
                                    <p:set>
                                      <p:cBhvr>
                                        <p:cTn id="15" dur="1" fill="hold">
                                          <p:stCondLst>
                                            <p:cond delay="0"/>
                                          </p:stCondLst>
                                        </p:cTn>
                                        <p:tgtEl>
                                          <p:spTgt spid="17411"/>
                                        </p:tgtEl>
                                        <p:attrNameLst>
                                          <p:attrName>style.visibility</p:attrName>
                                        </p:attrNameLst>
                                      </p:cBhvr>
                                      <p:to>
                                        <p:strVal val="visible"/>
                                      </p:to>
                                    </p:set>
                                    <p:animEffect transition="in" filter="blinds(horizontal)">
                                      <p:cBhvr>
                                        <p:cTn id="16" dur="2000"/>
                                        <p:tgtEl>
                                          <p:spTgt spid="17411"/>
                                        </p:tgtEl>
                                      </p:cBhvr>
                                    </p:animEffect>
                                  </p:childTnLst>
                                </p:cTn>
                              </p:par>
                            </p:childTnLst>
                          </p:cTn>
                        </p:par>
                        <p:par>
                          <p:cTn id="17" fill="hold">
                            <p:stCondLst>
                              <p:cond delay="6000"/>
                            </p:stCondLst>
                            <p:childTnLst>
                              <p:par>
                                <p:cTn id="18" presetID="10" presetClass="entr" presetSubtype="0" fill="hold" nodeType="afterEffect">
                                  <p:stCondLst>
                                    <p:cond delay="0"/>
                                  </p:stCondLst>
                                  <p:childTnLst>
                                    <p:set>
                                      <p:cBhvr>
                                        <p:cTn id="19" dur="1" fill="hold">
                                          <p:stCondLst>
                                            <p:cond delay="0"/>
                                          </p:stCondLst>
                                        </p:cTn>
                                        <p:tgtEl>
                                          <p:spTgt spid="17416"/>
                                        </p:tgtEl>
                                        <p:attrNameLst>
                                          <p:attrName>style.visibility</p:attrName>
                                        </p:attrNameLst>
                                      </p:cBhvr>
                                      <p:to>
                                        <p:strVal val="visible"/>
                                      </p:to>
                                    </p:set>
                                    <p:animEffect transition="in" filter="fade">
                                      <p:cBhvr>
                                        <p:cTn id="20" dur="20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C:\Users\Ю\Desktop\кпіз психологія\414-14196-image-4de5c1026fa1d-AP570514038.jpg"/>
          <p:cNvPicPr>
            <a:picLocks noChangeAspect="1" noChangeArrowheads="1"/>
          </p:cNvPicPr>
          <p:nvPr/>
        </p:nvPicPr>
        <p:blipFill>
          <a:blip r:embed="rId2"/>
          <a:srcRect/>
          <a:stretch>
            <a:fillRect/>
          </a:stretch>
        </p:blipFill>
        <p:spPr bwMode="auto">
          <a:xfrm>
            <a:off x="0" y="3935415"/>
            <a:ext cx="3624005" cy="2922585"/>
          </a:xfrm>
          <a:prstGeom prst="rect">
            <a:avLst/>
          </a:prstGeom>
          <a:noFill/>
        </p:spPr>
      </p:pic>
      <p:pic>
        <p:nvPicPr>
          <p:cNvPr id="18436" name="Picture 4" descr="C:\Users\Ю\Desktop\кпіз психологія\marilyn-monroe-19.jpg"/>
          <p:cNvPicPr>
            <a:picLocks noChangeAspect="1" noChangeArrowheads="1"/>
          </p:cNvPicPr>
          <p:nvPr/>
        </p:nvPicPr>
        <p:blipFill>
          <a:blip r:embed="rId3"/>
          <a:srcRect/>
          <a:stretch>
            <a:fillRect/>
          </a:stretch>
        </p:blipFill>
        <p:spPr bwMode="auto">
          <a:xfrm>
            <a:off x="5067408" y="0"/>
            <a:ext cx="4076592" cy="3000372"/>
          </a:xfrm>
          <a:prstGeom prst="rect">
            <a:avLst/>
          </a:prstGeom>
          <a:noFill/>
        </p:spPr>
      </p:pic>
      <p:pic>
        <p:nvPicPr>
          <p:cNvPr id="18438" name="Picture 6" descr="File:Marilyn Monroe in Bus Stop trailer 1.jpg"/>
          <p:cNvPicPr>
            <a:picLocks noChangeAspect="1" noChangeArrowheads="1"/>
          </p:cNvPicPr>
          <p:nvPr/>
        </p:nvPicPr>
        <p:blipFill>
          <a:blip r:embed="rId4"/>
          <a:srcRect/>
          <a:stretch>
            <a:fillRect/>
          </a:stretch>
        </p:blipFill>
        <p:spPr bwMode="auto">
          <a:xfrm>
            <a:off x="3891176" y="4638681"/>
            <a:ext cx="5252824" cy="2219319"/>
          </a:xfrm>
          <a:prstGeom prst="rect">
            <a:avLst/>
          </a:prstGeom>
          <a:noFill/>
        </p:spPr>
      </p:pic>
      <p:sp>
        <p:nvSpPr>
          <p:cNvPr id="6" name="Прямокутник 5"/>
          <p:cNvSpPr/>
          <p:nvPr/>
        </p:nvSpPr>
        <p:spPr>
          <a:xfrm>
            <a:off x="285720" y="285728"/>
            <a:ext cx="4572000" cy="2246769"/>
          </a:xfrm>
          <a:prstGeom prst="rect">
            <a:avLst/>
          </a:prstGeom>
        </p:spPr>
        <p:txBody>
          <a:bodyPr>
            <a:spAutoFit/>
          </a:bodyPr>
          <a:lstStyle/>
          <a:p>
            <a:pPr algn="just"/>
            <a:r>
              <a:rPr lang="en-US" sz="2000" i="1" dirty="0" smtClean="0">
                <a:latin typeface="Adobe Devanagari" pitchFamily="18" charset="0"/>
                <a:cs typeface="Adobe Devanagari" pitchFamily="18" charset="0"/>
              </a:rPr>
              <a:t>More than a decade Monroe </a:t>
            </a:r>
            <a:r>
              <a:rPr lang="en-US" sz="2000" i="1" dirty="0" err="1" smtClean="0">
                <a:latin typeface="Adobe Devanagari" pitchFamily="18" charset="0"/>
                <a:cs typeface="Adobe Devanagari" pitchFamily="18" charset="0"/>
              </a:rPr>
              <a:t>sharmed</a:t>
            </a:r>
            <a:r>
              <a:rPr lang="en-US" sz="2000" i="1" dirty="0" smtClean="0">
                <a:latin typeface="Adobe Devanagari" pitchFamily="18" charset="0"/>
                <a:cs typeface="Adobe Devanagari" pitchFamily="18" charset="0"/>
              </a:rPr>
              <a:t> audiences through a multitude of comedic and dramatic roles. Audiences loved her breathy, blonde bombshell appeal combined with her light comedic approach in How To Marry A Millionaire, Gentlemen Prefer Blondes, The Seven-Year  Itch and Some Like It Hot. </a:t>
            </a:r>
            <a:endParaRPr lang="en-US" sz="2000" i="1" dirty="0">
              <a:latin typeface="Adobe Devanagari" pitchFamily="18" charset="0"/>
              <a:cs typeface="Adobe Devanagari"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1000"/>
                                        <p:tgtEl>
                                          <p:spTgt spid="18436"/>
                                        </p:tgtEl>
                                      </p:cBhvr>
                                    </p:animEffect>
                                  </p:childTnLst>
                                </p:cTn>
                              </p:par>
                            </p:childTnLst>
                          </p:cTn>
                        </p:par>
                        <p:par>
                          <p:cTn id="8" fill="hold">
                            <p:stCondLst>
                              <p:cond delay="1000"/>
                            </p:stCondLst>
                            <p:childTnLst>
                              <p:par>
                                <p:cTn id="9" presetID="53" presetClass="entr" presetSubtype="0" fill="hold" nodeType="afterEffect">
                                  <p:stCondLst>
                                    <p:cond delay="0"/>
                                  </p:stCondLst>
                                  <p:childTnLst>
                                    <p:set>
                                      <p:cBhvr>
                                        <p:cTn id="10" dur="1" fill="hold">
                                          <p:stCondLst>
                                            <p:cond delay="0"/>
                                          </p:stCondLst>
                                        </p:cTn>
                                        <p:tgtEl>
                                          <p:spTgt spid="18435"/>
                                        </p:tgtEl>
                                        <p:attrNameLst>
                                          <p:attrName>style.visibility</p:attrName>
                                        </p:attrNameLst>
                                      </p:cBhvr>
                                      <p:to>
                                        <p:strVal val="visible"/>
                                      </p:to>
                                    </p:set>
                                    <p:anim calcmode="lin" valueType="num">
                                      <p:cBhvr>
                                        <p:cTn id="11" dur="1000" fill="hold"/>
                                        <p:tgtEl>
                                          <p:spTgt spid="18435"/>
                                        </p:tgtEl>
                                        <p:attrNameLst>
                                          <p:attrName>ppt_w</p:attrName>
                                        </p:attrNameLst>
                                      </p:cBhvr>
                                      <p:tavLst>
                                        <p:tav tm="0">
                                          <p:val>
                                            <p:fltVal val="0"/>
                                          </p:val>
                                        </p:tav>
                                        <p:tav tm="100000">
                                          <p:val>
                                            <p:strVal val="#ppt_w"/>
                                          </p:val>
                                        </p:tav>
                                      </p:tavLst>
                                    </p:anim>
                                    <p:anim calcmode="lin" valueType="num">
                                      <p:cBhvr>
                                        <p:cTn id="12" dur="1000" fill="hold"/>
                                        <p:tgtEl>
                                          <p:spTgt spid="18435"/>
                                        </p:tgtEl>
                                        <p:attrNameLst>
                                          <p:attrName>ppt_h</p:attrName>
                                        </p:attrNameLst>
                                      </p:cBhvr>
                                      <p:tavLst>
                                        <p:tav tm="0">
                                          <p:val>
                                            <p:fltVal val="0"/>
                                          </p:val>
                                        </p:tav>
                                        <p:tav tm="100000">
                                          <p:val>
                                            <p:strVal val="#ppt_h"/>
                                          </p:val>
                                        </p:tav>
                                      </p:tavLst>
                                    </p:anim>
                                    <p:animEffect transition="in" filter="fade">
                                      <p:cBhvr>
                                        <p:cTn id="13" dur="1000"/>
                                        <p:tgtEl>
                                          <p:spTgt spid="18435"/>
                                        </p:tgtEl>
                                      </p:cBhvr>
                                    </p:animEffect>
                                  </p:childTnLst>
                                </p:cTn>
                              </p:par>
                            </p:childTnLst>
                          </p:cTn>
                        </p:par>
                        <p:par>
                          <p:cTn id="14" fill="hold">
                            <p:stCondLst>
                              <p:cond delay="2000"/>
                            </p:stCondLst>
                            <p:childTnLst>
                              <p:par>
                                <p:cTn id="15" presetID="55" presetClass="entr" presetSubtype="0" fill="hold" nodeType="afterEffect">
                                  <p:stCondLst>
                                    <p:cond delay="0"/>
                                  </p:stCondLst>
                                  <p:childTnLst>
                                    <p:set>
                                      <p:cBhvr>
                                        <p:cTn id="16" dur="1" fill="hold">
                                          <p:stCondLst>
                                            <p:cond delay="0"/>
                                          </p:stCondLst>
                                        </p:cTn>
                                        <p:tgtEl>
                                          <p:spTgt spid="18438"/>
                                        </p:tgtEl>
                                        <p:attrNameLst>
                                          <p:attrName>style.visibility</p:attrName>
                                        </p:attrNameLst>
                                      </p:cBhvr>
                                      <p:to>
                                        <p:strVal val="visible"/>
                                      </p:to>
                                    </p:set>
                                    <p:anim calcmode="lin" valueType="num">
                                      <p:cBhvr>
                                        <p:cTn id="17" dur="2000" fill="hold"/>
                                        <p:tgtEl>
                                          <p:spTgt spid="18438"/>
                                        </p:tgtEl>
                                        <p:attrNameLst>
                                          <p:attrName>ppt_w</p:attrName>
                                        </p:attrNameLst>
                                      </p:cBhvr>
                                      <p:tavLst>
                                        <p:tav tm="0">
                                          <p:val>
                                            <p:strVal val="#ppt_w*0.70"/>
                                          </p:val>
                                        </p:tav>
                                        <p:tav tm="100000">
                                          <p:val>
                                            <p:strVal val="#ppt_w"/>
                                          </p:val>
                                        </p:tav>
                                      </p:tavLst>
                                    </p:anim>
                                    <p:anim calcmode="lin" valueType="num">
                                      <p:cBhvr>
                                        <p:cTn id="18" dur="2000" fill="hold"/>
                                        <p:tgtEl>
                                          <p:spTgt spid="18438"/>
                                        </p:tgtEl>
                                        <p:attrNameLst>
                                          <p:attrName>ppt_h</p:attrName>
                                        </p:attrNameLst>
                                      </p:cBhvr>
                                      <p:tavLst>
                                        <p:tav tm="0">
                                          <p:val>
                                            <p:strVal val="#ppt_h"/>
                                          </p:val>
                                        </p:tav>
                                        <p:tav tm="100000">
                                          <p:val>
                                            <p:strVal val="#ppt_h"/>
                                          </p:val>
                                        </p:tav>
                                      </p:tavLst>
                                    </p:anim>
                                    <p:animEffect transition="in" filter="fade">
                                      <p:cBhvr>
                                        <p:cTn id="19" dur="2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Ю\Desktop\кпіз психологія\Pb1253.jpg"/>
          <p:cNvPicPr>
            <a:picLocks noChangeAspect="1" noChangeArrowheads="1"/>
          </p:cNvPicPr>
          <p:nvPr/>
        </p:nvPicPr>
        <p:blipFill>
          <a:blip r:embed="rId2"/>
          <a:srcRect/>
          <a:stretch>
            <a:fillRect/>
          </a:stretch>
        </p:blipFill>
        <p:spPr bwMode="auto">
          <a:xfrm>
            <a:off x="6357918" y="0"/>
            <a:ext cx="2786082" cy="3845413"/>
          </a:xfrm>
          <a:prstGeom prst="rect">
            <a:avLst/>
          </a:prstGeom>
          <a:noFill/>
        </p:spPr>
      </p:pic>
      <p:pic>
        <p:nvPicPr>
          <p:cNvPr id="19458" name="Picture 2" descr="C:\Users\Ю\Desktop\кпіз психологія\1f09efc1c7b9de0b149ba6102212752a.jpg"/>
          <p:cNvPicPr>
            <a:picLocks noChangeAspect="1" noChangeArrowheads="1"/>
          </p:cNvPicPr>
          <p:nvPr/>
        </p:nvPicPr>
        <p:blipFill>
          <a:blip r:embed="rId3"/>
          <a:srcRect/>
          <a:stretch>
            <a:fillRect/>
          </a:stretch>
        </p:blipFill>
        <p:spPr bwMode="auto">
          <a:xfrm>
            <a:off x="0" y="1357298"/>
            <a:ext cx="2521155" cy="5500702"/>
          </a:xfrm>
          <a:prstGeom prst="rect">
            <a:avLst/>
          </a:prstGeom>
          <a:noFill/>
        </p:spPr>
      </p:pic>
      <p:sp>
        <p:nvSpPr>
          <p:cNvPr id="4" name="Прямокутник 3"/>
          <p:cNvSpPr/>
          <p:nvPr/>
        </p:nvSpPr>
        <p:spPr>
          <a:xfrm>
            <a:off x="3571868" y="4214818"/>
            <a:ext cx="4572000" cy="2246769"/>
          </a:xfrm>
          <a:prstGeom prst="rect">
            <a:avLst/>
          </a:prstGeom>
        </p:spPr>
        <p:txBody>
          <a:bodyPr>
            <a:spAutoFit/>
          </a:bodyPr>
          <a:lstStyle/>
          <a:p>
            <a:pPr algn="just"/>
            <a:r>
              <a:rPr lang="en-US" sz="2000" i="1" dirty="0" smtClean="0">
                <a:latin typeface="Adobe Devanagari" pitchFamily="18" charset="0"/>
                <a:cs typeface="Adobe Devanagari" pitchFamily="18" charset="0"/>
              </a:rPr>
              <a:t>All great started out small. 59 years ago - December 1, 1953 - in Chicago</a:t>
            </a:r>
            <a:r>
              <a:rPr lang="uk-UA" sz="2000" i="1" dirty="0" smtClean="0">
                <a:latin typeface="Adobe Devanagari" pitchFamily="18" charset="0"/>
                <a:cs typeface="Adobe Devanagari" pitchFamily="18" charset="0"/>
              </a:rPr>
              <a:t> </a:t>
            </a:r>
            <a:r>
              <a:rPr lang="en-US" sz="2000" i="1" dirty="0" smtClean="0">
                <a:latin typeface="Adobe Devanagari" pitchFamily="18" charset="0"/>
                <a:cs typeface="Adobe Devanagari" pitchFamily="18" charset="0"/>
              </a:rPr>
              <a:t>was published the first issue of the journal «Playboy». The first issue of the popular men's magazine came out with Marilyn Monroe on the cover. One of the sexiest women in the history was the first blonde on the cover of Playboy.</a:t>
            </a:r>
            <a:endParaRPr lang="uk-UA" sz="2000" i="1" dirty="0">
              <a:cs typeface="Adobe Devanagari"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le:Marilyn1962.PNG"/>
          <p:cNvPicPr>
            <a:picLocks noChangeAspect="1" noChangeArrowheads="1"/>
          </p:cNvPicPr>
          <p:nvPr/>
        </p:nvPicPr>
        <p:blipFill>
          <a:blip r:embed="rId2"/>
          <a:srcRect/>
          <a:stretch>
            <a:fillRect/>
          </a:stretch>
        </p:blipFill>
        <p:spPr bwMode="auto">
          <a:xfrm>
            <a:off x="0" y="3352800"/>
            <a:ext cx="2447925" cy="3505200"/>
          </a:xfrm>
          <a:prstGeom prst="rect">
            <a:avLst/>
          </a:prstGeom>
          <a:noFill/>
        </p:spPr>
      </p:pic>
      <p:pic>
        <p:nvPicPr>
          <p:cNvPr id="22532" name="Picture 4" descr="File:JFK and Marilyn Monroe 1962.jpg"/>
          <p:cNvPicPr>
            <a:picLocks noChangeAspect="1" noChangeArrowheads="1"/>
          </p:cNvPicPr>
          <p:nvPr/>
        </p:nvPicPr>
        <p:blipFill>
          <a:blip r:embed="rId3"/>
          <a:srcRect/>
          <a:stretch>
            <a:fillRect/>
          </a:stretch>
        </p:blipFill>
        <p:spPr bwMode="auto">
          <a:xfrm>
            <a:off x="3643306" y="3763859"/>
            <a:ext cx="5500694" cy="3094141"/>
          </a:xfrm>
          <a:prstGeom prst="rect">
            <a:avLst/>
          </a:prstGeom>
          <a:noFill/>
        </p:spPr>
      </p:pic>
      <p:pic>
        <p:nvPicPr>
          <p:cNvPr id="22534" name="Picture 6" descr="http://www.rupor.info/media/Images/2007-3/3(4).jpg"/>
          <p:cNvPicPr>
            <a:picLocks noChangeAspect="1" noChangeArrowheads="1"/>
          </p:cNvPicPr>
          <p:nvPr/>
        </p:nvPicPr>
        <p:blipFill>
          <a:blip r:embed="rId4"/>
          <a:srcRect/>
          <a:stretch>
            <a:fillRect/>
          </a:stretch>
        </p:blipFill>
        <p:spPr bwMode="auto">
          <a:xfrm>
            <a:off x="6357950" y="0"/>
            <a:ext cx="2786050" cy="3391713"/>
          </a:xfrm>
          <a:prstGeom prst="rect">
            <a:avLst/>
          </a:prstGeom>
          <a:noFill/>
        </p:spPr>
      </p:pic>
      <p:sp>
        <p:nvSpPr>
          <p:cNvPr id="5" name="Прямокутник 4"/>
          <p:cNvSpPr/>
          <p:nvPr/>
        </p:nvSpPr>
        <p:spPr>
          <a:xfrm>
            <a:off x="0" y="0"/>
            <a:ext cx="4572000" cy="3477875"/>
          </a:xfrm>
          <a:prstGeom prst="rect">
            <a:avLst/>
          </a:prstGeom>
        </p:spPr>
        <p:txBody>
          <a:bodyPr>
            <a:spAutoFit/>
          </a:bodyPr>
          <a:lstStyle/>
          <a:p>
            <a:pPr algn="just"/>
            <a:r>
              <a:rPr lang="en-US" sz="2000" i="1" dirty="0" smtClean="0">
                <a:latin typeface="Adobe Devanagari" pitchFamily="18" charset="0"/>
                <a:cs typeface="Adobe Devanagari" pitchFamily="18" charset="0"/>
              </a:rPr>
              <a:t>According to some reports Monroe and Kennedy met in 1951, and in 1954 Marilyn and John became close. Their interest was mutual, both were crazy about each other. Their relations lasted until 1960.</a:t>
            </a:r>
          </a:p>
          <a:p>
            <a:pPr algn="just"/>
            <a:endParaRPr lang="en-US" sz="2000" i="1" dirty="0" smtClean="0">
              <a:latin typeface="Adobe Devanagari" pitchFamily="18" charset="0"/>
              <a:cs typeface="Adobe Devanagari" pitchFamily="18" charset="0"/>
            </a:endParaRPr>
          </a:p>
          <a:p>
            <a:pPr algn="just"/>
            <a:endParaRPr lang="en-US" sz="2000" i="1" dirty="0" smtClean="0">
              <a:latin typeface="Adobe Devanagari" pitchFamily="18" charset="0"/>
              <a:cs typeface="Adobe Devanagari" pitchFamily="18" charset="0"/>
            </a:endParaRPr>
          </a:p>
          <a:p>
            <a:pPr algn="just"/>
            <a:r>
              <a:rPr lang="en-US" sz="2000" i="1" dirty="0" smtClean="0">
                <a:latin typeface="Adobe Devanagari" pitchFamily="18" charset="0"/>
                <a:cs typeface="Adobe Devanagari" pitchFamily="18" charset="0"/>
              </a:rPr>
              <a:t>Robert Kennedy (President's younger brother). They were almost never seen together. Nevertheless, people believe that he also had an affair with Marilyn.</a:t>
            </a:r>
            <a:endParaRPr lang="uk-UA" sz="2000" i="1" dirty="0">
              <a:cs typeface="Adobe Devanagari"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0" y="714356"/>
            <a:ext cx="6429404" cy="400110"/>
          </a:xfrm>
          <a:prstGeom prst="rect">
            <a:avLst/>
          </a:prstGeom>
        </p:spPr>
        <p:txBody>
          <a:bodyPr wrap="square">
            <a:spAutoFit/>
          </a:bodyPr>
          <a:lstStyle/>
          <a:p>
            <a:r>
              <a:rPr lang="en-US" sz="2000" i="1" dirty="0">
                <a:latin typeface="Adobe Devanagari" pitchFamily="18" charset="0"/>
                <a:cs typeface="Adobe Devanagari" pitchFamily="18" charset="0"/>
              </a:rPr>
              <a:t>If I'd observed all the rules, I'd never have got anywhere.</a:t>
            </a:r>
            <a:endParaRPr lang="uk-UA" sz="2000" i="1" dirty="0">
              <a:cs typeface="Adobe Devanagari" pitchFamily="18" charset="0"/>
            </a:endParaRPr>
          </a:p>
        </p:txBody>
      </p:sp>
      <p:pic>
        <p:nvPicPr>
          <p:cNvPr id="20482" name="Picture 2" descr="C:\Users\Ю\Desktop\кпіз психологія\414-14193-image-4de5c0f69c5e1-AP5409090130.jpg"/>
          <p:cNvPicPr>
            <a:picLocks noChangeAspect="1" noChangeArrowheads="1"/>
          </p:cNvPicPr>
          <p:nvPr/>
        </p:nvPicPr>
        <p:blipFill>
          <a:blip r:embed="rId2"/>
          <a:srcRect/>
          <a:stretch>
            <a:fillRect/>
          </a:stretch>
        </p:blipFill>
        <p:spPr bwMode="auto">
          <a:xfrm>
            <a:off x="5913321" y="2333636"/>
            <a:ext cx="3230679" cy="4524364"/>
          </a:xfrm>
          <a:prstGeom prst="rect">
            <a:avLst/>
          </a:prstGeom>
          <a:noFill/>
        </p:spPr>
      </p:pic>
      <p:pic>
        <p:nvPicPr>
          <p:cNvPr id="20483" name="Picture 3" descr="C:\Users\Ю\Desktop\кпіз психологія\The_Seven_Year_Itch_(Marilyn_Monroe's_skirt_blows_up).jpg"/>
          <p:cNvPicPr>
            <a:picLocks noChangeAspect="1" noChangeArrowheads="1"/>
          </p:cNvPicPr>
          <p:nvPr/>
        </p:nvPicPr>
        <p:blipFill>
          <a:blip r:embed="rId3"/>
          <a:srcRect/>
          <a:stretch>
            <a:fillRect/>
          </a:stretch>
        </p:blipFill>
        <p:spPr bwMode="auto">
          <a:xfrm>
            <a:off x="0" y="4811123"/>
            <a:ext cx="5214974" cy="2046877"/>
          </a:xfrm>
          <a:prstGeom prst="rect">
            <a:avLst/>
          </a:prstGeom>
          <a:noFill/>
        </p:spPr>
      </p:pic>
      <p:sp>
        <p:nvSpPr>
          <p:cNvPr id="5" name="Прямокутник 4"/>
          <p:cNvSpPr/>
          <p:nvPr/>
        </p:nvSpPr>
        <p:spPr>
          <a:xfrm>
            <a:off x="1785918" y="214290"/>
            <a:ext cx="4572000" cy="400110"/>
          </a:xfrm>
          <a:prstGeom prst="rect">
            <a:avLst/>
          </a:prstGeom>
        </p:spPr>
        <p:txBody>
          <a:bodyPr>
            <a:spAutoFit/>
          </a:bodyPr>
          <a:lstStyle/>
          <a:p>
            <a:r>
              <a:rPr lang="en-US" sz="2000" b="1" i="1" dirty="0" smtClean="0">
                <a:solidFill>
                  <a:srgbClr val="FF0000"/>
                </a:solidFill>
                <a:latin typeface="Adobe Devanagari" pitchFamily="18" charset="0"/>
                <a:cs typeface="Adobe Devanagari" pitchFamily="18" charset="0"/>
              </a:rPr>
              <a:t>Quotes of Marilyn Monroe</a:t>
            </a:r>
            <a:endParaRPr lang="uk-UA" sz="2000" b="1" i="1" dirty="0">
              <a:solidFill>
                <a:srgbClr val="FF0000"/>
              </a:solidFill>
              <a:cs typeface="Adobe Devanagari" pitchFamily="18" charset="0"/>
            </a:endParaRPr>
          </a:p>
        </p:txBody>
      </p:sp>
      <p:sp>
        <p:nvSpPr>
          <p:cNvPr id="7" name="Прямокутник 6"/>
          <p:cNvSpPr/>
          <p:nvPr/>
        </p:nvSpPr>
        <p:spPr>
          <a:xfrm>
            <a:off x="5786446" y="0"/>
            <a:ext cx="3357554" cy="1938992"/>
          </a:xfrm>
          <a:prstGeom prst="rect">
            <a:avLst/>
          </a:prstGeom>
        </p:spPr>
        <p:txBody>
          <a:bodyPr wrap="square">
            <a:spAutoFit/>
          </a:bodyPr>
          <a:lstStyle/>
          <a:p>
            <a:pPr algn="just"/>
            <a:r>
              <a:rPr lang="en-US" sz="2000" i="1" dirty="0" smtClean="0">
                <a:latin typeface="Adobe Devanagari" pitchFamily="18" charset="0"/>
                <a:cs typeface="Adobe Devanagari" pitchFamily="18" charset="0"/>
              </a:rPr>
              <a:t>I'm selfish, impatient and a little insecure. I make mistakes, I am out of control and at times hard to handle. But if you can't handle me at my worst, then you sure as hell don't deserve me at my best.</a:t>
            </a:r>
            <a:endParaRPr lang="uk-UA" sz="2000" i="1" dirty="0">
              <a:cs typeface="Adobe Devanagari" pitchFamily="18" charset="0"/>
            </a:endParaRPr>
          </a:p>
        </p:txBody>
      </p:sp>
      <p:sp>
        <p:nvSpPr>
          <p:cNvPr id="8" name="Прямокутник 7"/>
          <p:cNvSpPr/>
          <p:nvPr/>
        </p:nvSpPr>
        <p:spPr>
          <a:xfrm>
            <a:off x="142844" y="1285860"/>
            <a:ext cx="4929190" cy="714380"/>
          </a:xfrm>
          <a:prstGeom prst="rect">
            <a:avLst/>
          </a:prstGeom>
        </p:spPr>
        <p:txBody>
          <a:bodyPr wrap="square">
            <a:spAutoFit/>
          </a:bodyPr>
          <a:lstStyle/>
          <a:p>
            <a:pPr algn="just"/>
            <a:r>
              <a:rPr lang="en-US" sz="2000" i="1" dirty="0" smtClean="0">
                <a:latin typeface="Adobe Devanagari" pitchFamily="18" charset="0"/>
                <a:cs typeface="Adobe Devanagari" pitchFamily="18" charset="0"/>
              </a:rPr>
              <a:t>A wise girl kisses but doesn't love, listens but doesn't believe, and leaves before she is left.</a:t>
            </a:r>
            <a:endParaRPr lang="uk-UA" sz="2000" i="1" dirty="0">
              <a:cs typeface="Adobe Devanagari" pitchFamily="18" charset="0"/>
            </a:endParaRPr>
          </a:p>
        </p:txBody>
      </p:sp>
      <p:sp>
        <p:nvSpPr>
          <p:cNvPr id="9" name="Прямокутник 8"/>
          <p:cNvSpPr/>
          <p:nvPr/>
        </p:nvSpPr>
        <p:spPr>
          <a:xfrm>
            <a:off x="0" y="2357430"/>
            <a:ext cx="4572000" cy="1015663"/>
          </a:xfrm>
          <a:prstGeom prst="rect">
            <a:avLst/>
          </a:prstGeom>
        </p:spPr>
        <p:txBody>
          <a:bodyPr>
            <a:spAutoFit/>
          </a:bodyPr>
          <a:lstStyle/>
          <a:p>
            <a:pPr algn="just"/>
            <a:r>
              <a:rPr lang="en-US" sz="2000" i="1" dirty="0" smtClean="0">
                <a:latin typeface="Adobe Devanagari" pitchFamily="18" charset="0"/>
                <a:cs typeface="Adobe Devanagari" pitchFamily="18" charset="0"/>
              </a:rPr>
              <a:t>I am good, but not an angel. I do sin, but I am not the devil. I am just a small girl in a big world trying to find someone to love.</a:t>
            </a:r>
            <a:endParaRPr lang="uk-UA" sz="2000" i="1" dirty="0">
              <a:cs typeface="Adobe Devanagari" pitchFamily="18" charset="0"/>
            </a:endParaRPr>
          </a:p>
        </p:txBody>
      </p:sp>
      <p:sp>
        <p:nvSpPr>
          <p:cNvPr id="10" name="Прямокутник 9"/>
          <p:cNvSpPr/>
          <p:nvPr/>
        </p:nvSpPr>
        <p:spPr>
          <a:xfrm>
            <a:off x="0" y="3857628"/>
            <a:ext cx="5929322" cy="400110"/>
          </a:xfrm>
          <a:prstGeom prst="rect">
            <a:avLst/>
          </a:prstGeom>
        </p:spPr>
        <p:txBody>
          <a:bodyPr wrap="square">
            <a:spAutoFit/>
          </a:bodyPr>
          <a:lstStyle/>
          <a:p>
            <a:pPr algn="just"/>
            <a:r>
              <a:rPr lang="en-US" sz="2000" i="1" dirty="0" smtClean="0">
                <a:latin typeface="Adobe Devanagari" pitchFamily="18" charset="0"/>
                <a:cs typeface="Adobe Devanagari" pitchFamily="18" charset="0"/>
              </a:rPr>
              <a:t>Give a girl the right shoes, and she can conquer the world.</a:t>
            </a:r>
            <a:endParaRPr lang="uk-UA" sz="2000" i="1" dirty="0">
              <a:cs typeface="Adobe Devanagari"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wipe(down)">
                                      <p:cBhvr>
                                        <p:cTn id="7" dur="2000"/>
                                        <p:tgtEl>
                                          <p:spTgt spid="20483"/>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20482"/>
                                        </p:tgtEl>
                                        <p:attrNameLst>
                                          <p:attrName>style.visibility</p:attrName>
                                        </p:attrNameLst>
                                      </p:cBhvr>
                                      <p:to>
                                        <p:strVal val="visible"/>
                                      </p:to>
                                    </p:set>
                                    <p:anim calcmode="lin" valueType="num">
                                      <p:cBhvr>
                                        <p:cTn id="11" dur="1000" fill="hold"/>
                                        <p:tgtEl>
                                          <p:spTgt spid="20482"/>
                                        </p:tgtEl>
                                        <p:attrNameLst>
                                          <p:attrName>ppt_w</p:attrName>
                                        </p:attrNameLst>
                                      </p:cBhvr>
                                      <p:tavLst>
                                        <p:tav tm="0">
                                          <p:val>
                                            <p:strVal val="#ppt_w*0.70"/>
                                          </p:val>
                                        </p:tav>
                                        <p:tav tm="100000">
                                          <p:val>
                                            <p:strVal val="#ppt_w"/>
                                          </p:val>
                                        </p:tav>
                                      </p:tavLst>
                                    </p:anim>
                                    <p:anim calcmode="lin" valueType="num">
                                      <p:cBhvr>
                                        <p:cTn id="12" dur="1000" fill="hold"/>
                                        <p:tgtEl>
                                          <p:spTgt spid="20482"/>
                                        </p:tgtEl>
                                        <p:attrNameLst>
                                          <p:attrName>ppt_h</p:attrName>
                                        </p:attrNameLst>
                                      </p:cBhvr>
                                      <p:tavLst>
                                        <p:tav tm="0">
                                          <p:val>
                                            <p:strVal val="#ppt_h"/>
                                          </p:val>
                                        </p:tav>
                                        <p:tav tm="100000">
                                          <p:val>
                                            <p:strVal val="#ppt_h"/>
                                          </p:val>
                                        </p:tav>
                                      </p:tavLst>
                                    </p:anim>
                                    <p:animEffect transition="in" filter="fade">
                                      <p:cBhvr>
                                        <p:cTn id="13" dur="1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533</Words>
  <Application>Microsoft Office PowerPoint</Application>
  <PresentationFormat>Экран (4:3)</PresentationFormat>
  <Paragraphs>23</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Ю</dc:creator>
  <cp:lastModifiedBy>Windows</cp:lastModifiedBy>
  <cp:revision>55</cp:revision>
  <dcterms:created xsi:type="dcterms:W3CDTF">2012-12-16T14:18:31Z</dcterms:created>
  <dcterms:modified xsi:type="dcterms:W3CDTF">2015-02-01T11:27:10Z</dcterms:modified>
</cp:coreProperties>
</file>