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4" r:id="rId3"/>
    <p:sldId id="265" r:id="rId4"/>
    <p:sldId id="274" r:id="rId5"/>
    <p:sldId id="275" r:id="rId6"/>
    <p:sldId id="27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9" r:id="rId16"/>
    <p:sldId id="280" r:id="rId17"/>
  </p:sldIdLst>
  <p:sldSz cx="9145588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howGuides="1">
      <p:cViewPr varScale="1">
        <p:scale>
          <a:sx n="68" d="100"/>
          <a:sy n="68" d="100"/>
        </p:scale>
        <p:origin x="-894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1"/>
        <p:guide pos="528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06.10.2013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06.10.2013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809" y="1498602"/>
            <a:ext cx="5258713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809" y="4927600"/>
            <a:ext cx="5258713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2683" y="274639"/>
            <a:ext cx="1066986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346" y="274639"/>
            <a:ext cx="6401912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06" y="4445000"/>
            <a:ext cx="5258713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06" y="3124201"/>
            <a:ext cx="5258713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345" y="1701800"/>
            <a:ext cx="3734449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5220" y="1701800"/>
            <a:ext cx="3734449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395" y="1608836"/>
            <a:ext cx="3731400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345" y="2209800"/>
            <a:ext cx="3734449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8269" y="1608836"/>
            <a:ext cx="3731400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5220" y="2209800"/>
            <a:ext cx="3734449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2316" y="0"/>
            <a:ext cx="594463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40" y="1701800"/>
            <a:ext cx="251503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383" y="482600"/>
            <a:ext cx="510628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40" y="4648200"/>
            <a:ext cx="251503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371" y="0"/>
            <a:ext cx="602084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118" y="4800600"/>
            <a:ext cx="5487353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9118" y="279402"/>
            <a:ext cx="5487353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9118" y="5562600"/>
            <a:ext cx="5487353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40" y="0"/>
            <a:ext cx="868830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346" y="76200"/>
            <a:ext cx="7621323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346" y="1701800"/>
            <a:ext cx="762132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345" y="6400802"/>
            <a:ext cx="205775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06.10.2013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2154" y="6400802"/>
            <a:ext cx="466425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8670" y="6400802"/>
            <a:ext cx="830999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5400" b="0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“Життя</a:t>
            </a:r>
            <a:r>
              <a:rPr lang="uk-UA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населення краю в роки </a:t>
            </a:r>
            <a:r>
              <a:rPr lang="uk-UA" sz="5400" b="0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окупації”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rgbClr val="374C81"/>
                </a:solidFill>
              </a:rPr>
              <a:t>Виконала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sz="2800" b="0" i="0" dirty="0" smtClean="0">
                <a:solidFill>
                  <a:srgbClr val="374C81"/>
                </a:solidFill>
              </a:rPr>
              <a:t>учениця 11 класу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uk-UA" dirty="0" err="1" smtClean="0">
                <a:solidFill>
                  <a:srgbClr val="374C81"/>
                </a:solidFill>
              </a:rPr>
              <a:t>Харьковська</a:t>
            </a:r>
            <a:r>
              <a:rPr lang="uk-UA" dirty="0" smtClean="0">
                <a:solidFill>
                  <a:srgbClr val="374C81"/>
                </a:solidFill>
              </a:rPr>
              <a:t> Оксана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322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час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області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загарбників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та села </a:t>
            </a:r>
            <a:r>
              <a:rPr lang="ru-RU" dirty="0" err="1" smtClean="0"/>
              <a:t>знаходилися</a:t>
            </a:r>
            <a:r>
              <a:rPr lang="ru-RU" dirty="0" smtClean="0"/>
              <a:t> 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неймовірного</a:t>
            </a:r>
            <a:r>
              <a:rPr lang="ru-RU" dirty="0" smtClean="0"/>
              <a:t> </a:t>
            </a:r>
            <a:r>
              <a:rPr lang="ru-RU" dirty="0" err="1" smtClean="0"/>
              <a:t>спустошення</a:t>
            </a:r>
            <a:r>
              <a:rPr lang="ru-RU" dirty="0" smtClean="0"/>
              <a:t> та </a:t>
            </a:r>
            <a:r>
              <a:rPr lang="ru-RU" dirty="0" err="1" smtClean="0"/>
              <a:t>занепаду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зруйновано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5" name="Picture 3" descr="http://s42.radikal.ru/i098/0910/54/32117f3f692e.jpg"/>
          <p:cNvPicPr>
            <a:picLocks noChangeAspect="1" noChangeArrowheads="1"/>
          </p:cNvPicPr>
          <p:nvPr/>
        </p:nvPicPr>
        <p:blipFill>
          <a:blip r:embed="rId2" cstate="print"/>
          <a:srcRect l="6891" r="5501" b="7627"/>
          <a:stretch>
            <a:fillRect/>
          </a:stretch>
        </p:blipFill>
        <p:spPr bwMode="auto">
          <a:xfrm>
            <a:off x="900386" y="1916832"/>
            <a:ext cx="3456384" cy="2330956"/>
          </a:xfrm>
          <a:prstGeom prst="rect">
            <a:avLst/>
          </a:prstGeom>
          <a:noFill/>
        </p:spPr>
      </p:pic>
      <p:pic>
        <p:nvPicPr>
          <p:cNvPr id="33797" name="Picture 5" descr="http://t0.gstatic.com/images?q=tbn:ANd9GcSFjMNxEgBx9k_LE1H0hJFmx0vyU0Na4k3xXb78bQhV9Jq4DEY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86" y="4437112"/>
            <a:ext cx="3600400" cy="2160240"/>
          </a:xfrm>
          <a:prstGeom prst="rect">
            <a:avLst/>
          </a:prstGeom>
          <a:noFill/>
        </p:spPr>
      </p:pic>
      <p:pic>
        <p:nvPicPr>
          <p:cNvPr id="33799" name="Picture 7" descr="http://t1.gstatic.com/images?q=tbn:ANd9GcRWFyGWMpip583DXRWa99Y1vI-Vw9CpBySJbGzaXtfu02si0a4bJ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786" y="1916832"/>
            <a:ext cx="3632448" cy="2335146"/>
          </a:xfrm>
          <a:prstGeom prst="rect">
            <a:avLst/>
          </a:prstGeom>
          <a:noFill/>
        </p:spPr>
      </p:pic>
      <p:pic>
        <p:nvPicPr>
          <p:cNvPr id="33801" name="Picture 9" descr="https://encrypted-tbn2.gstatic.com/images?q=tbn:ANd9GcSbFnhwU3U1MddhQiu76Md-iWhVQXIP0Ch7kOcNaPjO5B9vEEJt"/>
          <p:cNvPicPr>
            <a:picLocks noChangeAspect="1" noChangeArrowheads="1"/>
          </p:cNvPicPr>
          <p:nvPr/>
        </p:nvPicPr>
        <p:blipFill>
          <a:blip r:embed="rId5" cstate="print"/>
          <a:srcRect t="20220" r="-695"/>
          <a:stretch>
            <a:fillRect/>
          </a:stretch>
        </p:blipFill>
        <p:spPr bwMode="auto">
          <a:xfrm>
            <a:off x="900386" y="4437112"/>
            <a:ext cx="3528392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744411">
            <a:off x="2320647" y="3237687"/>
            <a:ext cx="5584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Зруйноване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місто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314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,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мав</a:t>
            </a:r>
            <a:r>
              <a:rPr lang="ru-RU" dirty="0" smtClean="0"/>
              <a:t> у роки в</a:t>
            </a:r>
            <a:r>
              <a:rPr lang="uk-UA" dirty="0" err="1" smtClean="0"/>
              <a:t>ійни</a:t>
            </a:r>
            <a:r>
              <a:rPr lang="uk-UA" dirty="0" smtClean="0"/>
              <a:t> </a:t>
            </a:r>
            <a:r>
              <a:rPr lang="ru-RU" dirty="0" err="1" smtClean="0"/>
              <a:t>виняткове</a:t>
            </a:r>
            <a:r>
              <a:rPr lang="ru-RU" dirty="0" smtClean="0"/>
              <a:t> як </a:t>
            </a:r>
            <a:r>
              <a:rPr lang="ru-RU" dirty="0" err="1" smtClean="0"/>
              <a:t>соціально-економічне</a:t>
            </a:r>
            <a:r>
              <a:rPr lang="ru-RU" dirty="0" smtClean="0"/>
              <a:t>, і </a:t>
            </a:r>
            <a:r>
              <a:rPr lang="ru-RU" dirty="0" err="1" smtClean="0"/>
              <a:t>військово-стратегічне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http://gvizdivtsi.org.ua/wp-content/uploads/2011/05/zinki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78" y="4149080"/>
            <a:ext cx="3528392" cy="2328682"/>
          </a:xfrm>
          <a:prstGeom prst="rect">
            <a:avLst/>
          </a:prstGeom>
          <a:noFill/>
        </p:spPr>
      </p:pic>
      <p:pic>
        <p:nvPicPr>
          <p:cNvPr id="34820" name="Picture 4" descr="http://gvizdivtsi.org.ua/wp-content/uploads/2011/05/zinki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78" y="1700808"/>
            <a:ext cx="3528392" cy="2368188"/>
          </a:xfrm>
          <a:prstGeom prst="rect">
            <a:avLst/>
          </a:prstGeom>
          <a:noFill/>
        </p:spPr>
      </p:pic>
      <p:pic>
        <p:nvPicPr>
          <p:cNvPr id="34822" name="Picture 6" descr="http://gvizdivtsi.org.ua/wp-content/uploads/2011/05/russia4145-OlgaLander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786" y="1700808"/>
            <a:ext cx="3816424" cy="2315769"/>
          </a:xfrm>
          <a:prstGeom prst="rect">
            <a:avLst/>
          </a:prstGeom>
          <a:noFill/>
        </p:spPr>
      </p:pic>
      <p:pic>
        <p:nvPicPr>
          <p:cNvPr id="34824" name="Picture 8" descr="http://zakarpattya.net.ua/postimages/news/2012/12/90659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786" y="4077072"/>
            <a:ext cx="3816424" cy="2376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9853858">
            <a:off x="2371362" y="3217756"/>
            <a:ext cx="4001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Життя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жінок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6" y="18864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найтрагічніших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для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та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житлового</a:t>
            </a:r>
            <a:r>
              <a:rPr lang="ru-RU" dirty="0" smtClean="0"/>
              <a:t> фонду,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неймовірно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ускладнило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людей як у </a:t>
            </a:r>
            <a:r>
              <a:rPr lang="ru-RU" dirty="0" err="1" smtClean="0"/>
              <a:t>часи</a:t>
            </a:r>
            <a:r>
              <a:rPr lang="ru-RU" dirty="0" smtClean="0"/>
              <a:t> війни, так і в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післявоєнні</a:t>
            </a:r>
            <a:r>
              <a:rPr lang="ru-RU" dirty="0" smtClean="0"/>
              <a:t> роки. </a:t>
            </a:r>
            <a:endParaRPr lang="ru-RU" dirty="0"/>
          </a:p>
        </p:txBody>
      </p:sp>
      <p:pic>
        <p:nvPicPr>
          <p:cNvPr id="35842" name="Picture 2" descr="http://cs4301.vkontakte.ru/u22847289/95718741/x_b12c51fe.jpg"/>
          <p:cNvPicPr>
            <a:picLocks noChangeAspect="1" noChangeArrowheads="1"/>
          </p:cNvPicPr>
          <p:nvPr/>
        </p:nvPicPr>
        <p:blipFill>
          <a:blip r:embed="rId2" cstate="print"/>
          <a:srcRect l="7301" t="16405" r="7174"/>
          <a:stretch>
            <a:fillRect/>
          </a:stretch>
        </p:blipFill>
        <p:spPr bwMode="auto">
          <a:xfrm>
            <a:off x="468338" y="2132856"/>
            <a:ext cx="3888432" cy="2416406"/>
          </a:xfrm>
          <a:prstGeom prst="rect">
            <a:avLst/>
          </a:prstGeom>
          <a:noFill/>
        </p:spPr>
      </p:pic>
      <p:pic>
        <p:nvPicPr>
          <p:cNvPr id="35844" name="Picture 4" descr="http://t1.gstatic.com/images?q=tbn:ANd9GcRiEzVd-d94v3UZkX4cYpoRwIAVk94LeHEPOeQtNJTJdqm6_f4s-Q"/>
          <p:cNvPicPr>
            <a:picLocks noChangeAspect="1" noChangeArrowheads="1"/>
          </p:cNvPicPr>
          <p:nvPr/>
        </p:nvPicPr>
        <p:blipFill>
          <a:blip r:embed="rId3" cstate="print"/>
          <a:srcRect b="2941"/>
          <a:stretch>
            <a:fillRect/>
          </a:stretch>
        </p:blipFill>
        <p:spPr bwMode="auto">
          <a:xfrm>
            <a:off x="4716810" y="2132856"/>
            <a:ext cx="4063450" cy="2376264"/>
          </a:xfrm>
          <a:prstGeom prst="rect">
            <a:avLst/>
          </a:prstGeom>
          <a:noFill/>
        </p:spPr>
      </p:pic>
      <p:pic>
        <p:nvPicPr>
          <p:cNvPr id="35846" name="Picture 6" descr="http://t0.gstatic.com/images?q=tbn:ANd9GcSozd5beTUsIhis-w_3SWacdkGkujZyZ8FxzYgw2rs4SLEPCh2O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514" y="4797152"/>
            <a:ext cx="5055273" cy="1702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858367">
            <a:off x="2137402" y="3279961"/>
            <a:ext cx="4930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Зруйноване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місто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30" y="1886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Як </a:t>
            </a:r>
            <a:r>
              <a:rPr lang="ru-RU" dirty="0" err="1" smtClean="0"/>
              <a:t>бачимо</a:t>
            </a:r>
            <a:r>
              <a:rPr lang="ru-RU" dirty="0" smtClean="0"/>
              <a:t>,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та </a:t>
            </a:r>
            <a:r>
              <a:rPr lang="ru-RU" dirty="0" err="1" smtClean="0"/>
              <a:t>дітей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нелегким,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повсякдення</a:t>
            </a:r>
            <a:r>
              <a:rPr lang="ru-RU" dirty="0" smtClean="0"/>
              <a:t>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них думав не </a:t>
            </a:r>
            <a:r>
              <a:rPr lang="ru-RU" dirty="0" err="1" smtClean="0"/>
              <a:t>лише</a:t>
            </a:r>
            <a:r>
              <a:rPr lang="ru-RU" dirty="0" smtClean="0"/>
              <a:t> про себе.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вражає</a:t>
            </a:r>
            <a:r>
              <a:rPr lang="ru-RU" dirty="0" smtClean="0"/>
              <a:t> </a:t>
            </a:r>
            <a:r>
              <a:rPr lang="ru-RU" dirty="0" err="1" smtClean="0"/>
              <a:t>свідомість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в той час: </a:t>
            </a:r>
            <a:r>
              <a:rPr lang="ru-RU" dirty="0" err="1" smtClean="0"/>
              <a:t>усі</a:t>
            </a:r>
            <a:r>
              <a:rPr lang="ru-RU" dirty="0" smtClean="0"/>
              <a:t> разом - </a:t>
            </a:r>
            <a:r>
              <a:rPr lang="ru-RU" dirty="0" err="1" smtClean="0"/>
              <a:t>від</a:t>
            </a:r>
            <a:endParaRPr lang="ru-RU" dirty="0" smtClean="0"/>
          </a:p>
          <a:p>
            <a:pPr algn="ctr"/>
            <a:r>
              <a:rPr lang="ru-RU" dirty="0" smtClean="0"/>
              <a:t>малого до старого, як одна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піднялися</a:t>
            </a:r>
            <a:r>
              <a:rPr lang="ru-RU" dirty="0" smtClean="0"/>
              <a:t> вони </a:t>
            </a:r>
            <a:r>
              <a:rPr lang="ru-RU" dirty="0" err="1" smtClean="0"/>
              <a:t>проти</a:t>
            </a:r>
            <a:r>
              <a:rPr lang="ru-RU" dirty="0" smtClean="0"/>
              <a:t> ворога.</a:t>
            </a:r>
            <a:endParaRPr lang="ru-RU" dirty="0"/>
          </a:p>
        </p:txBody>
      </p:sp>
      <p:pic>
        <p:nvPicPr>
          <p:cNvPr id="40962" name="Picture 2" descr="http://zoopr.org.ua/img/f220713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54" y="2780928"/>
            <a:ext cx="3936437" cy="2952328"/>
          </a:xfrm>
          <a:prstGeom prst="rect">
            <a:avLst/>
          </a:prstGeom>
          <a:noFill/>
        </p:spPr>
      </p:pic>
      <p:pic>
        <p:nvPicPr>
          <p:cNvPr id="40964" name="Picture 4" descr="http://ipress.ua/media/gallery/full/3/4/3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802" y="2780928"/>
            <a:ext cx="3797889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Зі спогадів очевидців: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636" y="148478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Колацевич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Раїса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Василівна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народилася</a:t>
            </a:r>
            <a:r>
              <a:rPr lang="ru-RU" sz="2000" dirty="0" smtClean="0"/>
              <a:t> 18. 06.1936 року.</a:t>
            </a:r>
          </a:p>
          <a:p>
            <a:pPr algn="ctr"/>
            <a:r>
              <a:rPr lang="ru-RU" sz="2000" dirty="0" err="1" smtClean="0"/>
              <a:t>Домашня</a:t>
            </a:r>
            <a:r>
              <a:rPr lang="ru-RU" sz="2000" dirty="0" smtClean="0"/>
              <a:t> адреса: </a:t>
            </a:r>
            <a:r>
              <a:rPr lang="ru-RU" sz="2000" dirty="0" err="1" smtClean="0"/>
              <a:t>вул</a:t>
            </a:r>
            <a:r>
              <a:rPr lang="ru-RU" sz="2000" dirty="0" smtClean="0"/>
              <a:t>. </a:t>
            </a:r>
            <a:r>
              <a:rPr lang="ru-RU" sz="2000" dirty="0" err="1" smtClean="0"/>
              <a:t>Дзержинського</a:t>
            </a:r>
            <a:r>
              <a:rPr lang="ru-RU" sz="2000" dirty="0" smtClean="0"/>
              <a:t> , буд.13, кв.6</a:t>
            </a:r>
            <a:endParaRPr lang="ru-RU" sz="2000" dirty="0"/>
          </a:p>
        </p:txBody>
      </p:sp>
      <p:pic>
        <p:nvPicPr>
          <p:cNvPr id="1026" name="Рисунок 0" descr="001.jpg"/>
          <p:cNvPicPr>
            <a:picLocks noChangeAspect="1" noChangeArrowheads="1"/>
          </p:cNvPicPr>
          <p:nvPr/>
        </p:nvPicPr>
        <p:blipFill>
          <a:blip r:embed="rId2" cstate="print"/>
          <a:srcRect l="22607" t="44406" r="11974" b="17017"/>
          <a:stretch>
            <a:fillRect/>
          </a:stretch>
        </p:blipFill>
        <p:spPr bwMode="auto">
          <a:xfrm>
            <a:off x="540346" y="2348880"/>
            <a:ext cx="498382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52914" y="2492896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«Коли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, </a:t>
            </a:r>
            <a:r>
              <a:rPr lang="ru-RU" sz="2000" dirty="0" err="1" smtClean="0"/>
              <a:t>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виповнилося</a:t>
            </a:r>
            <a:r>
              <a:rPr lang="ru-RU" sz="2000" dirty="0" smtClean="0"/>
              <a:t> 5 років, тому на той час я мало </a:t>
            </a:r>
            <a:r>
              <a:rPr lang="ru-RU" sz="2000" dirty="0" err="1" smtClean="0"/>
              <a:t>розуміла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досі</a:t>
            </a:r>
            <a:r>
              <a:rPr lang="ru-RU" sz="2000" dirty="0" smtClean="0"/>
              <a:t> в пам’яті </a:t>
            </a:r>
            <a:r>
              <a:rPr lang="ru-RU" sz="2000" dirty="0" err="1" smtClean="0"/>
              <a:t>зберігаються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картини</a:t>
            </a:r>
            <a:r>
              <a:rPr lang="ru-RU" sz="2000" dirty="0" smtClean="0"/>
              <a:t> тих </a:t>
            </a:r>
            <a:r>
              <a:rPr lang="ru-RU" sz="2000" dirty="0" err="1" smtClean="0"/>
              <a:t>важких</a:t>
            </a:r>
            <a:r>
              <a:rPr lang="ru-RU" sz="2000" dirty="0" smtClean="0"/>
              <a:t> років. З роками </a:t>
            </a:r>
            <a:r>
              <a:rPr lang="ru-RU" sz="2000" dirty="0" err="1" smtClean="0"/>
              <a:t>зрозуміла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важко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страшно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мамі</a:t>
            </a:r>
            <a:r>
              <a:rPr lang="ru-RU" sz="2000" dirty="0" smtClean="0"/>
              <a:t>,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сестрі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</a:t>
            </a:r>
            <a:r>
              <a:rPr lang="ru-RU" sz="2000" dirty="0" smtClean="0"/>
              <a:t>людям».</a:t>
            </a:r>
            <a:endParaRPr lang="ru-RU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346" y="76200"/>
            <a:ext cx="7621323" cy="83252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Макарочкін</a:t>
            </a:r>
            <a:r>
              <a:rPr lang="ru-RU" sz="2000" dirty="0" smtClean="0"/>
              <a:t> Михайло </a:t>
            </a:r>
            <a:r>
              <a:rPr lang="ru-RU" sz="2000" dirty="0" err="1" smtClean="0"/>
              <a:t>Іванович</a:t>
            </a:r>
            <a:r>
              <a:rPr lang="ru-RU" sz="2000" dirty="0" smtClean="0"/>
              <a:t>,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15. 03.1933р.</a:t>
            </a:r>
            <a:br>
              <a:rPr lang="ru-RU" sz="2000" dirty="0" smtClean="0"/>
            </a:br>
            <a:r>
              <a:rPr lang="ru-RU" sz="2000" dirty="0" err="1" smtClean="0"/>
              <a:t>Домашня</a:t>
            </a:r>
            <a:r>
              <a:rPr lang="ru-RU" sz="2000" dirty="0" smtClean="0"/>
              <a:t> адреса: </a:t>
            </a:r>
            <a:r>
              <a:rPr lang="ru-RU" sz="2000" dirty="0" err="1" smtClean="0"/>
              <a:t>вул</a:t>
            </a:r>
            <a:r>
              <a:rPr lang="ru-RU" sz="2000" dirty="0" smtClean="0"/>
              <a:t>.. </a:t>
            </a:r>
            <a:r>
              <a:rPr lang="ru-RU" sz="2000" dirty="0" err="1" smtClean="0"/>
              <a:t>Дзержинського</a:t>
            </a:r>
            <a:r>
              <a:rPr lang="ru-RU" sz="2000" dirty="0" smtClean="0"/>
              <a:t>, буд. 13, кв.3</a:t>
            </a:r>
            <a:endParaRPr lang="ru-RU" sz="2000" dirty="0"/>
          </a:p>
        </p:txBody>
      </p:sp>
      <p:pic>
        <p:nvPicPr>
          <p:cNvPr id="2050" name="Рисунок 2" descr="001.jpg"/>
          <p:cNvPicPr>
            <a:picLocks noChangeAspect="1" noChangeArrowheads="1"/>
          </p:cNvPicPr>
          <p:nvPr/>
        </p:nvPicPr>
        <p:blipFill>
          <a:blip r:embed="rId2" cstate="print"/>
          <a:srcRect l="21486" t="41725" r="14857" b="23894"/>
          <a:stretch>
            <a:fillRect/>
          </a:stretch>
        </p:blipFill>
        <p:spPr bwMode="auto">
          <a:xfrm>
            <a:off x="1764482" y="980728"/>
            <a:ext cx="5544616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8338" y="515719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Батько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пішов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війну</a:t>
            </a:r>
            <a:r>
              <a:rPr lang="ru-RU" sz="2000" dirty="0" smtClean="0"/>
              <a:t>, а ми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братом та сестрою </a:t>
            </a:r>
            <a:r>
              <a:rPr lang="ru-RU" sz="2000" dirty="0" err="1" smtClean="0"/>
              <a:t>залишилися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. </a:t>
            </a:r>
            <a:r>
              <a:rPr lang="ru-RU" sz="2000" dirty="0" err="1" smtClean="0"/>
              <a:t>Німці</a:t>
            </a:r>
            <a:r>
              <a:rPr lang="ru-RU" sz="2000" dirty="0" smtClean="0"/>
              <a:t> мало проходили через наше село і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заподіяли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нашому</a:t>
            </a:r>
            <a:r>
              <a:rPr lang="ru-RU" sz="2000" dirty="0" smtClean="0"/>
              <a:t> </a:t>
            </a:r>
            <a:r>
              <a:rPr lang="ru-RU" sz="2000" dirty="0" smtClean="0"/>
              <a:t>селу».</a:t>
            </a:r>
            <a:endParaRPr lang="ru-RU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8338" y="373816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Німецько-фашистська армія вдерлася на територію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Дніпропетровської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області 13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серпня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1941 р.,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наприкінці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1941 р. вся Дніпропетровщина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опинилася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окупацією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upload.wikimedia.org/wikipedia/commons/e/e9/Bundesarchiv_Bild_146-1981-149-34A,_Russland,_Herausziehen_eines_Autos.jpg"/>
          <p:cNvPicPr>
            <a:picLocks noChangeAspect="1" noChangeArrowheads="1"/>
          </p:cNvPicPr>
          <p:nvPr/>
        </p:nvPicPr>
        <p:blipFill>
          <a:blip r:embed="rId2" cstate="print"/>
          <a:srcRect t="13672" r="20000" b="7031"/>
          <a:stretch>
            <a:fillRect/>
          </a:stretch>
        </p:blipFill>
        <p:spPr bwMode="auto">
          <a:xfrm>
            <a:off x="900386" y="2204864"/>
            <a:ext cx="3672408" cy="2232248"/>
          </a:xfrm>
          <a:prstGeom prst="rect">
            <a:avLst/>
          </a:prstGeom>
          <a:noFill/>
        </p:spPr>
      </p:pic>
      <p:pic>
        <p:nvPicPr>
          <p:cNvPr id="1029" name="Picture 5" descr="http://s47.radikal.ru/i118/0910/53/38be497d1d53.jpg"/>
          <p:cNvPicPr>
            <a:picLocks noChangeAspect="1" noChangeArrowheads="1"/>
          </p:cNvPicPr>
          <p:nvPr/>
        </p:nvPicPr>
        <p:blipFill>
          <a:blip r:embed="rId3" cstate="print"/>
          <a:srcRect l="4275" t="7680" r="5164" b="13010"/>
          <a:stretch>
            <a:fillRect/>
          </a:stretch>
        </p:blipFill>
        <p:spPr bwMode="auto">
          <a:xfrm>
            <a:off x="900386" y="4581128"/>
            <a:ext cx="3672408" cy="2035009"/>
          </a:xfrm>
          <a:prstGeom prst="rect">
            <a:avLst/>
          </a:prstGeom>
          <a:noFill/>
        </p:spPr>
      </p:pic>
      <p:pic>
        <p:nvPicPr>
          <p:cNvPr id="1031" name="Picture 7" descr="http://upload.wikimedia.org/wikipedia/commons/thumb/4/47/Technick%C3%A9_poruchy_zdr%C5%BEuj%C3%AD_postup_n%C4%9Bmeck%C3%BDch_kolon.gif/320px-Technick%C3%A9_poruchy_zdr%C5%BEuj%C3%AD_postup_n%C4%9Bmeck%C3%BDch_kolon.gif"/>
          <p:cNvPicPr>
            <a:picLocks noChangeAspect="1" noChangeArrowheads="1"/>
          </p:cNvPicPr>
          <p:nvPr/>
        </p:nvPicPr>
        <p:blipFill>
          <a:blip r:embed="rId4" cstate="print"/>
          <a:srcRect t="13638" r="23220"/>
          <a:stretch>
            <a:fillRect/>
          </a:stretch>
        </p:blipFill>
        <p:spPr bwMode="auto">
          <a:xfrm>
            <a:off x="4788818" y="2204864"/>
            <a:ext cx="3456384" cy="2232248"/>
          </a:xfrm>
          <a:prstGeom prst="rect">
            <a:avLst/>
          </a:prstGeom>
          <a:noFill/>
        </p:spPr>
      </p:pic>
      <p:pic>
        <p:nvPicPr>
          <p:cNvPr id="1033" name="Picture 9" descr="http://upload.wikimedia.org/wikipedia/commons/8/8f/Je%C5%84cy1.jpg"/>
          <p:cNvPicPr>
            <a:picLocks noChangeAspect="1" noChangeArrowheads="1"/>
          </p:cNvPicPr>
          <p:nvPr/>
        </p:nvPicPr>
        <p:blipFill>
          <a:blip r:embed="rId5" cstate="print"/>
          <a:srcRect t="19942"/>
          <a:stretch>
            <a:fillRect/>
          </a:stretch>
        </p:blipFill>
        <p:spPr bwMode="auto">
          <a:xfrm>
            <a:off x="4788818" y="4581128"/>
            <a:ext cx="3463517" cy="20235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219126">
            <a:off x="2488822" y="3374146"/>
            <a:ext cx="4897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Захоплення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міста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314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Гітлерівці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 </a:t>
            </a:r>
            <a:r>
              <a:rPr lang="ru-RU" dirty="0" err="1" smtClean="0"/>
              <a:t>жахливий</a:t>
            </a:r>
            <a:r>
              <a:rPr lang="ru-RU" dirty="0" smtClean="0"/>
              <a:t> порядок </a:t>
            </a:r>
            <a:r>
              <a:rPr lang="ru-RU" dirty="0" err="1" smtClean="0"/>
              <a:t>управління</a:t>
            </a:r>
            <a:r>
              <a:rPr lang="ru-RU" dirty="0" smtClean="0"/>
              <a:t> в </a:t>
            </a:r>
            <a:r>
              <a:rPr lang="ru-RU" dirty="0" err="1" smtClean="0"/>
              <a:t>містах</a:t>
            </a:r>
            <a:r>
              <a:rPr lang="ru-RU" dirty="0" smtClean="0"/>
              <a:t> і селах: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розстріли</a:t>
            </a:r>
            <a:r>
              <a:rPr lang="ru-RU" dirty="0" smtClean="0"/>
              <a:t> </a:t>
            </a:r>
            <a:r>
              <a:rPr lang="ru-RU" dirty="0" err="1" smtClean="0"/>
              <a:t>військовополонених</a:t>
            </a:r>
            <a:r>
              <a:rPr lang="ru-RU" dirty="0" smtClean="0"/>
              <a:t>, мирного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терор</a:t>
            </a:r>
            <a:r>
              <a:rPr lang="ru-RU" dirty="0" smtClean="0"/>
              <a:t> голодом, </a:t>
            </a:r>
            <a:r>
              <a:rPr lang="ru-RU" dirty="0" err="1" smtClean="0"/>
              <a:t>арешти</a:t>
            </a:r>
            <a:r>
              <a:rPr lang="ru-RU" dirty="0" smtClean="0"/>
              <a:t> і </a:t>
            </a:r>
            <a:r>
              <a:rPr lang="ru-RU" dirty="0" err="1" smtClean="0"/>
              <a:t>катування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6868" name="Picture 4" descr="http://dlm3.meta.ua/pic/0/48/86/_1NlGamulX.jpg?id=3167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394" y="1844824"/>
            <a:ext cx="3456384" cy="4829469"/>
          </a:xfrm>
          <a:prstGeom prst="rect">
            <a:avLst/>
          </a:prstGeom>
          <a:noFill/>
        </p:spPr>
      </p:pic>
      <p:pic>
        <p:nvPicPr>
          <p:cNvPr id="36870" name="Picture 6" descr="http://provolyn.com/sites/default/files/styles/800xxs/public/images/news/korrespondent/2013/16088/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794" y="1844824"/>
            <a:ext cx="3429000" cy="2400301"/>
          </a:xfrm>
          <a:prstGeom prst="rect">
            <a:avLst/>
          </a:prstGeom>
          <a:noFill/>
        </p:spPr>
      </p:pic>
      <p:pic>
        <p:nvPicPr>
          <p:cNvPr id="36872" name="Picture 8" descr="http://t0.gstatic.com/images?q=tbn:ANd9GcSSCnVNK6sBu5jAOkS2goVWsdD9xZjbjwX_d3otsAul2XaZUVvp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794" y="4365104"/>
            <a:ext cx="3384376" cy="2221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330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області </a:t>
            </a:r>
            <a:r>
              <a:rPr lang="ru-RU" dirty="0" err="1" smtClean="0"/>
              <a:t>окупанти</a:t>
            </a:r>
            <a:r>
              <a:rPr lang="ru-RU" dirty="0" smtClean="0"/>
              <a:t> </a:t>
            </a:r>
            <a:r>
              <a:rPr lang="ru-RU" dirty="0" err="1" smtClean="0"/>
              <a:t>влаштували</a:t>
            </a:r>
            <a:r>
              <a:rPr lang="ru-RU" dirty="0" smtClean="0"/>
              <a:t> 10 </a:t>
            </a:r>
            <a:r>
              <a:rPr lang="ru-RU" dirty="0" err="1" smtClean="0"/>
              <a:t>концтаборів</a:t>
            </a:r>
            <a:r>
              <a:rPr lang="ru-RU" dirty="0" smtClean="0"/>
              <a:t>, два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діяли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у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http://images.unian.net/photos/2012_04/1334159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78" y="1484784"/>
            <a:ext cx="3509559" cy="2520280"/>
          </a:xfrm>
          <a:prstGeom prst="rect">
            <a:avLst/>
          </a:prstGeom>
          <a:noFill/>
        </p:spPr>
      </p:pic>
      <p:pic>
        <p:nvPicPr>
          <p:cNvPr id="38916" name="Picture 4" descr="http://www.rbc.ua/static/img/e/6/e6910f73d19e00adc60e1cea0b5dcd84_25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778" y="1484784"/>
            <a:ext cx="3672408" cy="25346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2314" y="414908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Зрештою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окупації</a:t>
            </a:r>
            <a:r>
              <a:rPr lang="ru-RU" dirty="0" smtClean="0"/>
              <a:t>, яка </a:t>
            </a:r>
            <a:r>
              <a:rPr lang="ru-RU" dirty="0" err="1" smtClean="0"/>
              <a:t>тривала</a:t>
            </a:r>
            <a:r>
              <a:rPr lang="ru-RU" dirty="0" smtClean="0"/>
              <a:t> 2 роки і 6 </a:t>
            </a:r>
            <a:r>
              <a:rPr lang="ru-RU" dirty="0" err="1" smtClean="0"/>
              <a:t>місяців</a:t>
            </a:r>
            <a:r>
              <a:rPr lang="ru-RU" dirty="0" smtClean="0"/>
              <a:t>, </a:t>
            </a:r>
            <a:r>
              <a:rPr lang="ru-RU" dirty="0" err="1" smtClean="0"/>
              <a:t>німецько-фашистські</a:t>
            </a:r>
            <a:r>
              <a:rPr lang="ru-RU" dirty="0" smtClean="0"/>
              <a:t> </a:t>
            </a:r>
            <a:r>
              <a:rPr lang="ru-RU" dirty="0" err="1" smtClean="0"/>
              <a:t>загарбники</a:t>
            </a:r>
            <a:r>
              <a:rPr lang="ru-RU" dirty="0" smtClean="0"/>
              <a:t> </a:t>
            </a:r>
            <a:r>
              <a:rPr lang="ru-RU" dirty="0" err="1" smtClean="0"/>
              <a:t>знищили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78 тис.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області та 37 тис. </a:t>
            </a:r>
            <a:r>
              <a:rPr lang="ru-RU" dirty="0" err="1" smtClean="0"/>
              <a:t>військовополонених</a:t>
            </a:r>
            <a:r>
              <a:rPr lang="ru-RU" dirty="0" smtClean="0"/>
              <a:t>, </a:t>
            </a:r>
            <a:r>
              <a:rPr lang="ru-RU" dirty="0" err="1" smtClean="0"/>
              <a:t>примусово</a:t>
            </a:r>
            <a:r>
              <a:rPr lang="ru-RU" dirty="0" smtClean="0"/>
              <a:t> </a:t>
            </a:r>
            <a:r>
              <a:rPr lang="ru-RU" dirty="0" err="1" smtClean="0"/>
              <a:t>вивезли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176 тис.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38" y="332656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err="1" smtClean="0"/>
              <a:t>Зі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спогадів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Олександра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Миколайовича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Правосудовича</a:t>
            </a:r>
            <a:r>
              <a:rPr lang="ru-RU" sz="3200" u="sng" dirty="0" smtClean="0"/>
              <a:t>:</a:t>
            </a:r>
          </a:p>
          <a:p>
            <a:pPr algn="ctr"/>
            <a:endParaRPr lang="ru-RU" sz="3200" u="sng" dirty="0" smtClean="0"/>
          </a:p>
          <a:p>
            <a:pPr algn="ctr"/>
            <a:r>
              <a:rPr lang="ru-RU" sz="2800" i="1" dirty="0" smtClean="0"/>
              <a:t>«Во второй половине ноября 1941 года мы с бабушкой пошли на проспект К.Маркса. На перекрестке Артемовской улицы и проспекта мы увидели повешенных людей. То же самое было на перекрестках </a:t>
            </a:r>
            <a:r>
              <a:rPr lang="ru-RU" sz="2800" i="1" dirty="0" err="1" smtClean="0"/>
              <a:t>Либкнехтовской</a:t>
            </a:r>
            <a:r>
              <a:rPr lang="ru-RU" sz="2800" i="1" dirty="0" smtClean="0"/>
              <a:t> и Красной улиц. На груди их висели таблички с надписями: «Партизан», «Не сдал оружие».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2314" y="398159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 всього від німецької окупації постраждали прості жителі міста і села. Люди, які залишились у місті, жили під постійною загрозою грабежів, знущань, насильства з боку окупаційного режиму. </a:t>
            </a:r>
            <a:endParaRPr kumimoji="0" lang="uk-U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http://img.istpravda.com.ua/images/doc/1/6/16aa2ea-01.jpg"/>
          <p:cNvPicPr>
            <a:picLocks noChangeAspect="1" noChangeArrowheads="1"/>
          </p:cNvPicPr>
          <p:nvPr/>
        </p:nvPicPr>
        <p:blipFill>
          <a:blip r:embed="rId2" cstate="print"/>
          <a:srcRect l="5295" r="6462"/>
          <a:stretch>
            <a:fillRect/>
          </a:stretch>
        </p:blipFill>
        <p:spPr bwMode="auto">
          <a:xfrm>
            <a:off x="4572794" y="2276872"/>
            <a:ext cx="4172141" cy="3240360"/>
          </a:xfrm>
          <a:prstGeom prst="rect">
            <a:avLst/>
          </a:prstGeom>
          <a:noFill/>
        </p:spPr>
      </p:pic>
      <p:pic>
        <p:nvPicPr>
          <p:cNvPr id="27655" name="Picture 7" descr="http://img.istpravda.com.ua/images/doc/d/a/dac97eb-pacyfic.jpg"/>
          <p:cNvPicPr>
            <a:picLocks noChangeAspect="1" noChangeArrowheads="1"/>
          </p:cNvPicPr>
          <p:nvPr/>
        </p:nvPicPr>
        <p:blipFill>
          <a:blip r:embed="rId3" cstate="print"/>
          <a:srcRect l="10541" t="9302"/>
          <a:stretch>
            <a:fillRect/>
          </a:stretch>
        </p:blipFill>
        <p:spPr bwMode="auto">
          <a:xfrm>
            <a:off x="324322" y="3212976"/>
            <a:ext cx="4136716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042130">
            <a:off x="1612090" y="3798824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Місто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під</a:t>
            </a:r>
            <a:r>
              <a:rPr lang="ru-RU" sz="3600" b="1" dirty="0" smtClean="0">
                <a:solidFill>
                  <a:srgbClr val="FF0000"/>
                </a:solidFill>
              </a:rPr>
              <a:t> час </a:t>
            </a:r>
            <a:r>
              <a:rPr lang="ru-RU" sz="3600" b="1" dirty="0" err="1" smtClean="0">
                <a:solidFill>
                  <a:srgbClr val="FF0000"/>
                </a:solidFill>
              </a:rPr>
              <a:t>окупації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322" y="33265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введений </a:t>
            </a:r>
            <a:r>
              <a:rPr lang="ru-RU" dirty="0" err="1" smtClean="0"/>
              <a:t>комендантський</a:t>
            </a:r>
            <a:r>
              <a:rPr lang="ru-RU" dirty="0" smtClean="0"/>
              <a:t> час, по </a:t>
            </a:r>
            <a:r>
              <a:rPr lang="ru-RU" dirty="0" err="1" smtClean="0"/>
              <a:t>місту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ходити</a:t>
            </a:r>
            <a:r>
              <a:rPr lang="ru-RU" dirty="0" smtClean="0"/>
              <a:t> без "</a:t>
            </a:r>
            <a:r>
              <a:rPr lang="ru-RU" dirty="0" err="1" smtClean="0"/>
              <a:t>аусвайса</a:t>
            </a:r>
            <a:r>
              <a:rPr lang="ru-RU" dirty="0" smtClean="0"/>
              <a:t>" - </a:t>
            </a:r>
            <a:r>
              <a:rPr lang="ru-RU" dirty="0" err="1" smtClean="0"/>
              <a:t>спеціального</a:t>
            </a:r>
            <a:r>
              <a:rPr lang="ru-RU" dirty="0" smtClean="0"/>
              <a:t> пропуску. </a:t>
            </a:r>
            <a:endParaRPr lang="ru-RU" dirty="0"/>
          </a:p>
        </p:txBody>
      </p:sp>
      <p:pic>
        <p:nvPicPr>
          <p:cNvPr id="4" name="Picture 2" descr="http://kp.ru/f/4/image/87/24/312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38" y="1628800"/>
            <a:ext cx="3828313" cy="2767147"/>
          </a:xfrm>
          <a:prstGeom prst="rect">
            <a:avLst/>
          </a:prstGeom>
          <a:noFill/>
        </p:spPr>
      </p:pic>
      <p:pic>
        <p:nvPicPr>
          <p:cNvPr id="5" name="Picture 4" descr="http://www.forums-su.com/download/file.php?id=877032&amp;mode=view/aus.jpg"/>
          <p:cNvPicPr>
            <a:picLocks noChangeAspect="1" noChangeArrowheads="1"/>
          </p:cNvPicPr>
          <p:nvPr/>
        </p:nvPicPr>
        <p:blipFill>
          <a:blip r:embed="rId3" cstate="print"/>
          <a:srcRect l="2035" t="2941" r="2321"/>
          <a:stretch>
            <a:fillRect/>
          </a:stretch>
        </p:blipFill>
        <p:spPr bwMode="auto">
          <a:xfrm>
            <a:off x="4500786" y="1628800"/>
            <a:ext cx="3827334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0346" y="458112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фашисти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 "</a:t>
            </a:r>
            <a:r>
              <a:rPr lang="ru-RU" dirty="0" err="1" smtClean="0"/>
              <a:t>новий</a:t>
            </a:r>
            <a:r>
              <a:rPr lang="ru-RU" dirty="0" smtClean="0"/>
              <a:t>" режим: </a:t>
            </a:r>
            <a:r>
              <a:rPr lang="ru-RU" dirty="0" err="1" smtClean="0"/>
              <a:t>ходіння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по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дозволялося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6.00 -до 17.00 </a:t>
            </a:r>
            <a:r>
              <a:rPr lang="ru-RU" dirty="0" err="1" smtClean="0"/>
              <a:t>вечора</a:t>
            </a:r>
            <a:r>
              <a:rPr lang="ru-RU" dirty="0" smtClean="0"/>
              <a:t>, "</a:t>
            </a:r>
            <a:r>
              <a:rPr lang="ru-RU" dirty="0" err="1" smtClean="0"/>
              <a:t>закононепослушних</a:t>
            </a:r>
            <a:r>
              <a:rPr lang="ru-RU" dirty="0" smtClean="0"/>
              <a:t>" карали </a:t>
            </a:r>
            <a:r>
              <a:rPr lang="ru-RU" dirty="0" err="1" smtClean="0"/>
              <a:t>розстрілом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314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клуби ,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ліквідовані</a:t>
            </a:r>
            <a:r>
              <a:rPr lang="ru-RU" dirty="0" smtClean="0"/>
              <a:t>, їх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 err="1" smtClean="0"/>
              <a:t>перетворилися</a:t>
            </a:r>
            <a:r>
              <a:rPr lang="ru-RU" dirty="0" smtClean="0"/>
              <a:t> на </a:t>
            </a:r>
            <a:r>
              <a:rPr lang="ru-RU" dirty="0" err="1" smtClean="0"/>
              <a:t>конюшні</a:t>
            </a:r>
            <a:r>
              <a:rPr lang="ru-RU" dirty="0" smtClean="0"/>
              <a:t> та </a:t>
            </a:r>
            <a:r>
              <a:rPr lang="ru-RU" dirty="0" err="1" smtClean="0"/>
              <a:t>казарми</a:t>
            </a:r>
            <a:r>
              <a:rPr lang="ru-RU" dirty="0" smtClean="0"/>
              <a:t>;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проголошені</a:t>
            </a:r>
            <a:r>
              <a:rPr lang="ru-RU" dirty="0" smtClean="0"/>
              <a:t> </a:t>
            </a:r>
            <a:r>
              <a:rPr lang="ru-RU" dirty="0" err="1" smtClean="0"/>
              <a:t>власністю</a:t>
            </a:r>
            <a:r>
              <a:rPr lang="ru-RU" dirty="0" smtClean="0"/>
              <a:t> </a:t>
            </a:r>
            <a:r>
              <a:rPr lang="ru-RU" dirty="0" err="1" smtClean="0"/>
              <a:t>німців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://upload.wikimedia.org/wikipedia/commons/5/51/Bundesarchiv_Bild_183-B13132,_Charkow,_Sturmgesch%C3%BCtz_und_Sch%C3%BCtzenpanzer.jpg"/>
          <p:cNvPicPr>
            <a:picLocks noChangeAspect="1" noChangeArrowheads="1"/>
          </p:cNvPicPr>
          <p:nvPr/>
        </p:nvPicPr>
        <p:blipFill>
          <a:blip r:embed="rId3" cstate="print"/>
          <a:srcRect t="4129" r="-282" b="5700"/>
          <a:stretch>
            <a:fillRect/>
          </a:stretch>
        </p:blipFill>
        <p:spPr bwMode="auto">
          <a:xfrm>
            <a:off x="612354" y="1484784"/>
            <a:ext cx="3816424" cy="2367593"/>
          </a:xfrm>
          <a:prstGeom prst="rect">
            <a:avLst/>
          </a:prstGeom>
          <a:noFill/>
        </p:spPr>
      </p:pic>
      <p:pic>
        <p:nvPicPr>
          <p:cNvPr id="29700" name="Picture 4" descr="http://cs421623.vk.me/v421623293/3e50/nW4lPmDD5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794" y="1484784"/>
            <a:ext cx="3672408" cy="2376264"/>
          </a:xfrm>
          <a:prstGeom prst="rect">
            <a:avLst/>
          </a:prstGeom>
          <a:noFill/>
        </p:spPr>
      </p:pic>
      <p:pic>
        <p:nvPicPr>
          <p:cNvPr id="29702" name="Picture 6" descr="https://lh5.googleusercontent.com/-DC9z76p_qC4/UAPtUxgqm0I/AAAAAAAACnE/svhIueTcVrs/s800/1.jpg"/>
          <p:cNvPicPr>
            <a:picLocks noChangeAspect="1" noChangeArrowheads="1"/>
          </p:cNvPicPr>
          <p:nvPr/>
        </p:nvPicPr>
        <p:blipFill>
          <a:blip r:embed="rId5" cstate="print"/>
          <a:srcRect l="2855" t="2625" r="1972" b="6814"/>
          <a:stretch>
            <a:fillRect/>
          </a:stretch>
        </p:blipFill>
        <p:spPr bwMode="auto">
          <a:xfrm>
            <a:off x="612354" y="3933056"/>
            <a:ext cx="3816424" cy="2583647"/>
          </a:xfrm>
          <a:prstGeom prst="rect">
            <a:avLst/>
          </a:prstGeom>
          <a:noFill/>
        </p:spPr>
      </p:pic>
      <p:pic>
        <p:nvPicPr>
          <p:cNvPr id="29704" name="Picture 8" descr="http://eg.ru/upimg/photo/117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794" y="3933056"/>
            <a:ext cx="3672408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9827458">
            <a:off x="2412554" y="319816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Власність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німців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6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Колгоспи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перетворені</a:t>
            </a:r>
            <a:r>
              <a:rPr lang="ru-RU" dirty="0" smtClean="0"/>
              <a:t> на </a:t>
            </a:r>
            <a:r>
              <a:rPr lang="ru-RU" dirty="0" err="1" smtClean="0"/>
              <a:t>общини</a:t>
            </a:r>
            <a:r>
              <a:rPr lang="ru-RU" dirty="0" smtClean="0"/>
              <a:t> та </a:t>
            </a:r>
            <a:r>
              <a:rPr lang="ru-RU" dirty="0" err="1" smtClean="0"/>
              <a:t>пронумеровані</a:t>
            </a:r>
            <a:r>
              <a:rPr lang="ru-RU" dirty="0" smtClean="0"/>
              <a:t>. На </a:t>
            </a:r>
            <a:r>
              <a:rPr lang="ru-RU" dirty="0" err="1" smtClean="0"/>
              <a:t>чолі</a:t>
            </a:r>
            <a:r>
              <a:rPr lang="ru-RU" dirty="0" smtClean="0"/>
              <a:t> кожного общинного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стояв староста.</a:t>
            </a:r>
            <a:endParaRPr lang="ru-RU" dirty="0"/>
          </a:p>
        </p:txBody>
      </p:sp>
      <p:pic>
        <p:nvPicPr>
          <p:cNvPr id="32770" name="Picture 2" descr="http://memorialholodomors.org.ua/images/stories/Golodomory/1932-1933%20years/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370" y="1484784"/>
            <a:ext cx="3516375" cy="2520280"/>
          </a:xfrm>
          <a:prstGeom prst="rect">
            <a:avLst/>
          </a:prstGeom>
          <a:noFill/>
        </p:spPr>
      </p:pic>
      <p:pic>
        <p:nvPicPr>
          <p:cNvPr id="32772" name="Picture 4" descr="http://memorialholodomors.org.ua/images/stories/Golodomory/1932-1933%20years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778" y="1484784"/>
            <a:ext cx="3770631" cy="2521635"/>
          </a:xfrm>
          <a:prstGeom prst="rect">
            <a:avLst/>
          </a:prstGeom>
          <a:noFill/>
        </p:spPr>
      </p:pic>
      <p:pic>
        <p:nvPicPr>
          <p:cNvPr id="32774" name="Picture 6" descr="http://memorialholodomors.org.ua/images/stories/Golodomory/1932-1933%20years/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370" y="4077072"/>
            <a:ext cx="3528392" cy="2326525"/>
          </a:xfrm>
          <a:prstGeom prst="rect">
            <a:avLst/>
          </a:prstGeom>
          <a:noFill/>
        </p:spPr>
      </p:pic>
      <p:pic>
        <p:nvPicPr>
          <p:cNvPr id="32776" name="Picture 8" descr="http://memorialholodomors.org.ua/images/stories/Golodomory/1932-1933%20years/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778" y="4077072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559</Words>
  <Application>Microsoft Office PowerPoint</Application>
  <PresentationFormat>Произвольный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TS102787940</vt:lpstr>
      <vt:lpstr>“Життя населення краю в роки окупації”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Зі спогадів очевидців:</vt:lpstr>
      <vt:lpstr>Макарочкін Михайло Іванович, народився 15. 03.1933р. Домашня адреса: вул.. Дзержинського, буд. 13, кв.3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2013-10-06T07:41:36Z</dcterms:created>
  <dcterms:modified xsi:type="dcterms:W3CDTF">2013-10-06T18:10:17Z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