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D283B70-DC95-4F61-8AA5-1EECED001CB6}" type="datetimeFigureOut">
              <a:rPr lang="ru-RU" smtClean="0"/>
              <a:pPr/>
              <a:t>11.12.2003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87B378D-D8C6-4E02-9FD9-C1091254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sz="6600" dirty="0" smtClean="0"/>
              <a:t>Історія </a:t>
            </a:r>
            <a:r>
              <a:rPr lang="uk-UA" sz="6600" dirty="0" err="1" smtClean="0"/>
              <a:t>україни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Учениця 9 класу</a:t>
            </a:r>
          </a:p>
          <a:p>
            <a:r>
              <a:rPr lang="uk-UA" dirty="0" err="1" smtClean="0"/>
              <a:t>Кисленко</a:t>
            </a:r>
            <a:r>
              <a:rPr lang="uk-UA" dirty="0" smtClean="0"/>
              <a:t> </a:t>
            </a:r>
            <a:r>
              <a:rPr lang="uk-UA" dirty="0" err="1" smtClean="0"/>
              <a:t>Єлізавета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429256" y="285728"/>
            <a:ext cx="3571900" cy="628654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600" i="1" dirty="0" err="1" smtClean="0">
                <a:latin typeface="Calibri" pitchFamily="34" charset="0"/>
              </a:rPr>
              <a:t>Незважаючи</a:t>
            </a:r>
            <a:r>
              <a:rPr lang="ru-RU" sz="1600" i="1" dirty="0" smtClean="0">
                <a:latin typeface="Calibri" pitchFamily="34" charset="0"/>
              </a:rPr>
              <a:t> на </a:t>
            </a:r>
            <a:r>
              <a:rPr lang="ru-RU" sz="1600" i="1" dirty="0" err="1" smtClean="0">
                <a:latin typeface="Calibri" pitchFamily="34" charset="0"/>
              </a:rPr>
              <a:t>різні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перешкоди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й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обмеження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з</a:t>
            </a:r>
            <a:r>
              <a:rPr lang="ru-RU" sz="1600" i="1" dirty="0" smtClean="0">
                <a:latin typeface="Calibri" pitchFamily="34" charset="0"/>
              </a:rPr>
              <a:t> боку </a:t>
            </a:r>
            <a:r>
              <a:rPr lang="ru-RU" sz="1600" i="1" dirty="0" err="1" smtClean="0">
                <a:latin typeface="Calibri" pitchFamily="34" charset="0"/>
              </a:rPr>
              <a:t>австро-угорського</a:t>
            </a:r>
            <a:r>
              <a:rPr lang="ru-RU" sz="1600" i="1" dirty="0" smtClean="0">
                <a:latin typeface="Calibri" pitchFamily="34" charset="0"/>
              </a:rPr>
              <a:t> уряду, в </a:t>
            </a:r>
            <a:r>
              <a:rPr lang="ru-RU" sz="1600" i="1" dirty="0" err="1" smtClean="0">
                <a:latin typeface="Calibri" pitchFamily="34" charset="0"/>
              </a:rPr>
              <a:t>другій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половині</a:t>
            </a:r>
            <a:r>
              <a:rPr lang="ru-RU" sz="1600" i="1" dirty="0" smtClean="0">
                <a:latin typeface="Calibri" pitchFamily="34" charset="0"/>
              </a:rPr>
              <a:t> XIX ст. </a:t>
            </a:r>
            <a:r>
              <a:rPr lang="ru-RU" sz="1600" i="1" dirty="0" err="1" smtClean="0">
                <a:latin typeface="Calibri" pitchFamily="34" charset="0"/>
              </a:rPr>
              <a:t>розвивалися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й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міцніли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економічні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зв'язки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західноукраїнських</a:t>
            </a:r>
            <a:r>
              <a:rPr lang="ru-RU" sz="1600" i="1" dirty="0" smtClean="0">
                <a:latin typeface="Calibri" pitchFamily="34" charset="0"/>
              </a:rPr>
              <a:t> земель </a:t>
            </a:r>
            <a:r>
              <a:rPr lang="ru-RU" sz="1600" i="1" dirty="0" err="1" smtClean="0">
                <a:latin typeface="Calibri" pitchFamily="34" charset="0"/>
              </a:rPr>
              <a:t>із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Наддніпрянською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Україною</a:t>
            </a:r>
            <a:r>
              <a:rPr lang="ru-RU" sz="1600" i="1" dirty="0" smtClean="0">
                <a:latin typeface="Calibri" pitchFamily="34" charset="0"/>
              </a:rPr>
              <a:t>. </a:t>
            </a:r>
            <a:r>
              <a:rPr lang="ru-RU" sz="1600" i="1" dirty="0" err="1" smtClean="0">
                <a:latin typeface="Calibri" pitchFamily="34" charset="0"/>
              </a:rPr>
              <a:t>Головними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статтями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вивозу</a:t>
            </a:r>
            <a:r>
              <a:rPr lang="ru-RU" sz="1600" i="1" dirty="0" smtClean="0">
                <a:latin typeface="Calibri" pitchFamily="34" charset="0"/>
              </a:rPr>
              <a:t>, як </a:t>
            </a:r>
            <a:r>
              <a:rPr lang="ru-RU" sz="1600" i="1" dirty="0" err="1" smtClean="0">
                <a:latin typeface="Calibri" pitchFamily="34" charset="0"/>
              </a:rPr>
              <a:t>і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раніше</a:t>
            </a:r>
            <a:r>
              <a:rPr lang="ru-RU" sz="1600" i="1" dirty="0" smtClean="0">
                <a:latin typeface="Calibri" pitchFamily="34" charset="0"/>
              </a:rPr>
              <a:t>, </a:t>
            </a:r>
            <a:r>
              <a:rPr lang="ru-RU" sz="1600" i="1" dirty="0" err="1" smtClean="0">
                <a:latin typeface="Calibri" pitchFamily="34" charset="0"/>
              </a:rPr>
              <a:t>залишалися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ліс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і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продукція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деревообробки</a:t>
            </a:r>
            <a:r>
              <a:rPr lang="ru-RU" sz="1600" i="1" dirty="0" smtClean="0">
                <a:latin typeface="Calibri" pitchFamily="34" charset="0"/>
              </a:rPr>
              <a:t>. </a:t>
            </a:r>
            <a:r>
              <a:rPr lang="ru-RU" sz="1600" i="1" dirty="0" err="1" smtClean="0">
                <a:latin typeface="Calibri" pitchFamily="34" charset="0"/>
              </a:rPr>
              <a:t>Буковинські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й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частково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галицькі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лісоматеріали</a:t>
            </a:r>
            <a:r>
              <a:rPr lang="ru-RU" sz="1600" i="1" dirty="0" smtClean="0">
                <a:latin typeface="Calibri" pitchFamily="34" charset="0"/>
              </a:rPr>
              <a:t> сплавляли </a:t>
            </a:r>
            <a:r>
              <a:rPr lang="ru-RU" sz="1600" i="1" dirty="0" err="1" smtClean="0">
                <a:latin typeface="Calibri" pitchFamily="34" charset="0"/>
              </a:rPr>
              <a:t>Дністром</a:t>
            </a:r>
            <a:r>
              <a:rPr lang="ru-RU" sz="1600" i="1" dirty="0" smtClean="0">
                <a:latin typeface="Calibri" pitchFamily="34" charset="0"/>
              </a:rPr>
              <a:t> на </a:t>
            </a:r>
            <a:r>
              <a:rPr lang="ru-RU" sz="1600" i="1" dirty="0" err="1" smtClean="0">
                <a:latin typeface="Calibri" pitchFamily="34" charset="0"/>
              </a:rPr>
              <a:t>Поділля</a:t>
            </a:r>
            <a:r>
              <a:rPr lang="ru-RU" sz="1600" i="1" dirty="0" smtClean="0">
                <a:latin typeface="Calibri" pitchFamily="34" charset="0"/>
              </a:rPr>
              <a:t>, у </a:t>
            </a:r>
            <a:r>
              <a:rPr lang="ru-RU" sz="1600" i="1" dirty="0" err="1" smtClean="0">
                <a:latin typeface="Calibri" pitchFamily="34" charset="0"/>
              </a:rPr>
              <a:t>Херсонщину</a:t>
            </a:r>
            <a:r>
              <a:rPr lang="ru-RU" sz="1600" i="1" dirty="0" smtClean="0">
                <a:latin typeface="Calibri" pitchFamily="34" charset="0"/>
              </a:rPr>
              <a:t>, </a:t>
            </a:r>
            <a:r>
              <a:rPr lang="ru-RU" sz="1600" i="1" dirty="0" err="1" smtClean="0">
                <a:latin typeface="Calibri" pitchFamily="34" charset="0"/>
              </a:rPr>
              <a:t>Бессарабію</a:t>
            </a:r>
            <a:r>
              <a:rPr lang="ru-RU" sz="1600" i="1" dirty="0" smtClean="0">
                <a:latin typeface="Calibri" pitchFamily="34" charset="0"/>
              </a:rPr>
              <a:t>, до </a:t>
            </a:r>
            <a:r>
              <a:rPr lang="ru-RU" sz="1600" i="1" dirty="0" err="1" smtClean="0">
                <a:latin typeface="Calibri" pitchFamily="34" charset="0"/>
              </a:rPr>
              <a:t>Одеси</a:t>
            </a:r>
            <a:r>
              <a:rPr lang="ru-RU" sz="1600" i="1" dirty="0" smtClean="0">
                <a:latin typeface="Calibri" pitchFamily="34" charset="0"/>
              </a:rPr>
              <a:t>. </a:t>
            </a:r>
            <a:r>
              <a:rPr lang="ru-RU" sz="1600" i="1" dirty="0" err="1" smtClean="0">
                <a:latin typeface="Calibri" pitchFamily="34" charset="0"/>
              </a:rPr>
              <a:t>Частину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їх</a:t>
            </a:r>
            <a:r>
              <a:rPr lang="ru-RU" sz="1600" i="1" dirty="0" smtClean="0">
                <a:latin typeface="Calibri" pitchFamily="34" charset="0"/>
              </a:rPr>
              <a:t> сплавляли </a:t>
            </a:r>
            <a:r>
              <a:rPr lang="ru-RU" sz="1600" i="1" dirty="0" err="1" smtClean="0">
                <a:latin typeface="Calibri" pitchFamily="34" charset="0"/>
              </a:rPr>
              <a:t>річками</a:t>
            </a:r>
            <a:r>
              <a:rPr lang="ru-RU" sz="1600" i="1" dirty="0" smtClean="0">
                <a:latin typeface="Calibri" pitchFamily="34" charset="0"/>
              </a:rPr>
              <a:t> до Дунаю </a:t>
            </a:r>
            <a:r>
              <a:rPr lang="ru-RU" sz="1600" i="1" dirty="0" err="1" smtClean="0">
                <a:latin typeface="Calibri" pitchFamily="34" charset="0"/>
              </a:rPr>
              <a:t>і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далі</a:t>
            </a:r>
            <a:r>
              <a:rPr lang="ru-RU" sz="1600" i="1" dirty="0" smtClean="0">
                <a:latin typeface="Calibri" pitchFamily="34" charset="0"/>
              </a:rPr>
              <a:t> до Чорного моря. З 70-х </a:t>
            </a:r>
            <a:r>
              <a:rPr lang="ru-RU" sz="1600" i="1" dirty="0" err="1" smtClean="0">
                <a:latin typeface="Calibri" pitchFamily="34" charset="0"/>
              </a:rPr>
              <a:t>років</a:t>
            </a:r>
            <a:r>
              <a:rPr lang="ru-RU" sz="1600" i="1" dirty="0" smtClean="0">
                <a:latin typeface="Calibri" pitchFamily="34" charset="0"/>
              </a:rPr>
              <a:t>, </a:t>
            </a:r>
            <a:r>
              <a:rPr lang="ru-RU" sz="1600" i="1" dirty="0" err="1" smtClean="0">
                <a:latin typeface="Calibri" pitchFamily="34" charset="0"/>
              </a:rPr>
              <a:t>після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з'єднання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залізниць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Західної</a:t>
            </a:r>
            <a:r>
              <a:rPr lang="ru-RU" sz="1600" i="1" dirty="0" smtClean="0">
                <a:latin typeface="Calibri" pitchFamily="34" charset="0"/>
              </a:rPr>
              <a:t> та </a:t>
            </a:r>
            <a:r>
              <a:rPr lang="ru-RU" sz="1600" i="1" dirty="0" err="1" smtClean="0">
                <a:latin typeface="Calibri" pitchFamily="34" charset="0"/>
              </a:rPr>
              <a:t>Наддніпрянської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України</a:t>
            </a:r>
            <a:r>
              <a:rPr lang="ru-RU" sz="1600" i="1" dirty="0" smtClean="0">
                <a:latin typeface="Calibri" pitchFamily="34" charset="0"/>
              </a:rPr>
              <a:t>, </a:t>
            </a:r>
            <a:r>
              <a:rPr lang="ru-RU" sz="1600" i="1" dirty="0" err="1" smtClean="0">
                <a:latin typeface="Calibri" pitchFamily="34" charset="0"/>
              </a:rPr>
              <a:t>багато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лісоматеріалів</a:t>
            </a:r>
            <a:r>
              <a:rPr lang="ru-RU" sz="1600" i="1" dirty="0" smtClean="0">
                <a:latin typeface="Calibri" pitchFamily="34" charset="0"/>
              </a:rPr>
              <a:t> почали </a:t>
            </a:r>
            <a:r>
              <a:rPr lang="ru-RU" sz="1600" i="1" dirty="0" err="1" smtClean="0">
                <a:latin typeface="Calibri" pitchFamily="34" charset="0"/>
              </a:rPr>
              <a:t>вивозити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залізницею</a:t>
            </a:r>
            <a:r>
              <a:rPr lang="ru-RU" sz="1600" i="1" dirty="0" smtClean="0">
                <a:latin typeface="Calibri" pitchFamily="34" charset="0"/>
              </a:rPr>
              <a:t>. </a:t>
            </a:r>
            <a:r>
              <a:rPr lang="ru-RU" sz="1600" i="1" dirty="0" err="1" smtClean="0">
                <a:latin typeface="Calibri" pitchFamily="34" charset="0"/>
              </a:rPr>
              <a:t>Західноукраїнський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ліс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забезпечував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безлісні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райони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Півдня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України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будівельними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матеріалами</a:t>
            </a:r>
            <a:r>
              <a:rPr lang="ru-RU" sz="1600" i="1" dirty="0" smtClean="0">
                <a:latin typeface="Calibri" pitchFamily="34" charset="0"/>
              </a:rPr>
              <a:t>, </a:t>
            </a:r>
            <a:r>
              <a:rPr lang="ru-RU" sz="1600" i="1" dirty="0" err="1" smtClean="0">
                <a:latin typeface="Calibri" pitchFamily="34" charset="0"/>
              </a:rPr>
              <a:t>що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сприяло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його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економічному</a:t>
            </a:r>
            <a:r>
              <a:rPr lang="ru-RU" sz="1600" i="1" dirty="0" smtClean="0">
                <a:latin typeface="Calibri" pitchFamily="34" charset="0"/>
              </a:rPr>
              <a:t> </a:t>
            </a:r>
            <a:r>
              <a:rPr lang="ru-RU" sz="1600" i="1" dirty="0" err="1" smtClean="0">
                <a:latin typeface="Calibri" pitchFamily="34" charset="0"/>
              </a:rPr>
              <a:t>розвитку</a:t>
            </a:r>
            <a:r>
              <a:rPr lang="uk-UA" sz="1600" i="1" dirty="0" smtClean="0">
                <a:latin typeface="Calibri" pitchFamily="34" charset="0"/>
              </a:rPr>
              <a:t>.</a:t>
            </a:r>
            <a:endParaRPr lang="ru-RU" sz="1600" i="1" dirty="0" smtClean="0">
              <a:latin typeface="Calibri" pitchFamily="34" charset="0"/>
            </a:endParaRPr>
          </a:p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407196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viv_Market_Square_City_H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1428736"/>
            <a:ext cx="8072494" cy="235745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Розвиток зовнішньої торгівлі ХІХ ст. на Україні</a:t>
            </a:r>
            <a:endParaRPr lang="ru-RU" cap="none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ocuments and Settings\Лиза\Мои рисунки\ec7aff6c247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14290"/>
            <a:ext cx="5729305" cy="620193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1267358">
            <a:off x="3402186" y="1629241"/>
            <a:ext cx="3456396" cy="4063937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Протягом</a:t>
            </a:r>
            <a:r>
              <a:rPr lang="ru-RU" dirty="0" smtClean="0"/>
              <a:t> XIX — на початку XX ст. </a:t>
            </a:r>
            <a:r>
              <a:rPr lang="ru-RU" dirty="0" err="1" smtClean="0"/>
              <a:t>відбулися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в </a:t>
            </a:r>
            <a:r>
              <a:rPr lang="ru-RU" dirty="0" err="1" smtClean="0"/>
              <a:t>ярмарковій</a:t>
            </a:r>
            <a:r>
              <a:rPr lang="ru-RU" dirty="0" smtClean="0"/>
              <a:t> </a:t>
            </a:r>
            <a:r>
              <a:rPr lang="ru-RU" dirty="0" err="1" smtClean="0"/>
              <a:t>торгівлі</a:t>
            </a:r>
            <a:r>
              <a:rPr lang="ru-RU" dirty="0" smtClean="0"/>
              <a:t>. В </a:t>
            </a:r>
            <a:r>
              <a:rPr lang="ru-RU" dirty="0" err="1" smtClean="0"/>
              <a:t>Україні</a:t>
            </a:r>
            <a:r>
              <a:rPr lang="ru-RU" dirty="0" smtClean="0"/>
              <a:t>, як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частинах</a:t>
            </a:r>
            <a:r>
              <a:rPr lang="ru-RU" dirty="0" smtClean="0"/>
              <a:t> </a:t>
            </a:r>
            <a:r>
              <a:rPr lang="ru-RU" dirty="0" err="1" smtClean="0"/>
              <a:t>монархії</a:t>
            </a:r>
            <a:r>
              <a:rPr lang="ru-RU" dirty="0" smtClean="0"/>
              <a:t> </a:t>
            </a:r>
            <a:r>
              <a:rPr lang="ru-RU" dirty="0" err="1" smtClean="0"/>
              <a:t>Романових</a:t>
            </a:r>
            <a:r>
              <a:rPr lang="ru-RU" dirty="0" smtClean="0"/>
              <a:t>,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густа мережа </a:t>
            </a:r>
            <a:r>
              <a:rPr lang="ru-RU" dirty="0" err="1" smtClean="0"/>
              <a:t>ярмарків</a:t>
            </a:r>
            <a:r>
              <a:rPr lang="ru-RU" dirty="0" smtClean="0"/>
              <a:t>.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 smtClean="0"/>
              <a:t>більш-менш</a:t>
            </a:r>
            <a:r>
              <a:rPr lang="ru-RU" dirty="0" smtClean="0"/>
              <a:t> </a:t>
            </a:r>
            <a:r>
              <a:rPr lang="ru-RU" dirty="0" err="1" smtClean="0"/>
              <a:t>значний</a:t>
            </a:r>
            <a:r>
              <a:rPr lang="ru-RU" dirty="0" smtClean="0"/>
              <a:t> населений пункт </a:t>
            </a:r>
            <a:r>
              <a:rPr lang="ru-RU" dirty="0" err="1" smtClean="0"/>
              <a:t>знаходився</a:t>
            </a:r>
            <a:r>
              <a:rPr lang="ru-RU" dirty="0" smtClean="0"/>
              <a:t> в межах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мережі</a:t>
            </a:r>
            <a:r>
              <a:rPr lang="ru-RU" dirty="0" smtClean="0"/>
              <a:t>, </a:t>
            </a:r>
            <a:r>
              <a:rPr lang="ru-RU" dirty="0" err="1" smtClean="0"/>
              <a:t>перебував</a:t>
            </a:r>
            <a:r>
              <a:rPr lang="ru-RU" dirty="0" smtClean="0"/>
              <a:t> у </a:t>
            </a:r>
            <a:r>
              <a:rPr lang="ru-RU" dirty="0" err="1" smtClean="0"/>
              <a:t>сфері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впливу</a:t>
            </a:r>
            <a:r>
              <a:rPr lang="ru-RU" dirty="0" smtClean="0"/>
              <a:t>. В </a:t>
            </a:r>
            <a:r>
              <a:rPr lang="ru-RU" dirty="0" err="1" smtClean="0"/>
              <a:t>першій</a:t>
            </a:r>
            <a:r>
              <a:rPr lang="ru-RU" dirty="0" smtClean="0"/>
              <a:t> </a:t>
            </a:r>
            <a:r>
              <a:rPr lang="ru-RU" dirty="0" err="1" smtClean="0"/>
              <a:t>половині</a:t>
            </a:r>
            <a:r>
              <a:rPr lang="ru-RU" dirty="0" smtClean="0"/>
              <a:t> XIX ст. </a:t>
            </a:r>
            <a:r>
              <a:rPr lang="ru-RU" dirty="0" err="1" smtClean="0"/>
              <a:t>налічувалося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2 тис. </a:t>
            </a:r>
            <a:r>
              <a:rPr lang="ru-RU" dirty="0" err="1" smtClean="0"/>
              <a:t>ярмарків</a:t>
            </a:r>
            <a:r>
              <a:rPr lang="ru-RU" dirty="0" smtClean="0"/>
              <a:t>, на початок 1895 </a:t>
            </a:r>
            <a:r>
              <a:rPr lang="ru-RU" dirty="0" err="1" smtClean="0"/>
              <a:t>p</a:t>
            </a:r>
            <a:r>
              <a:rPr lang="ru-RU" dirty="0" smtClean="0"/>
              <a:t>.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зросла</a:t>
            </a:r>
            <a:r>
              <a:rPr lang="ru-RU" dirty="0" smtClean="0"/>
              <a:t> у 1,8 раза, за 10 </a:t>
            </a:r>
            <a:r>
              <a:rPr lang="ru-RU" dirty="0" err="1" smtClean="0"/>
              <a:t>років</a:t>
            </a:r>
            <a:r>
              <a:rPr lang="ru-RU" dirty="0" smtClean="0"/>
              <a:t> (1895—1904) — </a:t>
            </a:r>
            <a:r>
              <a:rPr lang="ru-RU" dirty="0" err="1" smtClean="0"/>
              <a:t>з</a:t>
            </a:r>
            <a:r>
              <a:rPr lang="ru-RU" dirty="0" smtClean="0"/>
              <a:t> 4250 до 5600.</a:t>
            </a:r>
          </a:p>
          <a:p>
            <a:endParaRPr lang="ru-RU" dirty="0"/>
          </a:p>
        </p:txBody>
      </p:sp>
      <p:pic>
        <p:nvPicPr>
          <p:cNvPr id="1029" name="Picture 5" descr="D:\Documents and Settings\Лиза\Мои рисунки\торговля\8-11-18_080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61708">
            <a:off x="251781" y="4811052"/>
            <a:ext cx="2712164" cy="1809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Documents and Settings\Лиза\Мои рисунки\торговля\база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56681">
            <a:off x="184561" y="369842"/>
            <a:ext cx="3252874" cy="190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Documents and Settings\Лиза\Мои рисунки\торговля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214554"/>
            <a:ext cx="307183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:\Documents and Settings\Лиза\Мои рисунки\торговля\ІлюстрТорг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65981" y="-1165980"/>
            <a:ext cx="6858000" cy="918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86808" cy="6143668"/>
          </a:xfrm>
        </p:spPr>
        <p:txBody>
          <a:bodyPr>
            <a:prstTxWarp prst="textFadeDown">
              <a:avLst/>
            </a:prstTxWarp>
            <a:normAutofit/>
          </a:bodyPr>
          <a:lstStyle/>
          <a:p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У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першій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половині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XIX ст.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відбулися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зміни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в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товарній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структурі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зовнішньої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торгівлі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. Остаточно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втратила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значення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торгівля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через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Гданськ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.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Натомість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значних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масштабів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набрали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економічні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відносини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із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західними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провінціями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імперії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Габсбургів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.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Topгівлю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суворо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регламентували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цісарські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укази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циркуляри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згідно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якими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згаданих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провінцій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Австрійської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монархії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товари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вільно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навіть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безмитне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переміщали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до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національних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окраїн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.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Внаслідок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цього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, а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також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промислової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відсталості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Галичини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Буковини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відкривалися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широкі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можливості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для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зростання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ввозу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фабричних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виробів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. До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Галичини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Буковини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постійно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надходили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сільськогосподарські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знаряддя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, метал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металеві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вироби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текстильні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й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галантерейні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товари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аптечні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матеріали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тощо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.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Потік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австрійських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товарів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негативно 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впливав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 на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розвиток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місцевої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фабричної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промисловості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 та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ремісничих</a:t>
            </a:r>
            <a:r>
              <a:rPr lang="ru-RU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  </a:t>
            </a:r>
            <a:r>
              <a:rPr lang="ru-RU" sz="20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промислів</a:t>
            </a:r>
            <a:r>
              <a:rPr lang="uk-UA" sz="2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</p:spTree>
  </p:cSld>
  <p:clrMapOvr>
    <a:masterClrMapping/>
  </p:clrMapOvr>
  <p:transition spd="slow" advClick="0" advTm="40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 and Settings\Лиза\Мои рисунки\торговля\5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dc2c2f6a99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6272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497701">
            <a:off x="695703" y="490487"/>
            <a:ext cx="3929085" cy="5050025"/>
          </a:xfrm>
        </p:spPr>
        <p:txBody>
          <a:bodyPr>
            <a:normAutofit/>
          </a:bodyPr>
          <a:lstStyle/>
          <a:p>
            <a:r>
              <a:rPr lang="uk-UA" sz="1400" b="0" dirty="0" smtClean="0">
                <a:solidFill>
                  <a:schemeClr val="tx2"/>
                </a:solidFill>
              </a:rPr>
              <a:t>У західні райони Австро-Угорщини, в Німеччину, інші західні країни у другій половині </a:t>
            </a:r>
            <a:r>
              <a:rPr lang="ru-RU" sz="1400" b="0" dirty="0" smtClean="0">
                <a:solidFill>
                  <a:schemeClr val="tx2"/>
                </a:solidFill>
              </a:rPr>
              <a:t>XIX</a:t>
            </a:r>
            <a:r>
              <a:rPr lang="uk-UA" sz="1400" b="0" dirty="0" smtClean="0">
                <a:solidFill>
                  <a:schemeClr val="tx2"/>
                </a:solidFill>
              </a:rPr>
              <a:t> ст., як і раніше, вивозили багато продукції тваринного походження. </a:t>
            </a:r>
            <a:r>
              <a:rPr lang="ru-RU" sz="1400" b="0" dirty="0" err="1" smtClean="0">
                <a:solidFill>
                  <a:schemeClr val="tx2"/>
                </a:solidFill>
              </a:rPr>
              <a:t>Значна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частина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худоби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була</a:t>
            </a:r>
            <a:r>
              <a:rPr lang="ru-RU" sz="1400" b="0" dirty="0" smtClean="0">
                <a:solidFill>
                  <a:schemeClr val="tx2"/>
                </a:solidFill>
              </a:rPr>
              <a:t> не </a:t>
            </a:r>
            <a:r>
              <a:rPr lang="ru-RU" sz="1400" b="0" dirty="0" err="1" smtClean="0">
                <a:solidFill>
                  <a:schemeClr val="tx2"/>
                </a:solidFill>
              </a:rPr>
              <a:t>місцевого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походження</a:t>
            </a:r>
            <a:r>
              <a:rPr lang="ru-RU" sz="1400" b="0" dirty="0" smtClean="0">
                <a:solidFill>
                  <a:schemeClr val="tx2"/>
                </a:solidFill>
              </a:rPr>
              <a:t>, а пригнана </a:t>
            </a:r>
            <a:r>
              <a:rPr lang="ru-RU" sz="1400" b="0" dirty="0" err="1" smtClean="0">
                <a:solidFill>
                  <a:schemeClr val="tx2"/>
                </a:solidFill>
              </a:rPr>
              <a:t>з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Наддніпрянської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України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й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Бессарабії</a:t>
            </a:r>
            <a:r>
              <a:rPr lang="ru-RU" sz="1400" b="0" dirty="0" smtClean="0">
                <a:solidFill>
                  <a:schemeClr val="tx2"/>
                </a:solidFill>
              </a:rPr>
              <a:t>, а на </a:t>
            </a:r>
            <a:r>
              <a:rPr lang="ru-RU" sz="1400" b="0" dirty="0" err="1" smtClean="0">
                <a:solidFill>
                  <a:schemeClr val="tx2"/>
                </a:solidFill>
              </a:rPr>
              <a:t>західноукраїнських</a:t>
            </a:r>
            <a:r>
              <a:rPr lang="ru-RU" sz="1400" b="0" dirty="0" smtClean="0">
                <a:solidFill>
                  <a:schemeClr val="tx2"/>
                </a:solidFill>
              </a:rPr>
              <a:t> землях </a:t>
            </a:r>
            <a:r>
              <a:rPr lang="ru-RU" sz="1400" b="0" dirty="0" err="1" smtClean="0">
                <a:solidFill>
                  <a:schemeClr val="tx2"/>
                </a:solidFill>
              </a:rPr>
              <a:t>лише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деякий</a:t>
            </a:r>
            <a:r>
              <a:rPr lang="ru-RU" sz="1400" b="0" dirty="0" smtClean="0">
                <a:solidFill>
                  <a:schemeClr val="tx2"/>
                </a:solidFill>
              </a:rPr>
              <a:t> час </a:t>
            </a:r>
            <a:r>
              <a:rPr lang="ru-RU" sz="1400" b="0" dirty="0" err="1" smtClean="0">
                <a:solidFill>
                  <a:schemeClr val="tx2"/>
                </a:solidFill>
              </a:rPr>
              <a:t>відгодовувалася</a:t>
            </a:r>
            <a:r>
              <a:rPr lang="ru-RU" sz="1400" b="0" dirty="0" smtClean="0">
                <a:solidFill>
                  <a:schemeClr val="tx2"/>
                </a:solidFill>
              </a:rPr>
              <a:t>. В </a:t>
            </a:r>
            <a:r>
              <a:rPr lang="ru-RU" sz="1400" b="0" dirty="0" err="1" smtClean="0">
                <a:solidFill>
                  <a:schemeClr val="tx2"/>
                </a:solidFill>
              </a:rPr>
              <a:t>останній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чверті</a:t>
            </a:r>
            <a:r>
              <a:rPr lang="ru-RU" sz="1400" b="0" dirty="0" smtClean="0">
                <a:solidFill>
                  <a:schemeClr val="tx2"/>
                </a:solidFill>
              </a:rPr>
              <a:t> XIX ст. </a:t>
            </a:r>
            <a:r>
              <a:rPr lang="ru-RU" sz="1400" b="0" dirty="0" err="1" smtClean="0">
                <a:solidFill>
                  <a:schemeClr val="tx2"/>
                </a:solidFill>
              </a:rPr>
              <a:t>розвинулося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й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торгове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свинарство</a:t>
            </a:r>
            <a:r>
              <a:rPr lang="ru-RU" sz="1400" b="0" dirty="0" smtClean="0">
                <a:solidFill>
                  <a:schemeClr val="tx2"/>
                </a:solidFill>
              </a:rPr>
              <a:t>. Доставка </a:t>
            </a:r>
            <a:r>
              <a:rPr lang="ru-RU" sz="1400" b="0" dirty="0" err="1" smtClean="0">
                <a:solidFill>
                  <a:schemeClr val="tx2"/>
                </a:solidFill>
              </a:rPr>
              <a:t>худоби</a:t>
            </a:r>
            <a:r>
              <a:rPr lang="ru-RU" sz="1400" b="0" dirty="0" smtClean="0">
                <a:solidFill>
                  <a:schemeClr val="tx2"/>
                </a:solidFill>
              </a:rPr>
              <a:t> на </a:t>
            </a:r>
            <a:r>
              <a:rPr lang="ru-RU" sz="1400" b="0" dirty="0" err="1" smtClean="0">
                <a:solidFill>
                  <a:schemeClr val="tx2"/>
                </a:solidFill>
              </a:rPr>
              <a:t>захід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після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прокладення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залізниць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була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значно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здешевлена</a:t>
            </a:r>
            <a:r>
              <a:rPr lang="ru-RU" sz="1400" b="0" dirty="0" smtClean="0">
                <a:solidFill>
                  <a:schemeClr val="tx2"/>
                </a:solidFill>
              </a:rPr>
              <a:t>, </a:t>
            </a:r>
            <a:r>
              <a:rPr lang="ru-RU" sz="1400" b="0" dirty="0" err="1" smtClean="0">
                <a:solidFill>
                  <a:schemeClr val="tx2"/>
                </a:solidFill>
              </a:rPr>
              <a:t>що</a:t>
            </a:r>
            <a:r>
              <a:rPr lang="ru-RU" sz="1400" b="0" dirty="0" smtClean="0">
                <a:solidFill>
                  <a:schemeClr val="tx2"/>
                </a:solidFill>
              </a:rPr>
              <a:t> дало </a:t>
            </a:r>
            <a:r>
              <a:rPr lang="ru-RU" sz="1400" b="0" dirty="0" err="1" smtClean="0">
                <a:solidFill>
                  <a:schemeClr val="tx2"/>
                </a:solidFill>
              </a:rPr>
              <a:t>змогу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істотно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збільшити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експорт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худоби</a:t>
            </a:r>
            <a:r>
              <a:rPr lang="ru-RU" sz="1400" b="0" dirty="0" smtClean="0">
                <a:solidFill>
                  <a:schemeClr val="tx2"/>
                </a:solidFill>
              </a:rPr>
              <a:t>. </a:t>
            </a:r>
            <a:r>
              <a:rPr lang="ru-RU" sz="1400" b="0" dirty="0" err="1" smtClean="0">
                <a:solidFill>
                  <a:schemeClr val="tx2"/>
                </a:solidFill>
              </a:rPr>
              <a:t>Наприкінці</a:t>
            </a:r>
            <a:r>
              <a:rPr lang="ru-RU" sz="1400" b="0" dirty="0" smtClean="0">
                <a:solidFill>
                  <a:schemeClr val="tx2"/>
                </a:solidFill>
              </a:rPr>
              <a:t> XIX — на початку XX ст. поза </a:t>
            </a:r>
            <a:r>
              <a:rPr lang="ru-RU" sz="1400" b="0" dirty="0" err="1" smtClean="0">
                <a:solidFill>
                  <a:schemeClr val="tx2"/>
                </a:solidFill>
              </a:rPr>
              <a:t>межі</a:t>
            </a:r>
            <a:r>
              <a:rPr lang="ru-RU" sz="1400" b="0" dirty="0" smtClean="0">
                <a:solidFill>
                  <a:schemeClr val="tx2"/>
                </a:solidFill>
              </a:rPr>
              <a:t> краю </a:t>
            </a:r>
            <a:r>
              <a:rPr lang="ru-RU" sz="1400" b="0" dirty="0" err="1" smtClean="0">
                <a:solidFill>
                  <a:schemeClr val="tx2"/>
                </a:solidFill>
              </a:rPr>
              <a:t>вивозили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щорічно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близько</a:t>
            </a:r>
            <a:r>
              <a:rPr lang="ru-RU" sz="1400" b="0" dirty="0" smtClean="0">
                <a:solidFill>
                  <a:schemeClr val="tx2"/>
                </a:solidFill>
              </a:rPr>
              <a:t> 50 тис. </a:t>
            </a:r>
            <a:r>
              <a:rPr lang="ru-RU" sz="1400" b="0" dirty="0" err="1" smtClean="0">
                <a:solidFill>
                  <a:schemeClr val="tx2"/>
                </a:solidFill>
              </a:rPr>
              <a:t>голів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великої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рогатої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худоби</a:t>
            </a:r>
            <a:r>
              <a:rPr lang="ru-RU" sz="1400" b="0" dirty="0" smtClean="0">
                <a:solidFill>
                  <a:schemeClr val="tx2"/>
                </a:solidFill>
              </a:rPr>
              <a:t>, 300 тис. </a:t>
            </a:r>
            <a:r>
              <a:rPr lang="ru-RU" sz="1400" b="0" dirty="0" err="1" smtClean="0">
                <a:solidFill>
                  <a:schemeClr val="tx2"/>
                </a:solidFill>
              </a:rPr>
              <a:t>голів</a:t>
            </a:r>
            <a:r>
              <a:rPr lang="ru-RU" sz="1400" b="0" dirty="0" smtClean="0">
                <a:solidFill>
                  <a:schemeClr val="tx2"/>
                </a:solidFill>
              </a:rPr>
              <a:t> свиней, </a:t>
            </a:r>
            <a:r>
              <a:rPr lang="ru-RU" sz="1400" b="0" dirty="0" err="1" smtClean="0">
                <a:solidFill>
                  <a:schemeClr val="tx2"/>
                </a:solidFill>
              </a:rPr>
              <a:t>багато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продукції</a:t>
            </a:r>
            <a:r>
              <a:rPr lang="ru-RU" sz="1400" b="0" dirty="0" smtClean="0">
                <a:solidFill>
                  <a:schemeClr val="tx2"/>
                </a:solidFill>
              </a:rPr>
              <a:t> </a:t>
            </a:r>
            <a:r>
              <a:rPr lang="ru-RU" sz="1400" b="0" dirty="0" err="1" smtClean="0">
                <a:solidFill>
                  <a:schemeClr val="tx2"/>
                </a:solidFill>
              </a:rPr>
              <a:t>вівчарства</a:t>
            </a:r>
            <a:r>
              <a:rPr lang="ru-RU" sz="1400" b="0" dirty="0" smtClean="0">
                <a:solidFill>
                  <a:schemeClr val="tx2"/>
                </a:solidFill>
              </a:rPr>
              <a:t>, </a:t>
            </a:r>
            <a:r>
              <a:rPr lang="ru-RU" sz="1400" b="0" dirty="0" err="1" smtClean="0">
                <a:solidFill>
                  <a:schemeClr val="tx2"/>
                </a:solidFill>
              </a:rPr>
              <a:t>птахівництва</a:t>
            </a:r>
            <a:r>
              <a:rPr lang="ru-RU" sz="1400" b="0" dirty="0" smtClean="0">
                <a:solidFill>
                  <a:schemeClr val="tx2"/>
                </a:solidFill>
              </a:rPr>
              <a:t>, </a:t>
            </a:r>
            <a:r>
              <a:rPr lang="ru-RU" sz="1400" b="0" dirty="0" err="1" smtClean="0">
                <a:solidFill>
                  <a:schemeClr val="tx2"/>
                </a:solidFill>
              </a:rPr>
              <a:t>жирів</a:t>
            </a:r>
            <a:r>
              <a:rPr lang="ru-RU" sz="1400" b="0" dirty="0" smtClean="0">
                <a:solidFill>
                  <a:schemeClr val="tx2"/>
                </a:solidFill>
              </a:rPr>
              <a:t>, масла.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714356"/>
            <a:ext cx="3764370" cy="210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7" y="3143248"/>
            <a:ext cx="4191029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 spd="slow" advClick="0" advTm="3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le.asp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4429124" cy="378619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400" i="1" dirty="0" smtClean="0">
                <a:latin typeface="Calibri" pitchFamily="34" charset="0"/>
              </a:rPr>
              <a:t>В </a:t>
            </a:r>
            <a:r>
              <a:rPr lang="ru-RU" sz="1400" i="1" dirty="0" err="1" smtClean="0">
                <a:latin typeface="Calibri" pitchFamily="34" charset="0"/>
              </a:rPr>
              <a:t>останню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третину</a:t>
            </a:r>
            <a:r>
              <a:rPr lang="ru-RU" sz="1400" i="1" dirty="0" smtClean="0">
                <a:latin typeface="Calibri" pitchFamily="34" charset="0"/>
              </a:rPr>
              <a:t> XIX ст. у </a:t>
            </a:r>
            <a:r>
              <a:rPr lang="ru-RU" sz="1400" i="1" dirty="0" err="1" smtClean="0">
                <a:latin typeface="Calibri" pitchFamily="34" charset="0"/>
              </a:rPr>
              <a:t>великій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кількості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вивозили</a:t>
            </a:r>
            <a:r>
              <a:rPr lang="ru-RU" sz="1400" i="1" dirty="0" smtClean="0">
                <a:latin typeface="Calibri" pitchFamily="34" charset="0"/>
              </a:rPr>
              <a:t> на </a:t>
            </a:r>
            <a:r>
              <a:rPr lang="ru-RU" sz="1400" i="1" dirty="0" err="1" smtClean="0">
                <a:latin typeface="Calibri" pitchFamily="34" charset="0"/>
              </a:rPr>
              <a:t>захід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продукцію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сировинних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галузей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промисловості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які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на</a:t>
            </a:r>
            <a:r>
              <a:rPr lang="ru-RU" sz="1400" i="1" dirty="0" smtClean="0">
                <a:latin typeface="Calibri" pitchFamily="34" charset="0"/>
              </a:rPr>
              <a:t> той час почали </a:t>
            </a:r>
            <a:r>
              <a:rPr lang="ru-RU" sz="1400" i="1" dirty="0" err="1" smtClean="0">
                <a:latin typeface="Calibri" pitchFamily="34" charset="0"/>
              </a:rPr>
              <a:t>бурхливо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розвиватися</a:t>
            </a:r>
            <a:r>
              <a:rPr lang="ru-RU" sz="1400" i="1" dirty="0" smtClean="0">
                <a:latin typeface="Calibri" pitchFamily="34" charset="0"/>
              </a:rPr>
              <a:t>, — </a:t>
            </a:r>
            <a:r>
              <a:rPr lang="ru-RU" sz="1400" i="1" dirty="0" err="1" smtClean="0">
                <a:latin typeface="Calibri" pitchFamily="34" charset="0"/>
              </a:rPr>
              <a:t>нафту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й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нафтопродукти</a:t>
            </a:r>
            <a:r>
              <a:rPr lang="ru-RU" sz="1400" i="1" dirty="0" smtClean="0">
                <a:latin typeface="Calibri" pitchFamily="34" charset="0"/>
              </a:rPr>
              <a:t>, озокерит, </a:t>
            </a:r>
            <a:r>
              <a:rPr lang="ru-RU" sz="1400" i="1" dirty="0" err="1" smtClean="0">
                <a:latin typeface="Calibri" pitchFamily="34" charset="0"/>
              </a:rPr>
              <a:t>ліс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пиломатеріали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продукти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сухої</a:t>
            </a:r>
            <a:r>
              <a:rPr lang="ru-RU" sz="1400" i="1" dirty="0" smtClean="0">
                <a:latin typeface="Calibri" pitchFamily="34" charset="0"/>
              </a:rPr>
              <a:t> перегонки </a:t>
            </a:r>
            <a:r>
              <a:rPr lang="ru-RU" sz="1400" i="1" dirty="0" err="1" smtClean="0">
                <a:latin typeface="Calibri" pitchFamily="34" charset="0"/>
              </a:rPr>
              <a:t>деревини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харчову</a:t>
            </a:r>
            <a:r>
              <a:rPr lang="ru-RU" sz="1400" i="1" dirty="0" smtClean="0">
                <a:latin typeface="Calibri" pitchFamily="34" charset="0"/>
              </a:rPr>
              <a:t>, а на початку XX ст. </a:t>
            </a:r>
            <a:r>
              <a:rPr lang="ru-RU" sz="1400" i="1" dirty="0" err="1" smtClean="0">
                <a:latin typeface="Calibri" pitchFamily="34" charset="0"/>
              </a:rPr>
              <a:t>також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калійну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сіль</a:t>
            </a:r>
            <a:r>
              <a:rPr lang="ru-RU" sz="1400" i="1" dirty="0" smtClean="0">
                <a:latin typeface="Calibri" pitchFamily="34" charset="0"/>
              </a:rPr>
              <a:t>.</a:t>
            </a:r>
            <a:br>
              <a:rPr lang="ru-RU" sz="1400" i="1" dirty="0" smtClean="0">
                <a:latin typeface="Calibri" pitchFamily="34" charset="0"/>
              </a:rPr>
            </a:br>
            <a:r>
              <a:rPr lang="ru-RU" sz="1400" i="1" dirty="0" err="1" smtClean="0">
                <a:latin typeface="Calibri" pitchFamily="34" charset="0"/>
              </a:rPr>
              <a:t>Крім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товарів</a:t>
            </a:r>
            <a:r>
              <a:rPr lang="ru-RU" sz="1400" i="1" dirty="0" smtClean="0">
                <a:latin typeface="Calibri" pitchFamily="34" charset="0"/>
              </a:rPr>
              <a:t> для </a:t>
            </a:r>
            <a:r>
              <a:rPr lang="ru-RU" sz="1400" i="1" dirty="0" err="1" smtClean="0">
                <a:latin typeface="Calibri" pitchFamily="34" charset="0"/>
              </a:rPr>
              <a:t>задоволення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побутових</a:t>
            </a:r>
            <a:r>
              <a:rPr lang="ru-RU" sz="1400" i="1" dirty="0" smtClean="0">
                <a:latin typeface="Calibri" pitchFamily="34" charset="0"/>
              </a:rPr>
              <a:t> потреб </a:t>
            </a:r>
            <a:r>
              <a:rPr lang="ru-RU" sz="1400" i="1" dirty="0" err="1" smtClean="0">
                <a:latin typeface="Calibri" pitchFamily="34" charset="0"/>
              </a:rPr>
              <a:t>населення</a:t>
            </a:r>
            <a:r>
              <a:rPr lang="ru-RU" sz="1400" i="1" dirty="0" smtClean="0">
                <a:latin typeface="Calibri" pitchFamily="34" charset="0"/>
              </a:rPr>
              <a:t>, особливо </a:t>
            </a:r>
            <a:r>
              <a:rPr lang="ru-RU" sz="1400" i="1" dirty="0" err="1" smtClean="0">
                <a:latin typeface="Calibri" pitchFamily="34" charset="0"/>
              </a:rPr>
              <a:t>міського</a:t>
            </a:r>
            <a:r>
              <a:rPr lang="ru-RU" sz="1400" i="1" dirty="0" smtClean="0">
                <a:latin typeface="Calibri" pitchFamily="34" charset="0"/>
              </a:rPr>
              <a:t>, тканин, </a:t>
            </a:r>
            <a:r>
              <a:rPr lang="ru-RU" sz="1400" i="1" dirty="0" err="1" smtClean="0">
                <a:latin typeface="Calibri" pitchFamily="34" charset="0"/>
              </a:rPr>
              <a:t>одягу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шкіряних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товарів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взуття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галантерейних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виробів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предметів</a:t>
            </a:r>
            <a:r>
              <a:rPr lang="ru-RU" sz="1400" i="1" dirty="0" smtClean="0">
                <a:latin typeface="Calibri" pitchFamily="34" charset="0"/>
              </a:rPr>
              <a:t> культурного </a:t>
            </a:r>
            <a:r>
              <a:rPr lang="ru-RU" sz="1400" i="1" dirty="0" err="1" smtClean="0">
                <a:latin typeface="Calibri" pitchFamily="34" charset="0"/>
              </a:rPr>
              <a:t>і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хатнього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вжитку</a:t>
            </a:r>
            <a:r>
              <a:rPr lang="ru-RU" sz="1400" i="1" dirty="0" smtClean="0">
                <a:latin typeface="Calibri" pitchFamily="34" charset="0"/>
              </a:rPr>
              <a:t> ,а </a:t>
            </a:r>
            <a:r>
              <a:rPr lang="ru-RU" sz="1400" i="1" dirty="0" err="1" smtClean="0">
                <a:latin typeface="Calibri" pitchFamily="34" charset="0"/>
              </a:rPr>
              <a:t>також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деяких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харчових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продуктів</a:t>
            </a:r>
            <a:r>
              <a:rPr lang="ru-RU" sz="1400" i="1" dirty="0" smtClean="0">
                <a:latin typeface="Calibri" pitchFamily="34" charset="0"/>
              </a:rPr>
              <a:t> — </a:t>
            </a:r>
            <a:r>
              <a:rPr lang="ru-RU" sz="1400" i="1" dirty="0" err="1" smtClean="0">
                <a:latin typeface="Calibri" pitchFamily="34" charset="0"/>
              </a:rPr>
              <a:t>цукру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кондитерських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і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тютюнових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виробів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алкогольних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напоїв</a:t>
            </a:r>
            <a:r>
              <a:rPr lang="ru-RU" sz="1400" i="1" dirty="0" smtClean="0">
                <a:latin typeface="Calibri" pitchFamily="34" charset="0"/>
              </a:rPr>
              <a:t>, вин, почали </a:t>
            </a:r>
            <a:r>
              <a:rPr lang="ru-RU" sz="1400" i="1" dirty="0" err="1" smtClean="0">
                <a:latin typeface="Calibri" pitchFamily="34" charset="0"/>
              </a:rPr>
              <a:t>ввозити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машини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й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обладнання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хімікати</a:t>
            </a:r>
            <a:r>
              <a:rPr lang="ru-RU" sz="1400" i="1" dirty="0" smtClean="0">
                <a:latin typeface="Calibri" pitchFamily="34" charset="0"/>
              </a:rPr>
              <a:t>, </a:t>
            </a:r>
            <a:r>
              <a:rPr lang="ru-RU" sz="1400" i="1" dirty="0" err="1" smtClean="0">
                <a:latin typeface="Calibri" pitchFamily="34" charset="0"/>
              </a:rPr>
              <a:t>мінеральні</a:t>
            </a:r>
            <a:r>
              <a:rPr lang="ru-RU" sz="1400" i="1" dirty="0" smtClean="0">
                <a:latin typeface="Calibri" pitchFamily="34" charset="0"/>
              </a:rPr>
              <a:t> </a:t>
            </a:r>
            <a:r>
              <a:rPr lang="ru-RU" sz="1400" i="1" dirty="0" err="1" smtClean="0">
                <a:latin typeface="Calibri" pitchFamily="34" charset="0"/>
              </a:rPr>
              <a:t>добрива</a:t>
            </a:r>
            <a:r>
              <a:rPr lang="ru-RU" sz="1400" i="1" dirty="0" smtClean="0">
                <a:latin typeface="Calibri" pitchFamily="34" charset="0"/>
              </a:rPr>
              <a:t>, цемент та </a:t>
            </a:r>
            <a:r>
              <a:rPr lang="ru-RU" sz="1400" i="1" dirty="0" err="1" smtClean="0">
                <a:latin typeface="Calibri" pitchFamily="34" charset="0"/>
              </a:rPr>
              <a:t>ін</a:t>
            </a:r>
            <a:r>
              <a:rPr lang="ru-RU" sz="1400" i="1" dirty="0" smtClean="0">
                <a:latin typeface="Calibri" pitchFamily="34" charset="0"/>
              </a:rPr>
              <a:t>. </a:t>
            </a:r>
            <a:r>
              <a:rPr lang="ru-RU" sz="1200" i="1" dirty="0" smtClean="0">
                <a:latin typeface="Calibri" pitchFamily="34" charset="0"/>
              </a:rPr>
              <a:t/>
            </a:r>
            <a:br>
              <a:rPr lang="ru-RU" sz="1200" i="1" dirty="0" smtClean="0">
                <a:latin typeface="Calibri" pitchFamily="34" charset="0"/>
              </a:rPr>
            </a:br>
            <a:endParaRPr lang="ru-RU" sz="1200" i="1" dirty="0"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7" y="142852"/>
            <a:ext cx="2786081" cy="282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57620" y="3071810"/>
            <a:ext cx="4270256" cy="37861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ru-RU" i="1" dirty="0" err="1" smtClean="0">
                <a:latin typeface="Calibri" pitchFamily="34" charset="0"/>
              </a:rPr>
              <a:t>Західноукраїнська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фабрично-заводська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промисловість</a:t>
            </a:r>
            <a:r>
              <a:rPr lang="ru-RU" i="1" dirty="0" smtClean="0">
                <a:latin typeface="Calibri" pitchFamily="34" charset="0"/>
              </a:rPr>
              <a:t> мала </a:t>
            </a:r>
            <a:r>
              <a:rPr lang="ru-RU" i="1" dirty="0" err="1" smtClean="0">
                <a:latin typeface="Calibri" pitchFamily="34" charset="0"/>
              </a:rPr>
              <a:t>дуже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обмежені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можливості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експортувати</a:t>
            </a:r>
            <a:r>
              <a:rPr lang="ru-RU" i="1" dirty="0" smtClean="0">
                <a:latin typeface="Calibri" pitchFamily="34" charset="0"/>
              </a:rPr>
              <a:t> свою </a:t>
            </a:r>
            <a:r>
              <a:rPr lang="ru-RU" i="1" dirty="0" err="1" smtClean="0">
                <a:latin typeface="Calibri" pitchFamily="34" charset="0"/>
              </a:rPr>
              <a:t>продукцію</a:t>
            </a:r>
            <a:r>
              <a:rPr lang="ru-RU" i="1" dirty="0" smtClean="0">
                <a:latin typeface="Calibri" pitchFamily="34" charset="0"/>
              </a:rPr>
              <a:t> на </a:t>
            </a:r>
            <a:r>
              <a:rPr lang="ru-RU" i="1" dirty="0" err="1" smtClean="0">
                <a:latin typeface="Calibri" pitchFamily="34" charset="0"/>
              </a:rPr>
              <a:t>захід</a:t>
            </a:r>
            <a:r>
              <a:rPr lang="ru-RU" i="1" dirty="0" smtClean="0">
                <a:latin typeface="Calibri" pitchFamily="34" charset="0"/>
              </a:rPr>
              <a:t>. </a:t>
            </a:r>
            <a:r>
              <a:rPr lang="ru-RU" i="1" dirty="0" err="1" smtClean="0">
                <a:latin typeface="Calibri" pitchFamily="34" charset="0"/>
              </a:rPr>
              <a:t>Західноукраїнські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землі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зміцнювали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економічні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зв'язки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з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Наддніпрянською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Україною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Росією</a:t>
            </a:r>
            <a:r>
              <a:rPr lang="ru-RU" i="1" dirty="0" smtClean="0">
                <a:latin typeface="Calibri" pitchFamily="34" charset="0"/>
              </a:rPr>
              <a:t>. </a:t>
            </a:r>
            <a:r>
              <a:rPr lang="ru-RU" i="1" dirty="0" err="1" smtClean="0">
                <a:latin typeface="Calibri" pitchFamily="34" charset="0"/>
              </a:rPr>
              <a:t>Протягом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першої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половини</a:t>
            </a:r>
            <a:r>
              <a:rPr lang="ru-RU" i="1" dirty="0" smtClean="0">
                <a:latin typeface="Calibri" pitchFamily="34" charset="0"/>
              </a:rPr>
              <a:t> XIX ст. на </a:t>
            </a:r>
            <a:r>
              <a:rPr lang="ru-RU" i="1" dirty="0" err="1" smtClean="0">
                <a:latin typeface="Calibri" pitchFamily="34" charset="0"/>
              </a:rPr>
              <a:t>територію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Правобережної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України</a:t>
            </a:r>
            <a:r>
              <a:rPr lang="ru-RU" i="1" dirty="0" smtClean="0">
                <a:latin typeface="Calibri" pitchFamily="34" charset="0"/>
              </a:rPr>
              <a:t> завозили </a:t>
            </a:r>
            <a:r>
              <a:rPr lang="ru-RU" i="1" dirty="0" err="1" smtClean="0">
                <a:latin typeface="Calibri" pitchFamily="34" charset="0"/>
              </a:rPr>
              <a:t>численні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вироби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західноукраїнських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ремісників</a:t>
            </a:r>
            <a:r>
              <a:rPr lang="uk-UA" i="1" dirty="0" smtClean="0">
                <a:latin typeface="Calibri" pitchFamily="34" charset="0"/>
              </a:rPr>
              <a:t>,</a:t>
            </a:r>
            <a:r>
              <a:rPr lang="ru-RU" i="1" dirty="0" smtClean="0">
                <a:latin typeface="Calibri" pitchFamily="34" charset="0"/>
              </a:rPr>
              <a:t>  </a:t>
            </a:r>
            <a:r>
              <a:rPr lang="ru-RU" i="1" dirty="0" err="1" smtClean="0">
                <a:latin typeface="Calibri" pitchFamily="34" charset="0"/>
              </a:rPr>
              <a:t>бродівських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ковалів</a:t>
            </a:r>
            <a:r>
              <a:rPr lang="ru-RU" i="1" dirty="0" smtClean="0">
                <a:latin typeface="Calibri" pitchFamily="34" charset="0"/>
              </a:rPr>
              <a:t>, </a:t>
            </a:r>
            <a:r>
              <a:rPr lang="ru-RU" i="1" dirty="0" err="1" smtClean="0">
                <a:latin typeface="Calibri" pitchFamily="34" charset="0"/>
              </a:rPr>
              <a:t>ливарників</a:t>
            </a:r>
            <a:r>
              <a:rPr lang="ru-RU" i="1" dirty="0" smtClean="0">
                <a:latin typeface="Calibri" pitchFamily="34" charset="0"/>
              </a:rPr>
              <a:t>, </a:t>
            </a:r>
            <a:r>
              <a:rPr lang="ru-RU" i="1" dirty="0" err="1" smtClean="0">
                <a:latin typeface="Calibri" pitchFamily="34" charset="0"/>
              </a:rPr>
              <a:t>кушнірів</a:t>
            </a:r>
            <a:r>
              <a:rPr lang="ru-RU" i="1" dirty="0" smtClean="0">
                <a:latin typeface="Calibri" pitchFamily="34" charset="0"/>
              </a:rPr>
              <a:t>, </a:t>
            </a:r>
            <a:r>
              <a:rPr lang="ru-RU" i="1" dirty="0" err="1" smtClean="0">
                <a:latin typeface="Calibri" pitchFamily="34" charset="0"/>
              </a:rPr>
              <a:t>римарів</a:t>
            </a:r>
            <a:r>
              <a:rPr lang="ru-RU" i="1" dirty="0" smtClean="0">
                <a:latin typeface="Calibri" pitchFamily="34" charset="0"/>
              </a:rPr>
              <a:t>, </a:t>
            </a:r>
            <a:r>
              <a:rPr lang="ru-RU" i="1" dirty="0" err="1" smtClean="0">
                <a:latin typeface="Calibri" pitchFamily="34" charset="0"/>
              </a:rPr>
              <a:t>закарпатських</a:t>
            </a:r>
            <a:r>
              <a:rPr lang="ru-RU" i="1" dirty="0" smtClean="0">
                <a:latin typeface="Calibri" pitchFamily="34" charset="0"/>
              </a:rPr>
              <a:t> "</a:t>
            </a:r>
            <a:r>
              <a:rPr lang="ru-RU" i="1" dirty="0" err="1" smtClean="0">
                <a:latin typeface="Calibri" pitchFamily="34" charset="0"/>
              </a:rPr>
              <a:t>дротярів</a:t>
            </a:r>
            <a:r>
              <a:rPr lang="ru-RU" i="1" dirty="0" smtClean="0">
                <a:latin typeface="Calibri" pitchFamily="34" charset="0"/>
              </a:rPr>
              <a:t>" </a:t>
            </a:r>
            <a:r>
              <a:rPr lang="ru-RU" i="1" dirty="0" err="1" smtClean="0">
                <a:latin typeface="Calibri" pitchFamily="34" charset="0"/>
              </a:rPr>
              <a:t>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мандрівних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ремісників</a:t>
            </a:r>
            <a:r>
              <a:rPr lang="ru-RU" i="1" dirty="0" smtClean="0">
                <a:latin typeface="Calibri" pitchFamily="34" charset="0"/>
              </a:rPr>
              <a:t>, </a:t>
            </a:r>
            <a:r>
              <a:rPr lang="ru-RU" i="1" dirty="0" err="1" smtClean="0">
                <a:latin typeface="Calibri" pitchFamily="34" charset="0"/>
              </a:rPr>
              <a:t>різноманітні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кам'яні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будівельні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матеріали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сировину</a:t>
            </a:r>
            <a:r>
              <a:rPr lang="ru-RU" i="1" dirty="0" smtClean="0">
                <a:latin typeface="Calibri" pitchFamily="34" charset="0"/>
              </a:rPr>
              <a:t>, </a:t>
            </a:r>
            <a:r>
              <a:rPr lang="ru-RU" i="1" dirty="0" err="1" smtClean="0">
                <a:latin typeface="Calibri" pitchFamily="34" charset="0"/>
              </a:rPr>
              <a:t>точильні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знаряддя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праці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тощо</a:t>
            </a:r>
            <a:r>
              <a:rPr lang="ru-RU" i="1" dirty="0" smtClean="0">
                <a:latin typeface="Calibri" pitchFamily="34" charset="0"/>
              </a:rPr>
              <a:t>. У </a:t>
            </a:r>
            <a:r>
              <a:rPr lang="ru-RU" i="1" dirty="0" err="1" smtClean="0">
                <a:latin typeface="Calibri" pitchFamily="34" charset="0"/>
              </a:rPr>
              <a:t>російсько-українському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експорті</a:t>
            </a:r>
            <a:r>
              <a:rPr lang="ru-RU" i="1" dirty="0" smtClean="0">
                <a:latin typeface="Calibri" pitchFamily="34" charset="0"/>
              </a:rPr>
              <a:t> в </a:t>
            </a:r>
            <a:r>
              <a:rPr lang="ru-RU" i="1" dirty="0" err="1" smtClean="0">
                <a:latin typeface="Calibri" pitchFamily="34" charset="0"/>
              </a:rPr>
              <a:t>Галичину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чільне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місце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посідали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продукти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тваринництва</a:t>
            </a:r>
            <a:r>
              <a:rPr lang="ru-RU" i="1" dirty="0" smtClean="0">
                <a:latin typeface="Calibri" pitchFamily="34" charset="0"/>
              </a:rPr>
              <a:t>, </a:t>
            </a:r>
            <a:r>
              <a:rPr lang="ru-RU" i="1" dirty="0" err="1" smtClean="0">
                <a:latin typeface="Calibri" pitchFamily="34" charset="0"/>
              </a:rPr>
              <a:t>зокрема</a:t>
            </a:r>
            <a:r>
              <a:rPr lang="ru-RU" i="1" dirty="0" smtClean="0">
                <a:latin typeface="Calibri" pitchFamily="34" charset="0"/>
              </a:rPr>
              <a:t> велика рогата худоба </a:t>
            </a:r>
            <a:r>
              <a:rPr lang="ru-RU" i="1" dirty="0" err="1" smtClean="0">
                <a:latin typeface="Calibri" pitchFamily="34" charset="0"/>
              </a:rPr>
              <a:t>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коні</a:t>
            </a:r>
            <a:r>
              <a:rPr lang="ru-RU" i="1" dirty="0" smtClean="0">
                <a:latin typeface="Calibri" pitchFamily="34" charset="0"/>
              </a:rPr>
              <a:t>. </a:t>
            </a:r>
            <a:r>
              <a:rPr lang="ru-RU" i="1" dirty="0" err="1" smtClean="0">
                <a:latin typeface="Calibri" pitchFamily="34" charset="0"/>
              </a:rPr>
              <a:t>Галицькі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купці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жваво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торгували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російськими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шкірами</a:t>
            </a:r>
            <a:r>
              <a:rPr lang="ru-RU" i="1" dirty="0" smtClean="0">
                <a:latin typeface="Calibri" pitchFamily="34" charset="0"/>
              </a:rPr>
              <a:t>, </a:t>
            </a:r>
            <a:r>
              <a:rPr lang="ru-RU" i="1" dirty="0" err="1" smtClean="0">
                <a:latin typeface="Calibri" pitchFamily="34" charset="0"/>
              </a:rPr>
              <a:t>вовною</a:t>
            </a:r>
            <a:r>
              <a:rPr lang="ru-RU" i="1" dirty="0" smtClean="0">
                <a:latin typeface="Calibri" pitchFamily="34" charset="0"/>
              </a:rPr>
              <a:t>, </a:t>
            </a:r>
            <a:r>
              <a:rPr lang="ru-RU" i="1" dirty="0" err="1" smtClean="0">
                <a:latin typeface="Calibri" pitchFamily="34" charset="0"/>
              </a:rPr>
              <a:t>хутром</a:t>
            </a:r>
            <a:r>
              <a:rPr lang="ru-RU" i="1" dirty="0" smtClean="0">
                <a:latin typeface="Calibri" pitchFamily="34" charset="0"/>
              </a:rPr>
              <a:t> та </a:t>
            </a:r>
            <a:r>
              <a:rPr lang="ru-RU" i="1" dirty="0" err="1" smtClean="0">
                <a:latin typeface="Calibri" pitchFamily="34" charset="0"/>
              </a:rPr>
              <a:t>виробами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з</a:t>
            </a:r>
            <a:r>
              <a:rPr lang="ru-RU" i="1" dirty="0" smtClean="0">
                <a:latin typeface="Calibri" pitchFamily="34" charset="0"/>
              </a:rPr>
              <a:t> </a:t>
            </a:r>
            <a:r>
              <a:rPr lang="ru-RU" i="1" dirty="0" err="1" smtClean="0">
                <a:latin typeface="Calibri" pitchFamily="34" charset="0"/>
              </a:rPr>
              <a:t>нього</a:t>
            </a:r>
            <a:r>
              <a:rPr lang="ru-RU" i="1" dirty="0" smtClean="0">
                <a:latin typeface="Calibri" pitchFamily="34" charset="0"/>
              </a:rPr>
              <a:t>.</a:t>
            </a:r>
            <a:endParaRPr lang="ru-RU" i="1" dirty="0">
              <a:latin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857628"/>
            <a:ext cx="3862383" cy="27864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6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537</TotalTime>
  <Words>596</Words>
  <Application>Microsoft Office PowerPoint</Application>
  <PresentationFormat>Экран (4:3)</PresentationFormat>
  <Paragraphs>10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Изящная</vt:lpstr>
      <vt:lpstr>Історія україни</vt:lpstr>
      <vt:lpstr>Розвиток зовнішньої торгівлі ХІХ ст. на Україні</vt:lpstr>
      <vt:lpstr>Слайд 3</vt:lpstr>
      <vt:lpstr>Слайд 4</vt:lpstr>
      <vt:lpstr>У першій половині XIX ст. відбулися зміни в товарній структурі зовнішньої торгівлі. Остаточно втратила значення торгівля через Гданськ. Натомість значних масштабів набрали економічні відносини із західними провінціями імперії Габсбургів. Topгівлю суворо регламентували цісарські укази і циркуляри, згідно з якими зі згаданих провінцій Австрійської монархії товари вільно, навіть безмитне переміщали до національних окраїн. Внаслідок цього, а також промислової відсталості Галичини і Буковини відкривалися широкі можливості для зростання ввозу фабричних виробів. До Галичини і Буковини постійно надходили сільськогосподарські знаряддя, метал і металеві вироби, текстильні й галантерейні товари, аптечні матеріали тощо. Потік австрійських товарів негативно  впливав  на розвиток  місцевої  фабричної  промисловості  та ремісничих  промислів.  </vt:lpstr>
      <vt:lpstr>Слайд 6</vt:lpstr>
      <vt:lpstr>У західні райони Австро-Угорщини, в Німеччину, інші західні країни у другій половині XIX ст., як і раніше, вивозили багато продукції тваринного походження. Значна частина худоби була не місцевого походження, а пригнана з Наддніпрянської України й Бессарабії, а на західноукраїнських землях лише деякий час відгодовувалася. В останній чверті XIX ст. розвинулося й торгове свинарство. Доставка худоби на захід після прокладення залізниць була значно здешевлена, що дало змогу істотно збільшити експорт худоби. Наприкінці XIX — на початку XX ст. поза межі краю вивозили щорічно близько 50 тис. голів великої рогатої худоби, 300 тис. голів свиней, багато продукції вівчарства, птахівництва, жирів, масла. </vt:lpstr>
      <vt:lpstr>Слайд 8</vt:lpstr>
      <vt:lpstr>Слайд 9</vt:lpstr>
      <vt:lpstr>Слайд 10</vt:lpstr>
      <vt:lpstr>Слайд 11</vt:lpstr>
      <vt:lpstr>Слайд 12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україни</dc:title>
  <dc:creator>Admin</dc:creator>
  <cp:lastModifiedBy>Admin</cp:lastModifiedBy>
  <cp:revision>51</cp:revision>
  <dcterms:created xsi:type="dcterms:W3CDTF">2003-12-11T08:16:48Z</dcterms:created>
  <dcterms:modified xsi:type="dcterms:W3CDTF">2003-12-11T00:56:55Z</dcterms:modified>
</cp:coreProperties>
</file>