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8" r:id="rId11"/>
    <p:sldId id="278" r:id="rId12"/>
    <p:sldId id="264" r:id="rId13"/>
    <p:sldId id="265" r:id="rId14"/>
    <p:sldId id="269" r:id="rId15"/>
    <p:sldId id="267" r:id="rId16"/>
    <p:sldId id="273" r:id="rId17"/>
    <p:sldId id="284" r:id="rId18"/>
    <p:sldId id="270" r:id="rId19"/>
    <p:sldId id="271" r:id="rId20"/>
    <p:sldId id="272" r:id="rId21"/>
    <p:sldId id="277" r:id="rId22"/>
    <p:sldId id="279" r:id="rId23"/>
    <p:sldId id="282" r:id="rId24"/>
    <p:sldId id="281" r:id="rId25"/>
    <p:sldId id="283" r:id="rId26"/>
    <p:sldId id="286" r:id="rId27"/>
    <p:sldId id="287" r:id="rId28"/>
    <p:sldId id="288" r:id="rId29"/>
    <p:sldId id="285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E5D5B-80B1-4C75-827D-4448A39BDEB1}" type="doc">
      <dgm:prSet loTypeId="urn:microsoft.com/office/officeart/2005/8/layout/default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3DC162-48B4-423C-B11C-0F32460A99AC}">
      <dgm:prSet phldrT="[Текст]" custT="1"/>
      <dgm:spPr/>
      <dgm:t>
        <a:bodyPr/>
        <a:lstStyle/>
        <a:p>
          <a:r>
            <a:rPr lang="uk-UA" sz="2400" b="1" dirty="0" smtClean="0">
              <a:latin typeface="Monotype Corsiva" panose="03010101010201010101" pitchFamily="66" charset="0"/>
            </a:rPr>
            <a:t>Хрестово-купольне планування соборів</a:t>
          </a:r>
          <a:endParaRPr lang="ru-RU" sz="2400" b="1" dirty="0">
            <a:latin typeface="Monotype Corsiva" panose="03010101010201010101" pitchFamily="66" charset="0"/>
          </a:endParaRPr>
        </a:p>
      </dgm:t>
    </dgm:pt>
    <dgm:pt modelId="{604D3FCC-8DEE-4189-96CA-10AFF039FFB4}" type="parTrans" cxnId="{8AFAC5EF-BA6A-446E-B638-B185BC1B50A6}">
      <dgm:prSet/>
      <dgm:spPr/>
      <dgm:t>
        <a:bodyPr/>
        <a:lstStyle/>
        <a:p>
          <a:endParaRPr lang="ru-RU"/>
        </a:p>
      </dgm:t>
    </dgm:pt>
    <dgm:pt modelId="{4DA7203D-BFC1-4FF5-8B66-6A366B01A7F2}" type="sibTrans" cxnId="{8AFAC5EF-BA6A-446E-B638-B185BC1B50A6}">
      <dgm:prSet/>
      <dgm:spPr/>
      <dgm:t>
        <a:bodyPr/>
        <a:lstStyle/>
        <a:p>
          <a:endParaRPr lang="ru-RU"/>
        </a:p>
      </dgm:t>
    </dgm:pt>
    <dgm:pt modelId="{6105565D-7C79-46BE-AF83-89E0DB7E7557}">
      <dgm:prSet phldrT="[Текст]" custT="1"/>
      <dgm:spPr/>
      <dgm:t>
        <a:bodyPr/>
        <a:lstStyle/>
        <a:p>
          <a:r>
            <a:rPr lang="uk-UA" sz="2800" b="1" dirty="0" smtClean="0">
              <a:latin typeface="Monotype Corsiva" panose="03010101010201010101" pitchFamily="66" charset="0"/>
            </a:rPr>
            <a:t>Центральний купол спирався на 4 стовпи</a:t>
          </a:r>
          <a:endParaRPr lang="ru-RU" sz="2800" b="1" dirty="0">
            <a:latin typeface="Monotype Corsiva" panose="03010101010201010101" pitchFamily="66" charset="0"/>
          </a:endParaRPr>
        </a:p>
      </dgm:t>
    </dgm:pt>
    <dgm:pt modelId="{099711F6-BC80-496E-A8CF-A76930BDC6DC}" type="parTrans" cxnId="{79FEDF23-C846-4417-84D5-C851A7B352C9}">
      <dgm:prSet/>
      <dgm:spPr/>
      <dgm:t>
        <a:bodyPr/>
        <a:lstStyle/>
        <a:p>
          <a:endParaRPr lang="ru-RU"/>
        </a:p>
      </dgm:t>
    </dgm:pt>
    <dgm:pt modelId="{6ECA1F5A-CBE4-436A-BCA2-3C100938FCA8}" type="sibTrans" cxnId="{79FEDF23-C846-4417-84D5-C851A7B352C9}">
      <dgm:prSet/>
      <dgm:spPr/>
      <dgm:t>
        <a:bodyPr/>
        <a:lstStyle/>
        <a:p>
          <a:endParaRPr lang="ru-RU"/>
        </a:p>
      </dgm:t>
    </dgm:pt>
    <dgm:pt modelId="{F6BC9803-9CE9-4899-8A46-BEF3C3357411}">
      <dgm:prSet phldrT="[Текст]" custT="1"/>
      <dgm:spPr/>
      <dgm:t>
        <a:bodyPr/>
        <a:lstStyle/>
        <a:p>
          <a:r>
            <a:rPr lang="uk-UA" sz="2100" b="1" dirty="0" smtClean="0">
              <a:latin typeface="Monotype Corsiva" panose="03010101010201010101" pitchFamily="66" charset="0"/>
            </a:rPr>
            <a:t>Куполи покривалися свинцевими, позолоченими або забарвленими у зелений колір листами</a:t>
          </a:r>
          <a:endParaRPr lang="ru-RU" sz="2100" b="1" dirty="0">
            <a:latin typeface="Monotype Corsiva" panose="03010101010201010101" pitchFamily="66" charset="0"/>
          </a:endParaRPr>
        </a:p>
      </dgm:t>
    </dgm:pt>
    <dgm:pt modelId="{AE9A26A3-51AA-4B6C-8E1E-B9E70C196B5A}" type="parTrans" cxnId="{1C1DAC01-8373-489E-80DA-E7BD4055E86C}">
      <dgm:prSet/>
      <dgm:spPr/>
      <dgm:t>
        <a:bodyPr/>
        <a:lstStyle/>
        <a:p>
          <a:endParaRPr lang="ru-RU"/>
        </a:p>
      </dgm:t>
    </dgm:pt>
    <dgm:pt modelId="{B06285D7-90EC-4365-8C56-98FF8E160B48}" type="sibTrans" cxnId="{1C1DAC01-8373-489E-80DA-E7BD4055E86C}">
      <dgm:prSet/>
      <dgm:spPr/>
      <dgm:t>
        <a:bodyPr/>
        <a:lstStyle/>
        <a:p>
          <a:endParaRPr lang="ru-RU"/>
        </a:p>
      </dgm:t>
    </dgm:pt>
    <dgm:pt modelId="{331C0E3B-4AD1-4B9D-84A0-06C0BBC5AF5D}">
      <dgm:prSet phldrT="[Текст]" custT="1"/>
      <dgm:spPr/>
      <dgm:t>
        <a:bodyPr/>
        <a:lstStyle/>
        <a:p>
          <a:r>
            <a:rPr lang="uk-UA" sz="2400" b="1" dirty="0" smtClean="0">
              <a:latin typeface="Monotype Corsiva" panose="03010101010201010101" pitchFamily="66" charset="0"/>
            </a:rPr>
            <a:t>Стіни викладалися з рядів каменю і плінфи (цегли)</a:t>
          </a:r>
          <a:endParaRPr lang="ru-RU" sz="2400" b="1" dirty="0">
            <a:latin typeface="Monotype Corsiva" panose="03010101010201010101" pitchFamily="66" charset="0"/>
          </a:endParaRPr>
        </a:p>
      </dgm:t>
    </dgm:pt>
    <dgm:pt modelId="{07DFFDD0-D9D4-4C30-B545-D1E15A4210C8}" type="parTrans" cxnId="{0F65E62A-C038-452D-B799-FB561D5E8A67}">
      <dgm:prSet/>
      <dgm:spPr/>
      <dgm:t>
        <a:bodyPr/>
        <a:lstStyle/>
        <a:p>
          <a:endParaRPr lang="ru-RU"/>
        </a:p>
      </dgm:t>
    </dgm:pt>
    <dgm:pt modelId="{83CAFC0F-97C3-4E35-98BE-4E7555369D85}" type="sibTrans" cxnId="{0F65E62A-C038-452D-B799-FB561D5E8A67}">
      <dgm:prSet/>
      <dgm:spPr/>
      <dgm:t>
        <a:bodyPr/>
        <a:lstStyle/>
        <a:p>
          <a:endParaRPr lang="ru-RU"/>
        </a:p>
      </dgm:t>
    </dgm:pt>
    <dgm:pt modelId="{C42A0F3B-0E1A-4219-A473-DBC54E013FDA}">
      <dgm:prSet phldrT="[Текст]" custT="1"/>
      <dgm:spPr/>
      <dgm:t>
        <a:bodyPr/>
        <a:lstStyle/>
        <a:p>
          <a:r>
            <a:rPr lang="uk-UA" sz="2800" b="1" dirty="0" smtClean="0">
              <a:latin typeface="Monotype Corsiva" panose="03010101010201010101" pitchFamily="66" charset="0"/>
            </a:rPr>
            <a:t>Шоломоподібні </a:t>
          </a:r>
        </a:p>
        <a:p>
          <a:r>
            <a:rPr lang="uk-UA" sz="2800" b="1" dirty="0" smtClean="0">
              <a:latin typeface="Monotype Corsiva" panose="03010101010201010101" pitchFamily="66" charset="0"/>
            </a:rPr>
            <a:t>куполи</a:t>
          </a:r>
          <a:endParaRPr lang="ru-RU" sz="2800" b="1" dirty="0">
            <a:latin typeface="Monotype Corsiva" panose="03010101010201010101" pitchFamily="66" charset="0"/>
          </a:endParaRPr>
        </a:p>
      </dgm:t>
    </dgm:pt>
    <dgm:pt modelId="{DE2583FF-0903-4C56-9D93-06E0227A5915}" type="parTrans" cxnId="{66311DE4-D32E-45C3-A717-1966FF49B358}">
      <dgm:prSet/>
      <dgm:spPr/>
      <dgm:t>
        <a:bodyPr/>
        <a:lstStyle/>
        <a:p>
          <a:endParaRPr lang="ru-RU"/>
        </a:p>
      </dgm:t>
    </dgm:pt>
    <dgm:pt modelId="{B4A90FA6-5F5C-4A0A-A959-F20CBB19671A}" type="sibTrans" cxnId="{66311DE4-D32E-45C3-A717-1966FF49B358}">
      <dgm:prSet/>
      <dgm:spPr/>
      <dgm:t>
        <a:bodyPr/>
        <a:lstStyle/>
        <a:p>
          <a:endParaRPr lang="ru-RU"/>
        </a:p>
      </dgm:t>
    </dgm:pt>
    <dgm:pt modelId="{44DBBE1C-317D-4CB8-9AE0-26A8ADBD8931}" type="pres">
      <dgm:prSet presAssocID="{F16E5D5B-80B1-4C75-827D-4448A39BDE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40732E5-0BA2-46A1-B2D6-62F12A183520}" type="pres">
      <dgm:prSet presAssocID="{873DC162-48B4-423C-B11C-0F32460A99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417E9-6076-4A91-A8EF-C6CB21887C18}" type="pres">
      <dgm:prSet presAssocID="{4DA7203D-BFC1-4FF5-8B66-6A366B01A7F2}" presName="sibTrans" presStyleCnt="0"/>
      <dgm:spPr/>
      <dgm:t>
        <a:bodyPr/>
        <a:lstStyle/>
        <a:p>
          <a:endParaRPr lang="ru-RU"/>
        </a:p>
      </dgm:t>
    </dgm:pt>
    <dgm:pt modelId="{7F8D2DEC-AD80-463E-B3FF-E59C05283CBE}" type="pres">
      <dgm:prSet presAssocID="{6105565D-7C79-46BE-AF83-89E0DB7E75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6F4D84-1B33-4F27-BB35-ECC10D5F5C34}" type="pres">
      <dgm:prSet presAssocID="{6ECA1F5A-CBE4-436A-BCA2-3C100938FCA8}" presName="sibTrans" presStyleCnt="0"/>
      <dgm:spPr/>
      <dgm:t>
        <a:bodyPr/>
        <a:lstStyle/>
        <a:p>
          <a:endParaRPr lang="ru-RU"/>
        </a:p>
      </dgm:t>
    </dgm:pt>
    <dgm:pt modelId="{7E349AFA-288F-4711-81A7-2918DD697BCA}" type="pres">
      <dgm:prSet presAssocID="{F6BC9803-9CE9-4899-8A46-BEF3C33574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0B26C-291E-4A2A-BF78-2486888C4FB4}" type="pres">
      <dgm:prSet presAssocID="{B06285D7-90EC-4365-8C56-98FF8E160B48}" presName="sibTrans" presStyleCnt="0"/>
      <dgm:spPr/>
      <dgm:t>
        <a:bodyPr/>
        <a:lstStyle/>
        <a:p>
          <a:endParaRPr lang="ru-RU"/>
        </a:p>
      </dgm:t>
    </dgm:pt>
    <dgm:pt modelId="{A0F97696-D389-484C-BF2F-DF24EB5C80E2}" type="pres">
      <dgm:prSet presAssocID="{331C0E3B-4AD1-4B9D-84A0-06C0BBC5AF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03B084-9A03-499C-8FCC-CAC2928AE1ED}" type="pres">
      <dgm:prSet presAssocID="{83CAFC0F-97C3-4E35-98BE-4E7555369D85}" presName="sibTrans" presStyleCnt="0"/>
      <dgm:spPr/>
      <dgm:t>
        <a:bodyPr/>
        <a:lstStyle/>
        <a:p>
          <a:endParaRPr lang="ru-RU"/>
        </a:p>
      </dgm:t>
    </dgm:pt>
    <dgm:pt modelId="{FBF2C9B8-A8F0-42FE-B189-A2CC865AA36A}" type="pres">
      <dgm:prSet presAssocID="{C42A0F3B-0E1A-4219-A473-DBC54E013F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E2DDA3-8921-44AE-91AB-9CB2EBE85AD8}" type="presOf" srcId="{F6BC9803-9CE9-4899-8A46-BEF3C3357411}" destId="{7E349AFA-288F-4711-81A7-2918DD697BCA}" srcOrd="0" destOrd="0" presId="urn:microsoft.com/office/officeart/2005/8/layout/default#1"/>
    <dgm:cxn modelId="{1C1DAC01-8373-489E-80DA-E7BD4055E86C}" srcId="{F16E5D5B-80B1-4C75-827D-4448A39BDEB1}" destId="{F6BC9803-9CE9-4899-8A46-BEF3C3357411}" srcOrd="2" destOrd="0" parTransId="{AE9A26A3-51AA-4B6C-8E1E-B9E70C196B5A}" sibTransId="{B06285D7-90EC-4365-8C56-98FF8E160B48}"/>
    <dgm:cxn modelId="{66311DE4-D32E-45C3-A717-1966FF49B358}" srcId="{F16E5D5B-80B1-4C75-827D-4448A39BDEB1}" destId="{C42A0F3B-0E1A-4219-A473-DBC54E013FDA}" srcOrd="4" destOrd="0" parTransId="{DE2583FF-0903-4C56-9D93-06E0227A5915}" sibTransId="{B4A90FA6-5F5C-4A0A-A959-F20CBB19671A}"/>
    <dgm:cxn modelId="{79FEDF23-C846-4417-84D5-C851A7B352C9}" srcId="{F16E5D5B-80B1-4C75-827D-4448A39BDEB1}" destId="{6105565D-7C79-46BE-AF83-89E0DB7E7557}" srcOrd="1" destOrd="0" parTransId="{099711F6-BC80-496E-A8CF-A76930BDC6DC}" sibTransId="{6ECA1F5A-CBE4-436A-BCA2-3C100938FCA8}"/>
    <dgm:cxn modelId="{DC7661B2-001A-4F42-95D9-3400BA9ACA9A}" type="presOf" srcId="{C42A0F3B-0E1A-4219-A473-DBC54E013FDA}" destId="{FBF2C9B8-A8F0-42FE-B189-A2CC865AA36A}" srcOrd="0" destOrd="0" presId="urn:microsoft.com/office/officeart/2005/8/layout/default#1"/>
    <dgm:cxn modelId="{59D025C9-2B0E-4746-B113-26F12E283349}" type="presOf" srcId="{F16E5D5B-80B1-4C75-827D-4448A39BDEB1}" destId="{44DBBE1C-317D-4CB8-9AE0-26A8ADBD8931}" srcOrd="0" destOrd="0" presId="urn:microsoft.com/office/officeart/2005/8/layout/default#1"/>
    <dgm:cxn modelId="{D0AB829C-2253-45A6-B1BE-79BF46F112A9}" type="presOf" srcId="{331C0E3B-4AD1-4B9D-84A0-06C0BBC5AF5D}" destId="{A0F97696-D389-484C-BF2F-DF24EB5C80E2}" srcOrd="0" destOrd="0" presId="urn:microsoft.com/office/officeart/2005/8/layout/default#1"/>
    <dgm:cxn modelId="{55040846-6096-44F2-8D92-D116346BDBE2}" type="presOf" srcId="{873DC162-48B4-423C-B11C-0F32460A99AC}" destId="{240732E5-0BA2-46A1-B2D6-62F12A183520}" srcOrd="0" destOrd="0" presId="urn:microsoft.com/office/officeart/2005/8/layout/default#1"/>
    <dgm:cxn modelId="{0F65E62A-C038-452D-B799-FB561D5E8A67}" srcId="{F16E5D5B-80B1-4C75-827D-4448A39BDEB1}" destId="{331C0E3B-4AD1-4B9D-84A0-06C0BBC5AF5D}" srcOrd="3" destOrd="0" parTransId="{07DFFDD0-D9D4-4C30-B545-D1E15A4210C8}" sibTransId="{83CAFC0F-97C3-4E35-98BE-4E7555369D85}"/>
    <dgm:cxn modelId="{6167EB38-CDA9-4629-A1AE-CA43AC050684}" type="presOf" srcId="{6105565D-7C79-46BE-AF83-89E0DB7E7557}" destId="{7F8D2DEC-AD80-463E-B3FF-E59C05283CBE}" srcOrd="0" destOrd="0" presId="urn:microsoft.com/office/officeart/2005/8/layout/default#1"/>
    <dgm:cxn modelId="{8AFAC5EF-BA6A-446E-B638-B185BC1B50A6}" srcId="{F16E5D5B-80B1-4C75-827D-4448A39BDEB1}" destId="{873DC162-48B4-423C-B11C-0F32460A99AC}" srcOrd="0" destOrd="0" parTransId="{604D3FCC-8DEE-4189-96CA-10AFF039FFB4}" sibTransId="{4DA7203D-BFC1-4FF5-8B66-6A366B01A7F2}"/>
    <dgm:cxn modelId="{5F2EE5AF-1540-42BF-ADF8-3D69F229F06E}" type="presParOf" srcId="{44DBBE1C-317D-4CB8-9AE0-26A8ADBD8931}" destId="{240732E5-0BA2-46A1-B2D6-62F12A183520}" srcOrd="0" destOrd="0" presId="urn:microsoft.com/office/officeart/2005/8/layout/default#1"/>
    <dgm:cxn modelId="{D3374BA4-4CD6-43A2-9559-54A44DCD020E}" type="presParOf" srcId="{44DBBE1C-317D-4CB8-9AE0-26A8ADBD8931}" destId="{C4E417E9-6076-4A91-A8EF-C6CB21887C18}" srcOrd="1" destOrd="0" presId="urn:microsoft.com/office/officeart/2005/8/layout/default#1"/>
    <dgm:cxn modelId="{344B6E41-C40F-4468-B1DB-B6F2E2662013}" type="presParOf" srcId="{44DBBE1C-317D-4CB8-9AE0-26A8ADBD8931}" destId="{7F8D2DEC-AD80-463E-B3FF-E59C05283CBE}" srcOrd="2" destOrd="0" presId="urn:microsoft.com/office/officeart/2005/8/layout/default#1"/>
    <dgm:cxn modelId="{9029F0D1-2D44-4481-A0EC-81E7F21FB9B1}" type="presParOf" srcId="{44DBBE1C-317D-4CB8-9AE0-26A8ADBD8931}" destId="{F16F4D84-1B33-4F27-BB35-ECC10D5F5C34}" srcOrd="3" destOrd="0" presId="urn:microsoft.com/office/officeart/2005/8/layout/default#1"/>
    <dgm:cxn modelId="{C7A5960A-9C81-45C1-92A5-9BEB0519BCC9}" type="presParOf" srcId="{44DBBE1C-317D-4CB8-9AE0-26A8ADBD8931}" destId="{7E349AFA-288F-4711-81A7-2918DD697BCA}" srcOrd="4" destOrd="0" presId="urn:microsoft.com/office/officeart/2005/8/layout/default#1"/>
    <dgm:cxn modelId="{86676EB6-0D3B-4E80-979A-014DC05F8DA1}" type="presParOf" srcId="{44DBBE1C-317D-4CB8-9AE0-26A8ADBD8931}" destId="{4500B26C-291E-4A2A-BF78-2486888C4FB4}" srcOrd="5" destOrd="0" presId="urn:microsoft.com/office/officeart/2005/8/layout/default#1"/>
    <dgm:cxn modelId="{5AE635BC-0E3F-484B-B3E9-CB61C18457A6}" type="presParOf" srcId="{44DBBE1C-317D-4CB8-9AE0-26A8ADBD8931}" destId="{A0F97696-D389-484C-BF2F-DF24EB5C80E2}" srcOrd="6" destOrd="0" presId="urn:microsoft.com/office/officeart/2005/8/layout/default#1"/>
    <dgm:cxn modelId="{D81B9944-28B0-441C-946E-D2E16CA8F3BD}" type="presParOf" srcId="{44DBBE1C-317D-4CB8-9AE0-26A8ADBD8931}" destId="{3903B084-9A03-499C-8FCC-CAC2928AE1ED}" srcOrd="7" destOrd="0" presId="urn:microsoft.com/office/officeart/2005/8/layout/default#1"/>
    <dgm:cxn modelId="{DC8A5A33-53E0-48CE-BDA2-53F531255FCA}" type="presParOf" srcId="{44DBBE1C-317D-4CB8-9AE0-26A8ADBD8931}" destId="{FBF2C9B8-A8F0-42FE-B189-A2CC865AA36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80502-F4EC-4445-91DC-7201FBBDC962}" type="doc">
      <dgm:prSet loTypeId="urn:microsoft.com/office/officeart/2005/8/layout/matrix2" loCatId="matrix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uk-UA"/>
        </a:p>
      </dgm:t>
    </dgm:pt>
    <dgm:pt modelId="{0E4C139D-BE6F-4AA0-970B-D0DF3626AEB6}">
      <dgm:prSet phldrT="[Текст]" custT="1"/>
      <dgm:spPr/>
      <dgm:t>
        <a:bodyPr/>
        <a:lstStyle/>
        <a:p>
          <a:r>
            <a:rPr lang="uk-UA" sz="3200" b="1" dirty="0" smtClean="0">
              <a:latin typeface="Monotype Corsiva" panose="03010101010201010101" pitchFamily="66" charset="0"/>
            </a:rPr>
            <a:t>Фреска </a:t>
          </a:r>
        </a:p>
        <a:p>
          <a:r>
            <a:rPr lang="uk-UA" sz="2000" dirty="0" smtClean="0">
              <a:latin typeface="Monotype Corsiva" panose="03010101010201010101" pitchFamily="66" charset="0"/>
            </a:rPr>
            <a:t>(розпис водяними фарбами по сирій штукатурці)</a:t>
          </a:r>
          <a:endParaRPr lang="uk-UA" sz="2000" dirty="0">
            <a:latin typeface="Monotype Corsiva" panose="03010101010201010101" pitchFamily="66" charset="0"/>
          </a:endParaRPr>
        </a:p>
      </dgm:t>
    </dgm:pt>
    <dgm:pt modelId="{C0A452AF-43B8-403D-A7DB-C8D7445FC0B8}" type="parTrans" cxnId="{71382D28-99D3-4E31-97C6-D1CC941915FF}">
      <dgm:prSet/>
      <dgm:spPr/>
      <dgm:t>
        <a:bodyPr/>
        <a:lstStyle/>
        <a:p>
          <a:endParaRPr lang="uk-UA"/>
        </a:p>
      </dgm:t>
    </dgm:pt>
    <dgm:pt modelId="{BCE4EA48-DA96-4342-83EB-2E1DF0E6F9F4}" type="sibTrans" cxnId="{71382D28-99D3-4E31-97C6-D1CC941915FF}">
      <dgm:prSet/>
      <dgm:spPr/>
      <dgm:t>
        <a:bodyPr/>
        <a:lstStyle/>
        <a:p>
          <a:endParaRPr lang="uk-UA"/>
        </a:p>
      </dgm:t>
    </dgm:pt>
    <dgm:pt modelId="{9967B15D-6E72-44EC-945E-394F8B0BAA6B}">
      <dgm:prSet phldrT="[Текст]" custT="1"/>
      <dgm:spPr/>
      <dgm:t>
        <a:bodyPr/>
        <a:lstStyle/>
        <a:p>
          <a:r>
            <a:rPr lang="uk-UA" sz="3200" b="1" dirty="0" smtClean="0">
              <a:latin typeface="Monotype Corsiva" panose="03010101010201010101" pitchFamily="66" charset="0"/>
            </a:rPr>
            <a:t>Мозаїка</a:t>
          </a:r>
        </a:p>
        <a:p>
          <a:r>
            <a:rPr lang="uk-UA" sz="2000" dirty="0" smtClean="0">
              <a:latin typeface="Monotype Corsiva" panose="03010101010201010101" pitchFamily="66" charset="0"/>
            </a:rPr>
            <a:t>(малюнок складений зі смальти-кольорового скла)</a:t>
          </a:r>
          <a:endParaRPr lang="uk-UA" sz="2000" dirty="0">
            <a:latin typeface="Monotype Corsiva" panose="03010101010201010101" pitchFamily="66" charset="0"/>
          </a:endParaRPr>
        </a:p>
      </dgm:t>
    </dgm:pt>
    <dgm:pt modelId="{6DF986DA-A384-4EB7-8096-566AD6A6D642}" type="parTrans" cxnId="{0094C8C9-ED4A-42BE-9859-E7DEE882D27C}">
      <dgm:prSet/>
      <dgm:spPr/>
      <dgm:t>
        <a:bodyPr/>
        <a:lstStyle/>
        <a:p>
          <a:endParaRPr lang="uk-UA"/>
        </a:p>
      </dgm:t>
    </dgm:pt>
    <dgm:pt modelId="{D6912931-6FDA-43C3-A09A-1D5910172C84}" type="sibTrans" cxnId="{0094C8C9-ED4A-42BE-9859-E7DEE882D27C}">
      <dgm:prSet/>
      <dgm:spPr/>
      <dgm:t>
        <a:bodyPr/>
        <a:lstStyle/>
        <a:p>
          <a:endParaRPr lang="uk-UA"/>
        </a:p>
      </dgm:t>
    </dgm:pt>
    <dgm:pt modelId="{22E3A5BB-FBDC-4E24-879E-B1E23BB0E4E5}">
      <dgm:prSet phldrT="[Текст]" custT="1"/>
      <dgm:spPr/>
      <dgm:t>
        <a:bodyPr/>
        <a:lstStyle/>
        <a:p>
          <a:r>
            <a:rPr lang="uk-UA" sz="4000" b="1" dirty="0" smtClean="0">
              <a:latin typeface="Monotype Corsiva" panose="03010101010201010101" pitchFamily="66" charset="0"/>
            </a:rPr>
            <a:t>Іконопис </a:t>
          </a:r>
          <a:r>
            <a:rPr lang="uk-UA" sz="2800" dirty="0" smtClean="0">
              <a:latin typeface="Monotype Corsiva" panose="03010101010201010101" pitchFamily="66" charset="0"/>
            </a:rPr>
            <a:t>(мистецтво малювання ікон)</a:t>
          </a:r>
          <a:endParaRPr lang="uk-UA" sz="2800" dirty="0">
            <a:latin typeface="Monotype Corsiva" panose="03010101010201010101" pitchFamily="66" charset="0"/>
          </a:endParaRPr>
        </a:p>
      </dgm:t>
    </dgm:pt>
    <dgm:pt modelId="{033C508A-DD96-4318-A638-198D87391438}" type="parTrans" cxnId="{1AE2A808-1E01-49DF-BDDE-137F710B00E8}">
      <dgm:prSet/>
      <dgm:spPr/>
      <dgm:t>
        <a:bodyPr/>
        <a:lstStyle/>
        <a:p>
          <a:endParaRPr lang="uk-UA"/>
        </a:p>
      </dgm:t>
    </dgm:pt>
    <dgm:pt modelId="{2B4E6F08-1EBB-45F0-8AFA-0CA04CDBD0AC}" type="sibTrans" cxnId="{1AE2A808-1E01-49DF-BDDE-137F710B00E8}">
      <dgm:prSet/>
      <dgm:spPr/>
      <dgm:t>
        <a:bodyPr/>
        <a:lstStyle/>
        <a:p>
          <a:endParaRPr lang="uk-UA"/>
        </a:p>
      </dgm:t>
    </dgm:pt>
    <dgm:pt modelId="{F9D1218D-3BD3-45B7-A5E3-D14C6535E60F}">
      <dgm:prSet phldrT="[Текст]" custT="1"/>
      <dgm:spPr/>
      <dgm:t>
        <a:bodyPr/>
        <a:lstStyle/>
        <a:p>
          <a:r>
            <a:rPr lang="uk-UA" sz="3200" b="1" dirty="0" smtClean="0">
              <a:latin typeface="Monotype Corsiva" panose="03010101010201010101" pitchFamily="66" charset="0"/>
            </a:rPr>
            <a:t>Книжкова мініатюра</a:t>
          </a:r>
        </a:p>
        <a:p>
          <a:r>
            <a:rPr lang="uk-UA" sz="2000" dirty="0" smtClean="0">
              <a:latin typeface="Monotype Corsiva" panose="03010101010201010101" pitchFamily="66" charset="0"/>
            </a:rPr>
            <a:t>(ілюстрації, якими прикрашали рукописні книги)</a:t>
          </a:r>
          <a:endParaRPr lang="uk-UA" sz="2000" dirty="0">
            <a:latin typeface="Monotype Corsiva" panose="03010101010201010101" pitchFamily="66" charset="0"/>
          </a:endParaRPr>
        </a:p>
      </dgm:t>
    </dgm:pt>
    <dgm:pt modelId="{62172010-B933-45DE-9D67-7965C7BB61E4}" type="parTrans" cxnId="{084075BD-19A5-4702-A81D-531BD9070ABF}">
      <dgm:prSet/>
      <dgm:spPr/>
      <dgm:t>
        <a:bodyPr/>
        <a:lstStyle/>
        <a:p>
          <a:endParaRPr lang="uk-UA"/>
        </a:p>
      </dgm:t>
    </dgm:pt>
    <dgm:pt modelId="{43967EFF-9484-4011-A739-5633E066DE04}" type="sibTrans" cxnId="{084075BD-19A5-4702-A81D-531BD9070ABF}">
      <dgm:prSet/>
      <dgm:spPr/>
      <dgm:t>
        <a:bodyPr/>
        <a:lstStyle/>
        <a:p>
          <a:endParaRPr lang="uk-UA"/>
        </a:p>
      </dgm:t>
    </dgm:pt>
    <dgm:pt modelId="{6052D888-318D-436F-A03B-C1E309F0844B}" type="pres">
      <dgm:prSet presAssocID="{EDF80502-F4EC-4445-91DC-7201FBBDC96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D0C867-4DA7-40E6-B80F-D9544AFC6E99}" type="pres">
      <dgm:prSet presAssocID="{EDF80502-F4EC-4445-91DC-7201FBBDC962}" presName="axisShape" presStyleLbl="bgShp" presStyleIdx="0" presStyleCnt="1"/>
      <dgm:spPr/>
      <dgm:t>
        <a:bodyPr/>
        <a:lstStyle/>
        <a:p>
          <a:endParaRPr lang="ru-RU"/>
        </a:p>
      </dgm:t>
    </dgm:pt>
    <dgm:pt modelId="{AED32817-0392-4F51-B3F8-8892A2520F67}" type="pres">
      <dgm:prSet presAssocID="{EDF80502-F4EC-4445-91DC-7201FBBDC962}" presName="rect1" presStyleLbl="node1" presStyleIdx="0" presStyleCnt="4" custScaleX="116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7A223-6D9E-4E44-B00D-EF15F6DD80D9}" type="pres">
      <dgm:prSet presAssocID="{EDF80502-F4EC-4445-91DC-7201FBBDC962}" presName="rect2" presStyleLbl="node1" presStyleIdx="1" presStyleCnt="4" custScaleX="108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CB9F89-02F0-48AC-B322-CFC3375FA81B}" type="pres">
      <dgm:prSet presAssocID="{EDF80502-F4EC-4445-91DC-7201FBBDC962}" presName="rect3" presStyleLbl="node1" presStyleIdx="2" presStyleCnt="4" custScaleX="116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F42A8E-21B0-4052-90AF-B82004FD25AF}" type="pres">
      <dgm:prSet presAssocID="{EDF80502-F4EC-4445-91DC-7201FBBDC962}" presName="rect4" presStyleLbl="node1" presStyleIdx="3" presStyleCnt="4" custScaleX="116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382D28-99D3-4E31-97C6-D1CC941915FF}" srcId="{EDF80502-F4EC-4445-91DC-7201FBBDC962}" destId="{0E4C139D-BE6F-4AA0-970B-D0DF3626AEB6}" srcOrd="0" destOrd="0" parTransId="{C0A452AF-43B8-403D-A7DB-C8D7445FC0B8}" sibTransId="{BCE4EA48-DA96-4342-83EB-2E1DF0E6F9F4}"/>
    <dgm:cxn modelId="{71CF529C-2A89-43EF-9071-F33493830911}" type="presOf" srcId="{F9D1218D-3BD3-45B7-A5E3-D14C6535E60F}" destId="{DEF42A8E-21B0-4052-90AF-B82004FD25AF}" srcOrd="0" destOrd="0" presId="urn:microsoft.com/office/officeart/2005/8/layout/matrix2"/>
    <dgm:cxn modelId="{0094C8C9-ED4A-42BE-9859-E7DEE882D27C}" srcId="{EDF80502-F4EC-4445-91DC-7201FBBDC962}" destId="{9967B15D-6E72-44EC-945E-394F8B0BAA6B}" srcOrd="1" destOrd="0" parTransId="{6DF986DA-A384-4EB7-8096-566AD6A6D642}" sibTransId="{D6912931-6FDA-43C3-A09A-1D5910172C84}"/>
    <dgm:cxn modelId="{664F9E5D-E270-45BD-9BAD-1EB95BF3DC9E}" type="presOf" srcId="{22E3A5BB-FBDC-4E24-879E-B1E23BB0E4E5}" destId="{8ECB9F89-02F0-48AC-B322-CFC3375FA81B}" srcOrd="0" destOrd="0" presId="urn:microsoft.com/office/officeart/2005/8/layout/matrix2"/>
    <dgm:cxn modelId="{084075BD-19A5-4702-A81D-531BD9070ABF}" srcId="{EDF80502-F4EC-4445-91DC-7201FBBDC962}" destId="{F9D1218D-3BD3-45B7-A5E3-D14C6535E60F}" srcOrd="3" destOrd="0" parTransId="{62172010-B933-45DE-9D67-7965C7BB61E4}" sibTransId="{43967EFF-9484-4011-A739-5633E066DE04}"/>
    <dgm:cxn modelId="{DE65DEC9-41AB-4C24-AE5E-0E90E85A7DA3}" type="presOf" srcId="{0E4C139D-BE6F-4AA0-970B-D0DF3626AEB6}" destId="{AED32817-0392-4F51-B3F8-8892A2520F67}" srcOrd="0" destOrd="0" presId="urn:microsoft.com/office/officeart/2005/8/layout/matrix2"/>
    <dgm:cxn modelId="{1AE2A808-1E01-49DF-BDDE-137F710B00E8}" srcId="{EDF80502-F4EC-4445-91DC-7201FBBDC962}" destId="{22E3A5BB-FBDC-4E24-879E-B1E23BB0E4E5}" srcOrd="2" destOrd="0" parTransId="{033C508A-DD96-4318-A638-198D87391438}" sibTransId="{2B4E6F08-1EBB-45F0-8AFA-0CA04CDBD0AC}"/>
    <dgm:cxn modelId="{15029895-4D06-4DCF-9F4C-FF3E95DAFF09}" type="presOf" srcId="{9967B15D-6E72-44EC-945E-394F8B0BAA6B}" destId="{88F7A223-6D9E-4E44-B00D-EF15F6DD80D9}" srcOrd="0" destOrd="0" presId="urn:microsoft.com/office/officeart/2005/8/layout/matrix2"/>
    <dgm:cxn modelId="{A80FFBBB-64EC-4987-BFB8-8006BF863D6F}" type="presOf" srcId="{EDF80502-F4EC-4445-91DC-7201FBBDC962}" destId="{6052D888-318D-436F-A03B-C1E309F0844B}" srcOrd="0" destOrd="0" presId="urn:microsoft.com/office/officeart/2005/8/layout/matrix2"/>
    <dgm:cxn modelId="{9AF9F2AD-A7B0-4D38-8C53-81F5F9B83536}" type="presParOf" srcId="{6052D888-318D-436F-A03B-C1E309F0844B}" destId="{F3D0C867-4DA7-40E6-B80F-D9544AFC6E99}" srcOrd="0" destOrd="0" presId="urn:microsoft.com/office/officeart/2005/8/layout/matrix2"/>
    <dgm:cxn modelId="{E9148E96-1D5A-47C5-BA7A-8B1E60C18476}" type="presParOf" srcId="{6052D888-318D-436F-A03B-C1E309F0844B}" destId="{AED32817-0392-4F51-B3F8-8892A2520F67}" srcOrd="1" destOrd="0" presId="urn:microsoft.com/office/officeart/2005/8/layout/matrix2"/>
    <dgm:cxn modelId="{97A2E86D-77FE-49BB-9974-9E7D61C21D14}" type="presParOf" srcId="{6052D888-318D-436F-A03B-C1E309F0844B}" destId="{88F7A223-6D9E-4E44-B00D-EF15F6DD80D9}" srcOrd="2" destOrd="0" presId="urn:microsoft.com/office/officeart/2005/8/layout/matrix2"/>
    <dgm:cxn modelId="{106EE03A-B5ED-46E9-8DEC-4DF9128343F9}" type="presParOf" srcId="{6052D888-318D-436F-A03B-C1E309F0844B}" destId="{8ECB9F89-02F0-48AC-B322-CFC3375FA81B}" srcOrd="3" destOrd="0" presId="urn:microsoft.com/office/officeart/2005/8/layout/matrix2"/>
    <dgm:cxn modelId="{97935C2F-86F1-4917-BBE6-801BE45B6EE3}" type="presParOf" srcId="{6052D888-318D-436F-A03B-C1E309F0844B}" destId="{DEF42A8E-21B0-4052-90AF-B82004FD25A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732E5-0BA2-46A1-B2D6-62F12A183520}">
      <dsp:nvSpPr>
        <dsp:cNvPr id="0" name=""/>
        <dsp:cNvSpPr/>
      </dsp:nvSpPr>
      <dsp:spPr>
        <a:xfrm>
          <a:off x="0" y="133070"/>
          <a:ext cx="2567303" cy="15403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Monotype Corsiva" panose="03010101010201010101" pitchFamily="66" charset="0"/>
            </a:rPr>
            <a:t>Хрестово-купольне планування соборів</a:t>
          </a:r>
          <a:endParaRPr lang="ru-RU" sz="2400" b="1" kern="1200" dirty="0">
            <a:latin typeface="Monotype Corsiva" panose="03010101010201010101" pitchFamily="66" charset="0"/>
          </a:endParaRPr>
        </a:p>
      </dsp:txBody>
      <dsp:txXfrm>
        <a:off x="0" y="133070"/>
        <a:ext cx="2567303" cy="1540381"/>
      </dsp:txXfrm>
    </dsp:sp>
    <dsp:sp modelId="{7F8D2DEC-AD80-463E-B3FF-E59C05283CBE}">
      <dsp:nvSpPr>
        <dsp:cNvPr id="0" name=""/>
        <dsp:cNvSpPr/>
      </dsp:nvSpPr>
      <dsp:spPr>
        <a:xfrm>
          <a:off x="2824033" y="133070"/>
          <a:ext cx="2567303" cy="1540381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Monotype Corsiva" panose="03010101010201010101" pitchFamily="66" charset="0"/>
            </a:rPr>
            <a:t>Центральний купол спирався на 4 стовпи</a:t>
          </a:r>
          <a:endParaRPr lang="ru-RU" sz="2800" b="1" kern="1200" dirty="0">
            <a:latin typeface="Monotype Corsiva" panose="03010101010201010101" pitchFamily="66" charset="0"/>
          </a:endParaRPr>
        </a:p>
      </dsp:txBody>
      <dsp:txXfrm>
        <a:off x="2824033" y="133070"/>
        <a:ext cx="2567303" cy="1540381"/>
      </dsp:txXfrm>
    </dsp:sp>
    <dsp:sp modelId="{7E349AFA-288F-4711-81A7-2918DD697BCA}">
      <dsp:nvSpPr>
        <dsp:cNvPr id="0" name=""/>
        <dsp:cNvSpPr/>
      </dsp:nvSpPr>
      <dsp:spPr>
        <a:xfrm>
          <a:off x="5648066" y="133070"/>
          <a:ext cx="2567303" cy="1540381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Monotype Corsiva" panose="03010101010201010101" pitchFamily="66" charset="0"/>
            </a:rPr>
            <a:t>Куполи покривалися свинцевими, позолоченими або забарвленими у зелений колір листами</a:t>
          </a:r>
          <a:endParaRPr lang="ru-RU" sz="2100" b="1" kern="1200" dirty="0">
            <a:latin typeface="Monotype Corsiva" panose="03010101010201010101" pitchFamily="66" charset="0"/>
          </a:endParaRPr>
        </a:p>
      </dsp:txBody>
      <dsp:txXfrm>
        <a:off x="5648066" y="133070"/>
        <a:ext cx="2567303" cy="1540381"/>
      </dsp:txXfrm>
    </dsp:sp>
    <dsp:sp modelId="{A0F97696-D389-484C-BF2F-DF24EB5C80E2}">
      <dsp:nvSpPr>
        <dsp:cNvPr id="0" name=""/>
        <dsp:cNvSpPr/>
      </dsp:nvSpPr>
      <dsp:spPr>
        <a:xfrm>
          <a:off x="1412016" y="1930183"/>
          <a:ext cx="2567303" cy="1540381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Monotype Corsiva" panose="03010101010201010101" pitchFamily="66" charset="0"/>
            </a:rPr>
            <a:t>Стіни викладалися з рядів каменю і плінфи (цегли)</a:t>
          </a:r>
          <a:endParaRPr lang="ru-RU" sz="2400" b="1" kern="1200" dirty="0">
            <a:latin typeface="Monotype Corsiva" panose="03010101010201010101" pitchFamily="66" charset="0"/>
          </a:endParaRPr>
        </a:p>
      </dsp:txBody>
      <dsp:txXfrm>
        <a:off x="1412016" y="1930183"/>
        <a:ext cx="2567303" cy="1540381"/>
      </dsp:txXfrm>
    </dsp:sp>
    <dsp:sp modelId="{FBF2C9B8-A8F0-42FE-B189-A2CC865AA36A}">
      <dsp:nvSpPr>
        <dsp:cNvPr id="0" name=""/>
        <dsp:cNvSpPr/>
      </dsp:nvSpPr>
      <dsp:spPr>
        <a:xfrm>
          <a:off x="4236050" y="1930183"/>
          <a:ext cx="2567303" cy="1540381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Monotype Corsiva" panose="03010101010201010101" pitchFamily="66" charset="0"/>
            </a:rPr>
            <a:t>Шоломоподібні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Monotype Corsiva" panose="03010101010201010101" pitchFamily="66" charset="0"/>
            </a:rPr>
            <a:t>куполи</a:t>
          </a:r>
          <a:endParaRPr lang="ru-RU" sz="2800" b="1" kern="1200" dirty="0">
            <a:latin typeface="Monotype Corsiva" panose="03010101010201010101" pitchFamily="66" charset="0"/>
          </a:endParaRPr>
        </a:p>
      </dsp:txBody>
      <dsp:txXfrm>
        <a:off x="4236050" y="1930183"/>
        <a:ext cx="2567303" cy="154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0C867-4DA7-40E6-B80F-D9544AFC6E99}">
      <dsp:nvSpPr>
        <dsp:cNvPr id="0" name=""/>
        <dsp:cNvSpPr/>
      </dsp:nvSpPr>
      <dsp:spPr>
        <a:xfrm>
          <a:off x="1775959" y="0"/>
          <a:ext cx="5306362" cy="530636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32817-0392-4F51-B3F8-8892A2520F67}">
      <dsp:nvSpPr>
        <dsp:cNvPr id="0" name=""/>
        <dsp:cNvSpPr/>
      </dsp:nvSpPr>
      <dsp:spPr>
        <a:xfrm>
          <a:off x="1950793" y="344913"/>
          <a:ext cx="2462703" cy="2122544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Monotype Corsiva" panose="03010101010201010101" pitchFamily="66" charset="0"/>
            </a:rPr>
            <a:t>Фреска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Monotype Corsiva" panose="03010101010201010101" pitchFamily="66" charset="0"/>
            </a:rPr>
            <a:t>(розпис водяними фарбами по сирій штукатурці)</a:t>
          </a:r>
          <a:endParaRPr lang="uk-UA" sz="2000" kern="1200" dirty="0">
            <a:latin typeface="Monotype Corsiva" panose="03010101010201010101" pitchFamily="66" charset="0"/>
          </a:endParaRPr>
        </a:p>
      </dsp:txBody>
      <dsp:txXfrm>
        <a:off x="2054407" y="448527"/>
        <a:ext cx="2255475" cy="1915316"/>
      </dsp:txXfrm>
    </dsp:sp>
    <dsp:sp modelId="{88F7A223-6D9E-4E44-B00D-EF15F6DD80D9}">
      <dsp:nvSpPr>
        <dsp:cNvPr id="0" name=""/>
        <dsp:cNvSpPr/>
      </dsp:nvSpPr>
      <dsp:spPr>
        <a:xfrm>
          <a:off x="4523455" y="344913"/>
          <a:ext cx="2305359" cy="2122544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68408"/>
                <a:satOff val="-746"/>
                <a:lumOff val="8526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68408"/>
                <a:satOff val="-746"/>
                <a:lumOff val="8526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68408"/>
                <a:satOff val="-746"/>
                <a:lumOff val="85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Monotype Corsiva" panose="03010101010201010101" pitchFamily="66" charset="0"/>
            </a:rPr>
            <a:t>Мозаїка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Monotype Corsiva" panose="03010101010201010101" pitchFamily="66" charset="0"/>
            </a:rPr>
            <a:t>(малюнок складений зі смальти-кольорового скла)</a:t>
          </a:r>
          <a:endParaRPr lang="uk-UA" sz="2000" kern="1200" dirty="0">
            <a:latin typeface="Monotype Corsiva" panose="03010101010201010101" pitchFamily="66" charset="0"/>
          </a:endParaRPr>
        </a:p>
      </dsp:txBody>
      <dsp:txXfrm>
        <a:off x="4627069" y="448527"/>
        <a:ext cx="2098131" cy="1915316"/>
      </dsp:txXfrm>
    </dsp:sp>
    <dsp:sp modelId="{8ECB9F89-02F0-48AC-B322-CFC3375FA81B}">
      <dsp:nvSpPr>
        <dsp:cNvPr id="0" name=""/>
        <dsp:cNvSpPr/>
      </dsp:nvSpPr>
      <dsp:spPr>
        <a:xfrm>
          <a:off x="1950793" y="2838903"/>
          <a:ext cx="2462703" cy="2122544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136816"/>
                <a:satOff val="-1492"/>
                <a:lumOff val="17053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36816"/>
                <a:satOff val="-1492"/>
                <a:lumOff val="17053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36816"/>
                <a:satOff val="-1492"/>
                <a:lumOff val="170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atin typeface="Monotype Corsiva" panose="03010101010201010101" pitchFamily="66" charset="0"/>
            </a:rPr>
            <a:t>Іконопис </a:t>
          </a:r>
          <a:r>
            <a:rPr lang="uk-UA" sz="2800" kern="1200" dirty="0" smtClean="0">
              <a:latin typeface="Monotype Corsiva" panose="03010101010201010101" pitchFamily="66" charset="0"/>
            </a:rPr>
            <a:t>(мистецтво малювання ікон)</a:t>
          </a:r>
          <a:endParaRPr lang="uk-UA" sz="2800" kern="1200" dirty="0">
            <a:latin typeface="Monotype Corsiva" panose="03010101010201010101" pitchFamily="66" charset="0"/>
          </a:endParaRPr>
        </a:p>
      </dsp:txBody>
      <dsp:txXfrm>
        <a:off x="2054407" y="2942517"/>
        <a:ext cx="2255475" cy="1915316"/>
      </dsp:txXfrm>
    </dsp:sp>
    <dsp:sp modelId="{DEF42A8E-21B0-4052-90AF-B82004FD25AF}">
      <dsp:nvSpPr>
        <dsp:cNvPr id="0" name=""/>
        <dsp:cNvSpPr/>
      </dsp:nvSpPr>
      <dsp:spPr>
        <a:xfrm>
          <a:off x="4444783" y="2838903"/>
          <a:ext cx="2462703" cy="2122544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205224"/>
                <a:satOff val="-2238"/>
                <a:lumOff val="2557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Monotype Corsiva" panose="03010101010201010101" pitchFamily="66" charset="0"/>
            </a:rPr>
            <a:t>Книжкова мініатюра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Monotype Corsiva" panose="03010101010201010101" pitchFamily="66" charset="0"/>
            </a:rPr>
            <a:t>(ілюстрації, якими прикрашали рукописні книги)</a:t>
          </a:r>
          <a:endParaRPr lang="uk-UA" sz="2000" kern="1200" dirty="0">
            <a:latin typeface="Monotype Corsiva" panose="03010101010201010101" pitchFamily="66" charset="0"/>
          </a:endParaRPr>
        </a:p>
      </dsp:txBody>
      <dsp:txXfrm>
        <a:off x="4548397" y="2942517"/>
        <a:ext cx="2255475" cy="1915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20DA-F2F1-453F-9E0A-217C1388BC0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D5BC4-AA1F-44EA-BFB9-8FEC43160E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03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9795-823C-422F-BB59-FAC2BC3BF304}" type="datetime1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15BE-E324-4DB2-9BF7-A4BDCE864F6B}" type="datetime1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8F65-494B-4FE7-B256-AF16BA7183C5}" type="datetime1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319F-F587-471B-A80B-72062C4DA588}" type="datetime1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0342-028C-420D-9E39-87053363ED20}" type="datetime1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B1A2-123A-42FE-A30D-75E9943AEC7F}" type="datetime1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7E-45E7-4EA9-804B-C1ED42494D2D}" type="datetime1">
              <a:rPr lang="ru-RU" smtClean="0"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4C16-DFC4-425E-BE1B-10FB277ECAC4}" type="datetime1">
              <a:rPr lang="ru-RU" smtClean="0"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7824-6F33-4E70-BA01-B2BFF88FCBD5}" type="datetime1">
              <a:rPr lang="ru-RU" smtClean="0"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B28-AF6B-4477-8DF4-069A1B85BC86}" type="datetime1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4AA-91C7-48CE-BF34-6718BE531BD9}" type="datetime1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7012-4041-404C-9BE9-70D60722604D}" type="datetime1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A9CC-5366-4698-A328-95FFAFCBF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uk.wikipedia.org/wiki/%D0%A4%D0%B0%D0%B9%D0%BB:Plan_of_ST._Voznesinnia_church_in_Chortiv.gi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276872"/>
            <a:ext cx="9433048" cy="1470025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atin typeface="Monotype Corsiva" pitchFamily="66" charset="0"/>
              </a:rPr>
              <a:t>КУЛЬТУРА КИЇВСЬКОЇ  </a:t>
            </a:r>
            <a:r>
              <a:rPr lang="uk-UA" sz="8000" b="1" dirty="0" smtClean="0">
                <a:latin typeface="Monotype Corsiva" pitchFamily="66" charset="0"/>
              </a:rPr>
              <a:t> РУСІ</a:t>
            </a:r>
            <a:endParaRPr lang="ru-RU" sz="80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uk-UA" sz="2400" i="1" dirty="0" smtClean="0">
                <a:latin typeface="Monotype Corsiva" panose="03010101010201010101" pitchFamily="66" charset="0"/>
              </a:rPr>
              <a:t>Презентація</a:t>
            </a:r>
          </a:p>
          <a:p>
            <a:r>
              <a:rPr lang="uk-UA" sz="2400" i="1" dirty="0" smtClean="0">
                <a:latin typeface="Monotype Corsiva" panose="03010101010201010101" pitchFamily="66" charset="0"/>
              </a:rPr>
              <a:t>Учениці 10 – А класу</a:t>
            </a:r>
          </a:p>
          <a:p>
            <a:r>
              <a:rPr lang="uk-UA" sz="2400" i="1" dirty="0" smtClean="0">
                <a:latin typeface="Monotype Corsiva" panose="03010101010201010101" pitchFamily="66" charset="0"/>
              </a:rPr>
              <a:t>Кременчуцького ліцею №30</a:t>
            </a:r>
          </a:p>
          <a:p>
            <a:r>
              <a:rPr lang="uk-UA" sz="2400" i="1" dirty="0" err="1" smtClean="0">
                <a:latin typeface="Monotype Corsiva" panose="03010101010201010101" pitchFamily="66" charset="0"/>
              </a:rPr>
              <a:t>Заікіної</a:t>
            </a:r>
            <a:r>
              <a:rPr lang="uk-UA" sz="2400" i="1" dirty="0" smtClean="0">
                <a:latin typeface="Monotype Corsiva" panose="03010101010201010101" pitchFamily="66" charset="0"/>
              </a:rPr>
              <a:t> Анастасії</a:t>
            </a:r>
            <a:endParaRPr lang="ru-RU" sz="2400" i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Monotype Corsiva" panose="03010101010201010101" pitchFamily="66" charset="0"/>
              </a:rPr>
              <a:t>Михайлівський Золотоверхий собор, </a:t>
            </a:r>
            <a:r>
              <a:rPr lang="en-US" sz="5400" dirty="0" smtClean="0">
                <a:latin typeface="Monotype Corsiva" panose="03010101010201010101" pitchFamily="66" charset="0"/>
              </a:rPr>
              <a:t>XII</a:t>
            </a:r>
            <a:r>
              <a:rPr lang="uk-UA" sz="5400" dirty="0" smtClean="0">
                <a:latin typeface="Monotype Corsiva" panose="03010101010201010101" pitchFamily="66" charset="0"/>
              </a:rPr>
              <a:t> </a:t>
            </a:r>
            <a:r>
              <a:rPr lang="uk-UA" sz="5400" dirty="0" smtClean="0">
                <a:latin typeface="Monotype Corsiva" panose="03010101010201010101" pitchFamily="66" charset="0"/>
              </a:rPr>
              <a:t>століття</a:t>
            </a:r>
            <a:endParaRPr lang="uk-UA" sz="54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camrador.hall.org.ua/BY_PLACE/05-Hramy_i_Monastyri_Kieva/existing/03-Myhailyvskiy_Zolotoverhiy_Monastyr/mihailovsk_3_2004CR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3"/>
          <a:stretch/>
        </p:blipFill>
        <p:spPr bwMode="auto">
          <a:xfrm>
            <a:off x="899592" y="1651554"/>
            <a:ext cx="7200800" cy="50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Monotype Corsiva" panose="03010101010201010101" pitchFamily="66" charset="0"/>
              </a:rPr>
              <a:t>П</a:t>
            </a:r>
            <a:r>
              <a:rPr lang="en-US" sz="5400" dirty="0" smtClean="0">
                <a:latin typeface="Monotype Corsiva" panose="03010101010201010101" pitchFamily="66" charset="0"/>
              </a:rPr>
              <a:t>’</a:t>
            </a:r>
            <a:r>
              <a:rPr lang="uk-UA" sz="5400" dirty="0" err="1" smtClean="0">
                <a:latin typeface="Monotype Corsiva" panose="03010101010201010101" pitchFamily="66" charset="0"/>
              </a:rPr>
              <a:t>ятницька</a:t>
            </a:r>
            <a:r>
              <a:rPr lang="uk-UA" sz="5400" dirty="0" smtClean="0">
                <a:latin typeface="Monotype Corsiva" panose="03010101010201010101" pitchFamily="66" charset="0"/>
              </a:rPr>
              <a:t> </a:t>
            </a:r>
            <a:r>
              <a:rPr lang="uk-UA" sz="5400" dirty="0" smtClean="0">
                <a:latin typeface="Monotype Corsiva" panose="03010101010201010101" pitchFamily="66" charset="0"/>
              </a:rPr>
              <a:t>церква у Чернігові, </a:t>
            </a:r>
            <a:br>
              <a:rPr lang="uk-UA" sz="5400" dirty="0" smtClean="0">
                <a:latin typeface="Monotype Corsiva" panose="03010101010201010101" pitchFamily="66" charset="0"/>
              </a:rPr>
            </a:br>
            <a:r>
              <a:rPr lang="en-US" sz="5400" dirty="0" smtClean="0">
                <a:latin typeface="Monotype Corsiva" panose="03010101010201010101" pitchFamily="66" charset="0"/>
              </a:rPr>
              <a:t>XII</a:t>
            </a:r>
            <a:r>
              <a:rPr lang="uk-UA" sz="5400" dirty="0" smtClean="0">
                <a:latin typeface="Monotype Corsiva" panose="03010101010201010101" pitchFamily="66" charset="0"/>
              </a:rPr>
              <a:t> </a:t>
            </a:r>
            <a:r>
              <a:rPr lang="uk-UA" sz="5400" dirty="0" smtClean="0">
                <a:latin typeface="Monotype Corsiva" panose="03010101010201010101" pitchFamily="66" charset="0"/>
              </a:rPr>
              <a:t>століття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tour-cn.com.ua/_nw/10/85952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20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6000" dirty="0" smtClean="0">
                <a:latin typeface="Monotype Corsiva" panose="03010101010201010101" pitchFamily="66" charset="0"/>
              </a:rPr>
              <a:t>Церква Покрова на </a:t>
            </a:r>
            <a:r>
              <a:rPr lang="uk-UA" sz="6000" dirty="0" err="1" smtClean="0">
                <a:latin typeface="Monotype Corsiva" panose="03010101010201010101" pitchFamily="66" charset="0"/>
              </a:rPr>
              <a:t>Нерлі</a:t>
            </a:r>
            <a:r>
              <a:rPr lang="uk-UA" sz="6000" dirty="0" smtClean="0">
                <a:latin typeface="Monotype Corsiva" panose="03010101010201010101" pitchFamily="66" charset="0"/>
              </a:rPr>
              <a:t>, </a:t>
            </a:r>
            <a:r>
              <a:rPr lang="en-US" sz="6000" dirty="0" smtClean="0">
                <a:latin typeface="Monotype Corsiva" panose="03010101010201010101" pitchFamily="66" charset="0"/>
              </a:rPr>
              <a:t>XII</a:t>
            </a:r>
            <a:r>
              <a:rPr lang="uk-UA" sz="6000" dirty="0" smtClean="0">
                <a:latin typeface="Monotype Corsiva" panose="03010101010201010101" pitchFamily="66" charset="0"/>
              </a:rPr>
              <a:t> </a:t>
            </a:r>
            <a:r>
              <a:rPr lang="uk-UA" sz="6000" dirty="0" smtClean="0">
                <a:latin typeface="Monotype Corsiva" panose="03010101010201010101" pitchFamily="66" charset="0"/>
              </a:rPr>
              <a:t>століття</a:t>
            </a:r>
            <a:endParaRPr lang="uk-UA" sz="6000" dirty="0">
              <a:latin typeface="Monotype Corsiva" panose="03010101010201010101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fotonostra.ru/data/media/1/DSC09357And1More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24724"/>
          <a:stretch/>
        </p:blipFill>
        <p:spPr bwMode="auto">
          <a:xfrm>
            <a:off x="1331640" y="1772816"/>
            <a:ext cx="6693075" cy="4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Monotype Corsiva" panose="03010101010201010101" pitchFamily="66" charset="0"/>
              </a:rPr>
              <a:t>Успенський собор у Володимирі, </a:t>
            </a:r>
            <a:br>
              <a:rPr lang="uk-UA" sz="5400" dirty="0" smtClean="0">
                <a:latin typeface="Monotype Corsiva" panose="03010101010201010101" pitchFamily="66" charset="0"/>
              </a:rPr>
            </a:br>
            <a:r>
              <a:rPr lang="en-US" sz="5400" dirty="0" smtClean="0">
                <a:latin typeface="Monotype Corsiva" panose="03010101010201010101" pitchFamily="66" charset="0"/>
              </a:rPr>
              <a:t>XII</a:t>
            </a:r>
            <a:r>
              <a:rPr lang="uk-UA" sz="5400" dirty="0" smtClean="0">
                <a:latin typeface="Monotype Corsiva" panose="03010101010201010101" pitchFamily="66" charset="0"/>
              </a:rPr>
              <a:t> </a:t>
            </a:r>
            <a:r>
              <a:rPr lang="uk-UA" sz="5400" dirty="0" smtClean="0">
                <a:latin typeface="Monotype Corsiva" panose="03010101010201010101" pitchFamily="66" charset="0"/>
              </a:rPr>
              <a:t>століття</a:t>
            </a:r>
            <a:endParaRPr lang="uk-UA" sz="54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znohist.ucoz.ru/_ph/2/868787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07261" cy="51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Monotype Corsiva" panose="03010101010201010101" pitchFamily="66" charset="0"/>
              </a:rPr>
              <a:t>Чернігівський </a:t>
            </a:r>
            <a:r>
              <a:rPr lang="uk-UA" sz="4800" dirty="0" err="1" smtClean="0">
                <a:latin typeface="Monotype Corsiva" panose="03010101010201010101" pitchFamily="66" charset="0"/>
              </a:rPr>
              <a:t>Спасо-Преображенський</a:t>
            </a:r>
            <a:r>
              <a:rPr lang="uk-UA" sz="4800" dirty="0" smtClean="0">
                <a:latin typeface="Monotype Corsiva" panose="03010101010201010101" pitchFamily="66" charset="0"/>
              </a:rPr>
              <a:t> </a:t>
            </a:r>
            <a:r>
              <a:rPr lang="uk-UA" sz="4800" dirty="0" smtClean="0">
                <a:latin typeface="Monotype Corsiva" panose="03010101010201010101" pitchFamily="66" charset="0"/>
              </a:rPr>
              <a:t>собор,</a:t>
            </a:r>
            <a:r>
              <a:rPr lang="en-US" sz="4800" dirty="0" smtClean="0">
                <a:latin typeface="Monotype Corsiva" panose="03010101010201010101" pitchFamily="66" charset="0"/>
              </a:rPr>
              <a:t>XII</a:t>
            </a:r>
            <a:r>
              <a:rPr lang="uk-UA" sz="4800" dirty="0" smtClean="0">
                <a:latin typeface="Monotype Corsiva" panose="03010101010201010101" pitchFamily="66" charset="0"/>
              </a:rPr>
              <a:t> </a:t>
            </a:r>
            <a:r>
              <a:rPr lang="uk-UA" sz="4800" dirty="0" smtClean="0">
                <a:latin typeface="Monotype Corsiva" panose="03010101010201010101" pitchFamily="66" charset="0"/>
              </a:rPr>
              <a:t>століття</a:t>
            </a:r>
            <a:endParaRPr lang="uk-UA" sz="48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03740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Monotype Corsiva" panose="03010101010201010101" pitchFamily="66" charset="0"/>
              </a:rPr>
              <a:t>Церква </a:t>
            </a:r>
            <a:r>
              <a:rPr lang="uk-UA" sz="5400" dirty="0" err="1" smtClean="0">
                <a:latin typeface="Monotype Corsiva" panose="03010101010201010101" pitchFamily="66" charset="0"/>
              </a:rPr>
              <a:t>св.Пантелеймона</a:t>
            </a:r>
            <a:r>
              <a:rPr lang="uk-UA" sz="5400" dirty="0" smtClean="0">
                <a:latin typeface="Monotype Corsiva" panose="03010101010201010101" pitchFamily="66" charset="0"/>
              </a:rPr>
              <a:t> під Галичем, </a:t>
            </a:r>
            <a:r>
              <a:rPr lang="en-US" sz="5400" dirty="0" smtClean="0">
                <a:latin typeface="Monotype Corsiva" panose="03010101010201010101" pitchFamily="66" charset="0"/>
              </a:rPr>
              <a:t>XII</a:t>
            </a:r>
            <a:r>
              <a:rPr lang="uk-UA" sz="5400" dirty="0" smtClean="0">
                <a:latin typeface="Monotype Corsiva" panose="03010101010201010101" pitchFamily="66" charset="0"/>
              </a:rPr>
              <a:t> </a:t>
            </a:r>
            <a:r>
              <a:rPr lang="uk-UA" sz="5400" dirty="0" smtClean="0">
                <a:latin typeface="Monotype Corsiva" panose="03010101010201010101" pitchFamily="66" charset="0"/>
              </a:rPr>
              <a:t>століття</a:t>
            </a:r>
            <a:endParaRPr lang="uk-UA" sz="54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ww.galych-rada.gov.ua/wp-content/uploads/2011/08/37a06e4a72d6cb27621f1ed829bbee8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790589" cy="50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sz="6000" dirty="0" smtClean="0">
                <a:latin typeface="Monotype Corsiva" panose="03010101010201010101" pitchFamily="66" charset="0"/>
              </a:rPr>
              <a:t>Собор св. </a:t>
            </a:r>
            <a:r>
              <a:rPr lang="ru-RU" sz="6000" dirty="0" err="1" smtClean="0">
                <a:latin typeface="Monotype Corsiva" panose="03010101010201010101" pitchFamily="66" charset="0"/>
              </a:rPr>
              <a:t>Володимира</a:t>
            </a:r>
            <a:r>
              <a:rPr lang="ru-RU" sz="6000" dirty="0" smtClean="0">
                <a:latin typeface="Monotype Corsiva" panose="03010101010201010101" pitchFamily="66" charset="0"/>
              </a:rPr>
              <a:t> (</a:t>
            </a:r>
            <a:r>
              <a:rPr lang="ru-RU" sz="6000" dirty="0" err="1" smtClean="0">
                <a:latin typeface="Monotype Corsiva" panose="03010101010201010101" pitchFamily="66" charset="0"/>
              </a:rPr>
              <a:t>візантійський</a:t>
            </a:r>
            <a:r>
              <a:rPr lang="ru-RU" sz="6000" dirty="0" smtClean="0">
                <a:latin typeface="Monotype Corsiva" panose="03010101010201010101" pitchFamily="66" charset="0"/>
              </a:rPr>
              <a:t> стиль)</a:t>
            </a:r>
            <a:br>
              <a:rPr lang="ru-RU" sz="6000" dirty="0" smtClean="0">
                <a:latin typeface="Monotype Corsiva" panose="03010101010201010101" pitchFamily="66" charset="0"/>
              </a:rPr>
            </a:b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static.iloveukraine.com.ua/p/0/11/11674/b50b6ff296209f9e02287ebc523d050e_6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712"/>
            <a:ext cx="9144000" cy="1143000"/>
          </a:xfrm>
        </p:spPr>
        <p:txBody>
          <a:bodyPr>
            <a:noAutofit/>
          </a:bodyPr>
          <a:lstStyle/>
          <a:p>
            <a:r>
              <a:rPr lang="uk-UA" sz="5500" dirty="0" err="1" smtClean="0">
                <a:latin typeface="Monotype Corsiva" panose="03010101010201010101" pitchFamily="66" charset="0"/>
              </a:rPr>
              <a:t>Борисоглібський</a:t>
            </a:r>
            <a:r>
              <a:rPr lang="uk-UA" sz="5500" dirty="0" smtClean="0">
                <a:latin typeface="Monotype Corsiva" panose="03010101010201010101" pitchFamily="66" charset="0"/>
              </a:rPr>
              <a:t> собор у Чернігові</a:t>
            </a:r>
            <a:endParaRPr lang="ru-RU" sz="55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tour-cn.com.ua/_pu/7/91124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8712"/>
            <a:ext cx="8064896" cy="54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Monotype Corsiva" panose="03010101010201010101" pitchFamily="66" charset="0"/>
              </a:rPr>
              <a:t>Образотворче мистецтво</a:t>
            </a:r>
            <a:endParaRPr lang="uk-UA" sz="60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5813155"/>
              </p:ext>
            </p:extLst>
          </p:nvPr>
        </p:nvGraphicFramePr>
        <p:xfrm>
          <a:off x="179512" y="1196752"/>
          <a:ext cx="8858280" cy="530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latin typeface="Monotype Corsiva" panose="03010101010201010101" pitchFamily="66" charset="0"/>
              </a:rPr>
              <a:t>Мозаїка, Марія-Оранта у </a:t>
            </a:r>
            <a:r>
              <a:rPr lang="uk-UA" sz="4800" dirty="0" err="1" smtClean="0">
                <a:latin typeface="Monotype Corsiva" panose="03010101010201010101" pitchFamily="66" charset="0"/>
              </a:rPr>
              <a:t>Софіївському</a:t>
            </a:r>
            <a:r>
              <a:rPr lang="uk-UA" sz="4800" dirty="0" smtClean="0">
                <a:latin typeface="Monotype Corsiva" panose="03010101010201010101" pitchFamily="66" charset="0"/>
              </a:rPr>
              <a:t> соборі (Заступниця)</a:t>
            </a:r>
            <a:endParaRPr lang="uk-UA" sz="4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http://ukrmap.su/program2010/uh7/history7_files/image1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28800"/>
            <a:ext cx="3071834" cy="492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Monotype Corsiva" panose="03010101010201010101" pitchFamily="66" charset="0"/>
              </a:rPr>
              <a:t>Забудова міст, архітектура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85720" y="928670"/>
            <a:ext cx="2357454" cy="9286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Будівництво фортець і міських укріплень</a:t>
            </a:r>
            <a:endParaRPr lang="ru-RU" sz="16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3286124"/>
            <a:ext cx="2428892" cy="10715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Храмове будівництво</a:t>
            </a:r>
            <a:endParaRPr lang="ru-RU" sz="2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8596" y="4714884"/>
            <a:ext cx="2286016" cy="1000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Забудова міст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928670"/>
            <a:ext cx="571504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Рисунок 2" descr="http://ukrmap.su/program2009/uh7/Thumbnails/21_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71678"/>
            <a:ext cx="2232438" cy="107157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 rot="10800000" flipV="1">
            <a:off x="3214678" y="749368"/>
            <a:ext cx="49292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давньої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Русі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характерними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були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дерев’яні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земляні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оборонні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укріплення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488" y="4643446"/>
            <a:ext cx="6000792" cy="1785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Місто складалося з 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3 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частин: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Дитинець </a:t>
            </a:r>
            <a:r>
              <a:rPr lang="uk-UA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або Гора 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(двір князя та </a:t>
            </a:r>
            <a:r>
              <a:rPr lang="uk-UA" sz="20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борські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двори);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окольний</a:t>
            </a:r>
            <a:r>
              <a:rPr lang="uk-UA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“город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” або </a:t>
            </a:r>
            <a:r>
              <a:rPr lang="uk-UA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поділ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(селилися ремісники та     купці);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сторони </a:t>
            </a:r>
            <a:r>
              <a:rPr lang="uk-UA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або кінці 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(ремісники певних спеціальностей – </a:t>
            </a:r>
            <a:r>
              <a:rPr lang="uk-UA" sz="20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кожум</a:t>
            </a:r>
            <a:r>
              <a:rPr lang="en-US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яки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та гончарі)</a:t>
            </a:r>
            <a:endParaRPr lang="ru-RU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28926" y="3500438"/>
            <a:ext cx="2714644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Кам</a:t>
            </a:r>
            <a:r>
              <a:rPr lang="en-US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яне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та 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дерев</a:t>
            </a:r>
            <a:r>
              <a:rPr lang="en-US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яне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будівництво </a:t>
            </a:r>
            <a:endParaRPr lang="ru-RU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9" name="Рисунок 18" descr="http://ukrmap.su/program2010/uh7/history7_files/image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71678"/>
            <a:ext cx="3095315" cy="211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6" y="274638"/>
            <a:ext cx="9131474" cy="1143000"/>
          </a:xfrm>
        </p:spPr>
        <p:txBody>
          <a:bodyPr>
            <a:noAutofit/>
          </a:bodyPr>
          <a:lstStyle/>
          <a:p>
            <a:r>
              <a:rPr lang="uk-UA" dirty="0" err="1" smtClean="0">
                <a:latin typeface="Monotype Corsiva" panose="03010101010201010101" pitchFamily="66" charset="0"/>
              </a:rPr>
              <a:t>Христос-Пантократор</a:t>
            </a:r>
            <a:r>
              <a:rPr lang="uk-UA" dirty="0" smtClean="0">
                <a:latin typeface="Monotype Corsiva" panose="03010101010201010101" pitchFamily="66" charset="0"/>
              </a:rPr>
              <a:t> (Вседержитель)</a:t>
            </a:r>
            <a:br>
              <a:rPr lang="uk-UA" dirty="0" smtClean="0">
                <a:latin typeface="Monotype Corsiva" panose="03010101010201010101" pitchFamily="66" charset="0"/>
              </a:rPr>
            </a:br>
            <a:r>
              <a:rPr lang="uk-UA" dirty="0" smtClean="0">
                <a:latin typeface="Monotype Corsiva" panose="03010101010201010101" pitchFamily="66" charset="0"/>
              </a:rPr>
              <a:t>(мозаїка </a:t>
            </a:r>
            <a:r>
              <a:rPr lang="uk-UA" dirty="0" err="1" smtClean="0">
                <a:latin typeface="Monotype Corsiva" panose="03010101010201010101" pitchFamily="66" charset="0"/>
              </a:rPr>
              <a:t>Софіївського</a:t>
            </a:r>
            <a:r>
              <a:rPr lang="uk-UA" dirty="0" smtClean="0">
                <a:latin typeface="Monotype Corsiva" panose="03010101010201010101" pitchFamily="66" charset="0"/>
              </a:rPr>
              <a:t> собору)</a:t>
            </a:r>
            <a:endParaRPr lang="uk-UA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http://ukrmap.su/program2010/uh7/history7_files/image1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254625" cy="51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4000" dirty="0" err="1" smtClean="0">
                <a:latin typeface="Monotype Corsiva" panose="03010101010201010101" pitchFamily="66" charset="0"/>
              </a:rPr>
              <a:t>Дмитрій</a:t>
            </a:r>
            <a:r>
              <a:rPr lang="uk-UA" sz="4000" dirty="0" smtClean="0">
                <a:latin typeface="Monotype Corsiva" panose="03010101010201010101" pitchFamily="66" charset="0"/>
              </a:rPr>
              <a:t> </a:t>
            </a:r>
            <a:r>
              <a:rPr lang="uk-UA" sz="4000" dirty="0" err="1" smtClean="0">
                <a:latin typeface="Monotype Corsiva" panose="03010101010201010101" pitchFamily="66" charset="0"/>
              </a:rPr>
              <a:t>Солунський</a:t>
            </a:r>
            <a:r>
              <a:rPr lang="uk-UA" sz="4000" dirty="0" smtClean="0">
                <a:latin typeface="Monotype Corsiva" panose="03010101010201010101" pitchFamily="66" charset="0"/>
              </a:rPr>
              <a:t>, </a:t>
            </a:r>
            <a:br>
              <a:rPr lang="uk-UA" sz="4000" dirty="0" smtClean="0">
                <a:latin typeface="Monotype Corsiva" panose="03010101010201010101" pitchFamily="66" charset="0"/>
              </a:rPr>
            </a:br>
            <a:r>
              <a:rPr lang="uk-UA" sz="4000" dirty="0" smtClean="0">
                <a:latin typeface="Monotype Corsiva" panose="03010101010201010101" pitchFamily="66" charset="0"/>
              </a:rPr>
              <a:t>мозаїка </a:t>
            </a:r>
            <a:r>
              <a:rPr lang="en-US" sz="4000" dirty="0" smtClean="0">
                <a:latin typeface="Monotype Corsiva" panose="03010101010201010101" pitchFamily="66" charset="0"/>
              </a:rPr>
              <a:t>XII</a:t>
            </a:r>
            <a:r>
              <a:rPr lang="uk-UA" sz="4000" dirty="0" smtClean="0">
                <a:latin typeface="Monotype Corsiva" panose="03010101010201010101" pitchFamily="66" charset="0"/>
              </a:rPr>
              <a:t> </a:t>
            </a:r>
            <a:r>
              <a:rPr lang="uk-UA" sz="4000" dirty="0" smtClean="0">
                <a:latin typeface="Monotype Corsiva" panose="03010101010201010101" pitchFamily="66" charset="0"/>
              </a:rPr>
              <a:t>століття Михайлівського Золотоверхого монастиря</a:t>
            </a:r>
            <a:br>
              <a:rPr lang="uk-UA" sz="4000" dirty="0" smtClean="0">
                <a:latin typeface="Monotype Corsiva" panose="03010101010201010101" pitchFamily="66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 КЗШ № 113 Крилова Т.В.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2" y="1745291"/>
            <a:ext cx="2730599" cy="509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0288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latin typeface="Monotype Corsiva" panose="03010101010201010101" pitchFamily="66" charset="0"/>
              </a:rPr>
              <a:t>Фрески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3288"/>
            <a:ext cx="3528392" cy="3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53784"/>
            <a:ext cx="30243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15719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latin typeface="Monotype Corsiva" panose="03010101010201010101" pitchFamily="66" charset="0"/>
              </a:rPr>
              <a:t>Феофан Грек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130345"/>
            <a:ext cx="4321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Monotype Corsiva" panose="03010101010201010101" pitchFamily="66" charset="0"/>
              </a:rPr>
              <a:t>Майстри Київської Русі: </a:t>
            </a:r>
            <a:endParaRPr lang="en-US" sz="2000" dirty="0" smtClean="0">
              <a:latin typeface="Monotype Corsiva" panose="03010101010201010101" pitchFamily="66" charset="0"/>
            </a:endParaRPr>
          </a:p>
          <a:p>
            <a:r>
              <a:rPr lang="uk-UA" sz="2000" dirty="0" err="1" smtClean="0">
                <a:latin typeface="Monotype Corsiva" panose="03010101010201010101" pitchFamily="66" charset="0"/>
              </a:rPr>
              <a:t>Аліпій</a:t>
            </a:r>
            <a:r>
              <a:rPr lang="uk-UA" sz="2000" dirty="0" smtClean="0">
                <a:latin typeface="Monotype Corsiva" panose="03010101010201010101" pitchFamily="66" charset="0"/>
              </a:rPr>
              <a:t> </a:t>
            </a:r>
            <a:r>
              <a:rPr lang="uk-UA" sz="2000" dirty="0" smtClean="0">
                <a:latin typeface="Monotype Corsiva" panose="03010101010201010101" pitchFamily="66" charset="0"/>
              </a:rPr>
              <a:t>(</a:t>
            </a:r>
            <a:r>
              <a:rPr lang="uk-UA" sz="2000" dirty="0" err="1" smtClean="0">
                <a:latin typeface="Monotype Corsiva" panose="03010101010201010101" pitchFamily="66" charset="0"/>
              </a:rPr>
              <a:t>Алімпій</a:t>
            </a:r>
            <a:r>
              <a:rPr lang="uk-UA" sz="2000" dirty="0" smtClean="0">
                <a:latin typeface="Monotype Corsiva" panose="03010101010201010101" pitchFamily="66" charset="0"/>
              </a:rPr>
              <a:t>) Печерський </a:t>
            </a:r>
            <a:r>
              <a:rPr lang="uk-UA" sz="2000" dirty="0" smtClean="0">
                <a:latin typeface="Monotype Corsiva" panose="03010101010201010101" pitchFamily="66" charset="0"/>
              </a:rPr>
              <a:t>-</a:t>
            </a:r>
            <a:r>
              <a:rPr lang="en-US" sz="2000" dirty="0" smtClean="0">
                <a:latin typeface="Monotype Corsiva" panose="03010101010201010101" pitchFamily="66" charset="0"/>
              </a:rPr>
              <a:t>XI</a:t>
            </a:r>
            <a:r>
              <a:rPr lang="uk-UA" sz="2000" dirty="0" smtClean="0">
                <a:latin typeface="Monotype Corsiva" panose="03010101010201010101" pitchFamily="66" charset="0"/>
              </a:rPr>
              <a:t> </a:t>
            </a:r>
            <a:r>
              <a:rPr lang="uk-UA" sz="2000" dirty="0" smtClean="0">
                <a:latin typeface="Monotype Corsiva" panose="03010101010201010101" pitchFamily="66" charset="0"/>
              </a:rPr>
              <a:t>століття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Феофан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Грек—</a:t>
            </a:r>
            <a:r>
              <a:rPr lang="en-US" sz="2000" dirty="0" smtClean="0">
                <a:latin typeface="Monotype Corsiva" panose="03010101010201010101" pitchFamily="66" charset="0"/>
              </a:rPr>
              <a:t>XIV</a:t>
            </a:r>
            <a:r>
              <a:rPr lang="uk-UA" sz="2000" dirty="0" smtClean="0">
                <a:latin typeface="Monotype Corsiva" panose="03010101010201010101" pitchFamily="66" charset="0"/>
              </a:rPr>
              <a:t> </a:t>
            </a:r>
            <a:r>
              <a:rPr lang="uk-UA" sz="2000" dirty="0" smtClean="0">
                <a:latin typeface="Monotype Corsiva" panose="03010101010201010101" pitchFamily="66" charset="0"/>
              </a:rPr>
              <a:t>століття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Андрій Рубльов – </a:t>
            </a:r>
            <a:r>
              <a:rPr lang="en-US" sz="2000" dirty="0" smtClean="0">
                <a:latin typeface="Monotype Corsiva" panose="03010101010201010101" pitchFamily="66" charset="0"/>
              </a:rPr>
              <a:t>XIV</a:t>
            </a:r>
            <a:r>
              <a:rPr lang="uk-UA" sz="2000" dirty="0" smtClean="0">
                <a:latin typeface="Monotype Corsiva" panose="03010101010201010101" pitchFamily="66" charset="0"/>
              </a:rPr>
              <a:t> </a:t>
            </a:r>
            <a:r>
              <a:rPr lang="uk-UA" sz="2000" dirty="0" smtClean="0">
                <a:latin typeface="Monotype Corsiva" panose="03010101010201010101" pitchFamily="66" charset="0"/>
              </a:rPr>
              <a:t>століття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6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6000" dirty="0" smtClean="0">
                <a:latin typeface="Monotype Corsiva" panose="03010101010201010101" pitchFamily="66" charset="0"/>
              </a:rPr>
              <a:t>Інтер</a:t>
            </a:r>
            <a:r>
              <a:rPr lang="en-US" sz="6000" dirty="0" smtClean="0">
                <a:latin typeface="Monotype Corsiva" panose="03010101010201010101" pitchFamily="66" charset="0"/>
              </a:rPr>
              <a:t>’</a:t>
            </a:r>
            <a:r>
              <a:rPr lang="uk-UA" sz="6000" dirty="0" err="1" smtClean="0">
                <a:latin typeface="Monotype Corsiva" panose="03010101010201010101" pitchFamily="66" charset="0"/>
              </a:rPr>
              <a:t>єр</a:t>
            </a:r>
            <a:r>
              <a:rPr lang="uk-UA" sz="6000" dirty="0" smtClean="0">
                <a:latin typeface="Monotype Corsiva" panose="03010101010201010101" pitchFamily="66" charset="0"/>
              </a:rPr>
              <a:t> </a:t>
            </a:r>
            <a:r>
              <a:rPr lang="uk-UA" sz="6000" dirty="0" err="1" smtClean="0">
                <a:latin typeface="Monotype Corsiva" panose="03010101010201010101" pitchFamily="66" charset="0"/>
              </a:rPr>
              <a:t>Софіївського</a:t>
            </a:r>
            <a:r>
              <a:rPr lang="uk-UA" sz="6000" dirty="0" smtClean="0">
                <a:latin typeface="Monotype Corsiva" panose="03010101010201010101" pitchFamily="66" charset="0"/>
              </a:rPr>
              <a:t> собору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2567"/>
            <a:ext cx="3384376" cy="516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68" y="1772816"/>
            <a:ext cx="3803296" cy="300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94116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Monotype Corsiva" panose="03010101010201010101" pitchFamily="66" charset="0"/>
              </a:rPr>
              <a:t>Зображення </a:t>
            </a:r>
            <a:r>
              <a:rPr lang="uk-UA" sz="3600" dirty="0" smtClean="0">
                <a:latin typeface="Monotype Corsiva" panose="03010101010201010101" pitchFamily="66" charset="0"/>
              </a:rPr>
              <a:t>сім</a:t>
            </a:r>
            <a:r>
              <a:rPr lang="en-US" sz="3600" dirty="0" smtClean="0">
                <a:latin typeface="Monotype Corsiva" panose="03010101010201010101" pitchFamily="66" charset="0"/>
              </a:rPr>
              <a:t>’</a:t>
            </a:r>
            <a:r>
              <a:rPr lang="uk-UA" sz="3600" dirty="0" smtClean="0">
                <a:latin typeface="Monotype Corsiva" panose="03010101010201010101" pitchFamily="66" charset="0"/>
              </a:rPr>
              <a:t>ї </a:t>
            </a:r>
            <a:r>
              <a:rPr lang="uk-UA" sz="3600" dirty="0" smtClean="0">
                <a:latin typeface="Monotype Corsiva" panose="03010101010201010101" pitchFamily="66" charset="0"/>
              </a:rPr>
              <a:t>князя Ярослава Мудрого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err="1" smtClean="0">
                <a:latin typeface="Monotype Corsiva" panose="03010101010201010101" pitchFamily="66" charset="0"/>
              </a:rPr>
              <a:t>Книжкова</a:t>
            </a:r>
            <a:r>
              <a:rPr lang="ru-RU" sz="6000" dirty="0" smtClean="0">
                <a:latin typeface="Monotype Corsiva" panose="03010101010201010101" pitchFamily="66" charset="0"/>
              </a:rPr>
              <a:t> </a:t>
            </a:r>
            <a:r>
              <a:rPr lang="ru-RU" sz="6000" dirty="0" err="1" smtClean="0">
                <a:latin typeface="Monotype Corsiva" panose="03010101010201010101" pitchFamily="66" charset="0"/>
              </a:rPr>
              <a:t>мініатюра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531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«Повість минулих </a:t>
            </a:r>
            <a:r>
              <a:rPr lang="uk-UA" sz="2400" dirty="0" err="1" smtClean="0">
                <a:latin typeface="Monotype Corsiva" panose="03010101010201010101" pitchFamily="66" charset="0"/>
              </a:rPr>
              <a:t>літ»-</a:t>
            </a:r>
            <a:r>
              <a:rPr lang="uk-UA" sz="2400" dirty="0" smtClean="0">
                <a:latin typeface="Monotype Corsiva" panose="03010101010201010101" pitchFamily="66" charset="0"/>
              </a:rPr>
              <a:t> 12 століття</a:t>
            </a:r>
          </a:p>
          <a:p>
            <a:r>
              <a:rPr lang="uk-UA" sz="2400" dirty="0" smtClean="0">
                <a:latin typeface="Monotype Corsiva" panose="03010101010201010101" pitchFamily="66" charset="0"/>
              </a:rPr>
              <a:t>«Ізборник </a:t>
            </a:r>
            <a:r>
              <a:rPr lang="uk-UA" sz="2400" dirty="0" err="1" smtClean="0">
                <a:latin typeface="Monotype Corsiva" panose="03010101010201010101" pitchFamily="66" charset="0"/>
              </a:rPr>
              <a:t>Святослава»-</a:t>
            </a:r>
            <a:r>
              <a:rPr lang="uk-UA" sz="2400" dirty="0" smtClean="0">
                <a:latin typeface="Monotype Corsiva" panose="03010101010201010101" pitchFamily="66" charset="0"/>
              </a:rPr>
              <a:t> 11 століття</a:t>
            </a:r>
          </a:p>
          <a:p>
            <a:r>
              <a:rPr lang="uk-UA" sz="2400" dirty="0" smtClean="0">
                <a:latin typeface="Monotype Corsiva" panose="03010101010201010101" pitchFamily="66" charset="0"/>
              </a:rPr>
              <a:t>«</a:t>
            </a:r>
            <a:r>
              <a:rPr lang="uk-UA" sz="2400" dirty="0" err="1" smtClean="0">
                <a:latin typeface="Monotype Corsiva" panose="03010101010201010101" pitchFamily="66" charset="0"/>
              </a:rPr>
              <a:t>Остромирове</a:t>
            </a:r>
            <a:r>
              <a:rPr lang="uk-UA" sz="2400" dirty="0" smtClean="0">
                <a:latin typeface="Monotype Corsiva" panose="03010101010201010101" pitchFamily="66" charset="0"/>
              </a:rPr>
              <a:t> </a:t>
            </a:r>
            <a:r>
              <a:rPr lang="uk-UA" sz="2400" dirty="0" err="1" smtClean="0">
                <a:latin typeface="Monotype Corsiva" panose="03010101010201010101" pitchFamily="66" charset="0"/>
              </a:rPr>
              <a:t>Євангеліє»-</a:t>
            </a:r>
            <a:r>
              <a:rPr lang="uk-UA" sz="2400" dirty="0" smtClean="0">
                <a:latin typeface="Monotype Corsiva" panose="03010101010201010101" pitchFamily="66" charset="0"/>
              </a:rPr>
              <a:t> 11 століття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5988"/>
            <a:ext cx="3657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69" y="4005064"/>
            <a:ext cx="5553447" cy="26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7"/>
            <a:ext cx="4191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3" y="620688"/>
            <a:ext cx="3024336" cy="502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124" y="5716429"/>
            <a:ext cx="3155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Переписування книжок (мініатюра)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3" y="620688"/>
            <a:ext cx="43505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4939" y="2924944"/>
            <a:ext cx="563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Monotype Corsiva" panose="03010101010201010101" pitchFamily="66" charset="0"/>
              </a:rPr>
              <a:t>Буквиці </a:t>
            </a:r>
            <a:r>
              <a:rPr lang="uk-UA" sz="3200" dirty="0" err="1" smtClean="0">
                <a:latin typeface="Monotype Corsiva" panose="03010101010201010101" pitchFamily="66" charset="0"/>
              </a:rPr>
              <a:t>Остромирового</a:t>
            </a:r>
            <a:r>
              <a:rPr lang="uk-UA" sz="3200" dirty="0" smtClean="0">
                <a:latin typeface="Monotype Corsiva" panose="03010101010201010101" pitchFamily="66" charset="0"/>
              </a:rPr>
              <a:t> Євангеліє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42888"/>
            <a:ext cx="1383567" cy="163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0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675014" cy="51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805264"/>
            <a:ext cx="4675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Monotype Corsiva" panose="03010101010201010101" pitchFamily="66" charset="0"/>
              </a:rPr>
              <a:t>Тератологічний (химерний) стиль мініатюри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32857"/>
            <a:ext cx="3954780" cy="1852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70550" y="2903051"/>
            <a:ext cx="3816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Monotype Corsiva" panose="03010101010201010101" pitchFamily="66" charset="0"/>
              </a:rPr>
              <a:t>Рослинний стиль мініатюри</a:t>
            </a:r>
          </a:p>
          <a:p>
            <a:endParaRPr lang="ru-RU" b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latin typeface="Monotype Corsiva" panose="03010101010201010101" pitchFamily="66" charset="0"/>
              </a:rPr>
              <a:t>І</a:t>
            </a:r>
            <a:r>
              <a:rPr lang="ru-RU" sz="8000" dirty="0" err="1" smtClean="0">
                <a:latin typeface="Monotype Corsiva" panose="03010101010201010101" pitchFamily="66" charset="0"/>
              </a:rPr>
              <a:t>конопис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231" y="1225689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latin typeface="Monotype Corsiva" panose="03010101010201010101" pitchFamily="66" charset="0"/>
              </a:rPr>
              <a:t>Ікони</a:t>
            </a:r>
            <a:r>
              <a:rPr lang="ru-RU" sz="4000" dirty="0">
                <a:latin typeface="Monotype Corsiva" panose="03010101010201010101" pitchFamily="66" charset="0"/>
              </a:rPr>
              <a:t> — у </a:t>
            </a:r>
            <a:r>
              <a:rPr lang="ru-RU" sz="4000" dirty="0" err="1">
                <a:latin typeface="Monotype Corsiva" panose="03010101010201010101" pitchFamily="66" charset="0"/>
              </a:rPr>
              <a:t>перекладі</a:t>
            </a:r>
            <a:r>
              <a:rPr lang="ru-RU" sz="4000" dirty="0">
                <a:latin typeface="Monotype Corsiva" panose="03010101010201010101" pitchFamily="66" charset="0"/>
              </a:rPr>
              <a:t> з </a:t>
            </a:r>
            <a:r>
              <a:rPr lang="ru-RU" sz="4000" dirty="0" err="1">
                <a:latin typeface="Monotype Corsiva" panose="03010101010201010101" pitchFamily="66" charset="0"/>
              </a:rPr>
              <a:t>грецької</a:t>
            </a:r>
            <a:r>
              <a:rPr lang="ru-RU" sz="4000" dirty="0">
                <a:latin typeface="Monotype Corsiva" panose="03010101010201010101" pitchFamily="66" charset="0"/>
              </a:rPr>
              <a:t> “</a:t>
            </a:r>
            <a:r>
              <a:rPr lang="ru-RU" sz="4000" dirty="0" err="1">
                <a:latin typeface="Monotype Corsiva" panose="03010101010201010101" pitchFamily="66" charset="0"/>
              </a:rPr>
              <a:t>зображення</a:t>
            </a:r>
            <a:r>
              <a:rPr lang="ru-RU" sz="4000" dirty="0">
                <a:latin typeface="Monotype Corsiva" panose="03010101010201010101" pitchFamily="66" charset="0"/>
              </a:rPr>
              <a:t>, образ” – </a:t>
            </a:r>
            <a:r>
              <a:rPr lang="ru-RU" sz="4000" dirty="0" err="1">
                <a:latin typeface="Monotype Corsiva" panose="03010101010201010101" pitchFamily="66" charset="0"/>
              </a:rPr>
              <a:t>зображення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Ісуса</a:t>
            </a:r>
            <a:r>
              <a:rPr lang="ru-RU" sz="4000" dirty="0">
                <a:latin typeface="Monotype Corsiva" panose="03010101010201010101" pitchFamily="66" charset="0"/>
              </a:rPr>
              <a:t> Христа, </a:t>
            </a:r>
            <a:r>
              <a:rPr lang="ru-RU" sz="4000" dirty="0" err="1">
                <a:latin typeface="Monotype Corsiva" panose="03010101010201010101" pitchFamily="66" charset="0"/>
              </a:rPr>
              <a:t>Богоматері</a:t>
            </a:r>
            <a:r>
              <a:rPr lang="ru-RU" sz="4000" dirty="0">
                <a:latin typeface="Monotype Corsiva" panose="03010101010201010101" pitchFamily="66" charset="0"/>
              </a:rPr>
              <a:t>, </a:t>
            </a:r>
            <a:r>
              <a:rPr lang="ru-RU" sz="4000" dirty="0" err="1">
                <a:latin typeface="Monotype Corsiva" panose="03010101010201010101" pitchFamily="66" charset="0"/>
              </a:rPr>
              <a:t>святих</a:t>
            </a:r>
            <a:r>
              <a:rPr lang="ru-RU" sz="4000" dirty="0">
                <a:latin typeface="Monotype Corsiva" panose="03010101010201010101" pitchFamily="66" charset="0"/>
              </a:rPr>
              <a:t>, </a:t>
            </a:r>
            <a:r>
              <a:rPr lang="ru-RU" sz="4000" dirty="0" err="1">
                <a:latin typeface="Monotype Corsiva" panose="03010101010201010101" pitchFamily="66" charset="0"/>
              </a:rPr>
              <a:t>подій</a:t>
            </a:r>
            <a:r>
              <a:rPr lang="ru-RU" sz="4000" dirty="0">
                <a:latin typeface="Monotype Corsiva" panose="03010101010201010101" pitchFamily="66" charset="0"/>
              </a:rPr>
              <a:t> Святого Письма. </a:t>
            </a:r>
            <a:r>
              <a:rPr lang="ru-RU" sz="4000" dirty="0" err="1">
                <a:latin typeface="Monotype Corsiva" panose="03010101010201010101" pitchFamily="66" charset="0"/>
              </a:rPr>
              <a:t>Ікони</a:t>
            </a:r>
            <a:r>
              <a:rPr lang="ru-RU" sz="4000" dirty="0">
                <a:latin typeface="Monotype Corsiva" panose="03010101010201010101" pitchFamily="66" charset="0"/>
              </a:rPr>
              <a:t> творили за </a:t>
            </a:r>
            <a:r>
              <a:rPr lang="ru-RU" sz="4000" dirty="0" err="1">
                <a:latin typeface="Monotype Corsiva" panose="03010101010201010101" pitchFamily="66" charset="0"/>
              </a:rPr>
              <a:t>певними</a:t>
            </a:r>
            <a:r>
              <a:rPr lang="ru-RU" sz="4000" dirty="0">
                <a:latin typeface="Monotype Corsiva" panose="03010101010201010101" pitchFamily="66" charset="0"/>
              </a:rPr>
              <a:t> правилами – канонами, </a:t>
            </a:r>
            <a:r>
              <a:rPr lang="ru-RU" sz="4000" dirty="0" err="1">
                <a:latin typeface="Monotype Corsiva" panose="03010101010201010101" pitchFamily="66" charset="0"/>
              </a:rPr>
              <a:t>які</a:t>
            </a:r>
            <a:r>
              <a:rPr lang="ru-RU" sz="4000" dirty="0">
                <a:latin typeface="Monotype Corsiva" panose="03010101010201010101" pitchFamily="66" charset="0"/>
              </a:rPr>
              <a:t> не </a:t>
            </a:r>
            <a:r>
              <a:rPr lang="ru-RU" sz="4000" dirty="0" err="1">
                <a:latin typeface="Monotype Corsiva" panose="03010101010201010101" pitchFamily="66" charset="0"/>
              </a:rPr>
              <a:t>можна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було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змінювати</a:t>
            </a:r>
            <a:r>
              <a:rPr lang="ru-RU" sz="4000" dirty="0">
                <a:latin typeface="Monotype Corsiva" panose="03010101010201010101" pitchFamily="66" charset="0"/>
              </a:rPr>
              <a:t>. У </a:t>
            </a:r>
            <a:r>
              <a:rPr lang="ru-RU" sz="4000" dirty="0" err="1">
                <a:latin typeface="Monotype Corsiva" panose="03010101010201010101" pitchFamily="66" charset="0"/>
              </a:rPr>
              <a:t>цьому</a:t>
            </a:r>
            <a:r>
              <a:rPr lang="ru-RU" sz="4000" dirty="0">
                <a:latin typeface="Monotype Corsiva" panose="03010101010201010101" pitchFamily="66" charset="0"/>
              </a:rPr>
              <a:t> одна з </a:t>
            </a:r>
            <a:r>
              <a:rPr lang="ru-RU" sz="4000" dirty="0" err="1">
                <a:latin typeface="Monotype Corsiva" panose="03010101010201010101" pitchFamily="66" charset="0"/>
              </a:rPr>
              <a:t>головних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відмінностей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ікони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від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картини</a:t>
            </a:r>
            <a:r>
              <a:rPr lang="ru-RU" sz="40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4000" b="1" i="1" dirty="0" err="1">
                <a:latin typeface="Monotype Corsiva" panose="03010101010201010101" pitchFamily="66" charset="0"/>
              </a:rPr>
              <a:t>Оранта</a:t>
            </a:r>
            <a:r>
              <a:rPr lang="ru-RU" sz="4000" dirty="0">
                <a:latin typeface="Monotype Corsiva" panose="03010101010201010101" pitchFamily="66" charset="0"/>
              </a:rPr>
              <a:t> – </a:t>
            </a:r>
            <a:r>
              <a:rPr lang="ru-RU" sz="4000" dirty="0" err="1">
                <a:latin typeface="Monotype Corsiva" panose="03010101010201010101" pitchFamily="66" charset="0"/>
              </a:rPr>
              <a:t>ікона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Богоматері</a:t>
            </a:r>
            <a:r>
              <a:rPr lang="ru-RU" sz="4000" dirty="0">
                <a:latin typeface="Monotype Corsiva" panose="03010101010201010101" pitchFamily="66" charset="0"/>
              </a:rPr>
              <a:t>, </a:t>
            </a:r>
            <a:r>
              <a:rPr lang="ru-RU" sz="4000" dirty="0" err="1">
                <a:latin typeface="Monotype Corsiva" panose="03010101010201010101" pitchFamily="66" charset="0"/>
              </a:rPr>
              <a:t>котра</a:t>
            </a:r>
            <a:r>
              <a:rPr lang="ru-RU" sz="4000" dirty="0">
                <a:latin typeface="Monotype Corsiva" panose="03010101010201010101" pitchFamily="66" charset="0"/>
              </a:rPr>
              <a:t> молиться, </a:t>
            </a:r>
            <a:r>
              <a:rPr lang="ru-RU" sz="4000" dirty="0" err="1">
                <a:latin typeface="Monotype Corsiva" panose="03010101010201010101" pitchFamily="66" charset="0"/>
              </a:rPr>
              <a:t>звівши</a:t>
            </a:r>
            <a:r>
              <a:rPr lang="ru-RU" sz="4000" dirty="0">
                <a:latin typeface="Monotype Corsiva" panose="03010101010201010101" pitchFamily="66" charset="0"/>
              </a:rPr>
              <a:t> руки </a:t>
            </a:r>
            <a:r>
              <a:rPr lang="ru-RU" sz="4000" dirty="0" err="1">
                <a:latin typeface="Monotype Corsiva" panose="03010101010201010101" pitchFamily="66" charset="0"/>
              </a:rPr>
              <a:t>вгору</a:t>
            </a:r>
            <a:r>
              <a:rPr lang="ru-RU" sz="4000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Monotype Corsiva" panose="03010101010201010101" pitchFamily="66" charset="0"/>
              </a:rPr>
              <a:t>Одиги́трия</a:t>
            </a:r>
            <a:r>
              <a:rPr lang="ru-RU" sz="3600" dirty="0">
                <a:latin typeface="Monotype Corsiva" panose="03010101010201010101" pitchFamily="66" charset="0"/>
              </a:rPr>
              <a:t> (греч. </a:t>
            </a:r>
            <a:r>
              <a:rPr lang="ru-RU" sz="3600" dirty="0" err="1">
                <a:latin typeface="Monotype Corsiva" panose="03010101010201010101" pitchFamily="66" charset="0"/>
              </a:rPr>
              <a:t>Οδηγήτρι</a:t>
            </a:r>
            <a:r>
              <a:rPr lang="ru-RU" sz="3600" dirty="0">
                <a:latin typeface="Monotype Corsiva" panose="03010101010201010101" pitchFamily="66" charset="0"/>
              </a:rPr>
              <a:t>α — Указующая Путь), Путеводи́тельница — один из наиболее распространённых типов изображения Богоматери с младенцем Иисусом, по преданию, написанная евангелистом Лукой.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07048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Monotype Corsiva" panose="03010101010201010101" pitchFamily="66" charset="0"/>
              </a:rPr>
              <a:t>Елеу́са</a:t>
            </a:r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dirty="0">
                <a:latin typeface="Monotype Corsiva" panose="03010101010201010101" pitchFamily="66" charset="0"/>
              </a:rPr>
              <a:t>(греч. </a:t>
            </a:r>
            <a:r>
              <a:rPr lang="ru-RU" sz="3600" dirty="0" err="1">
                <a:latin typeface="Monotype Corsiva" panose="03010101010201010101" pitchFamily="66" charset="0"/>
              </a:rPr>
              <a:t>Ελεούσ</a:t>
            </a:r>
            <a:r>
              <a:rPr lang="ru-RU" sz="3600" dirty="0">
                <a:latin typeface="Monotype Corsiva" panose="03010101010201010101" pitchFamily="66" charset="0"/>
              </a:rPr>
              <a:t>α — милующая от έλεος — сострадание, сочувствие), Элеуса, Умиление — один из основных типов изображения Божией Матери в русской иконописи. Богородица изображена с Младенцем Христом, сидящим на Её руке и прижимающимся щекой к Её щеке.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9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latin typeface="Monotype Corsiva" panose="03010101010201010101" pitchFamily="66" charset="0"/>
              </a:rPr>
              <a:t>Іконопис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448272" cy="389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01317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anose="03010101010201010101" pitchFamily="66" charset="0"/>
              </a:rPr>
              <a:t>Володимирська ікона Богоматері. </a:t>
            </a:r>
            <a:r>
              <a:rPr lang="uk-UA" sz="2400" dirty="0" err="1" smtClean="0">
                <a:latin typeface="Monotype Corsiva" panose="03010101010201010101" pitchFamily="66" charset="0"/>
              </a:rPr>
              <a:t>Елеус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4583" y="5724654"/>
            <a:ext cx="2732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Ікона Богородиці </a:t>
            </a:r>
            <a:r>
              <a:rPr lang="uk-UA" sz="2800" dirty="0" err="1" smtClean="0">
                <a:latin typeface="Monotype Corsiva" panose="03010101010201010101" pitchFamily="66" charset="0"/>
              </a:rPr>
              <a:t>Одигітрія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391533" cy="389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4615930"/>
            <a:ext cx="239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>
                <a:latin typeface="Monotype Corsiva" panose="03010101010201010101" pitchFamily="66" charset="0"/>
              </a:rPr>
              <a:t>Аліпій</a:t>
            </a:r>
            <a:r>
              <a:rPr lang="uk-UA" sz="2400" dirty="0" smtClean="0">
                <a:latin typeface="Monotype Corsiva" panose="03010101010201010101" pitchFamily="66" charset="0"/>
              </a:rPr>
              <a:t>. Богоматір Велика Панагія. </a:t>
            </a:r>
            <a:r>
              <a:rPr lang="en-US" sz="2400" dirty="0" smtClean="0">
                <a:latin typeface="Monotype Corsiva" panose="03010101010201010101" pitchFamily="66" charset="0"/>
              </a:rPr>
              <a:t>XII</a:t>
            </a:r>
            <a:r>
              <a:rPr lang="uk-UA" sz="2400" dirty="0" smtClean="0">
                <a:latin typeface="Monotype Corsiva" panose="03010101010201010101" pitchFamily="66" charset="0"/>
              </a:rPr>
              <a:t> </a:t>
            </a:r>
            <a:r>
              <a:rPr lang="uk-UA" sz="2400" dirty="0" smtClean="0">
                <a:latin typeface="Monotype Corsiva" panose="03010101010201010101" pitchFamily="66" charset="0"/>
              </a:rPr>
              <a:t>ст., Оранта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03" y="1842415"/>
            <a:ext cx="3046090" cy="369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4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/>
            </a:r>
            <a:br>
              <a:rPr lang="uk-UA" sz="2400" dirty="0" smtClean="0">
                <a:latin typeface="Monotype Corsiva" panose="03010101010201010101" pitchFamily="66" charset="0"/>
              </a:rPr>
            </a:br>
            <a:r>
              <a:rPr lang="uk-UA" sz="4800" dirty="0" smtClean="0">
                <a:latin typeface="Monotype Corsiva" panose="03010101010201010101" pitchFamily="66" charset="0"/>
              </a:rPr>
              <a:t>Архітектура</a:t>
            </a:r>
            <a:r>
              <a:rPr lang="uk-UA" sz="2400" dirty="0" smtClean="0">
                <a:latin typeface="Monotype Corsiva" panose="03010101010201010101" pitchFamily="66" charset="0"/>
              </a:rPr>
              <a:t/>
            </a:r>
            <a:br>
              <a:rPr lang="uk-UA" sz="2400" dirty="0" smtClean="0">
                <a:latin typeface="Monotype Corsiva" panose="03010101010201010101" pitchFamily="66" charset="0"/>
              </a:rPr>
            </a:br>
            <a:r>
              <a:rPr lang="uk-UA" sz="2400" dirty="0" smtClean="0">
                <a:latin typeface="Monotype Corsiva" panose="03010101010201010101" pitchFamily="66" charset="0"/>
              </a:rPr>
              <a:t>(</a:t>
            </a:r>
            <a:r>
              <a:rPr lang="uk-UA" sz="2400" i="1" dirty="0" smtClean="0">
                <a:latin typeface="Monotype Corsiva" panose="03010101010201010101" pitchFamily="66" charset="0"/>
              </a:rPr>
              <a:t>мистецтво проектування, спорудження та художнього оздоблення будівель; будівельне мистецтво)</a:t>
            </a:r>
            <a:r>
              <a:rPr lang="ru-RU" sz="4800" dirty="0">
                <a:latin typeface="Monotype Corsiva" panose="03010101010201010101" pitchFamily="66" charset="0"/>
              </a:rPr>
              <a:t/>
            </a:r>
            <a:br>
              <a:rPr lang="ru-RU" sz="4800" dirty="0">
                <a:latin typeface="Monotype Corsiva" panose="03010101010201010101" pitchFamily="66" charset="0"/>
              </a:rPr>
            </a:b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1428736"/>
            <a:ext cx="6072230" cy="78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Візантійський стиль (з доповненням)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1328320"/>
              </p:ext>
            </p:extLst>
          </p:nvPr>
        </p:nvGraphicFramePr>
        <p:xfrm>
          <a:off x="428596" y="2428868"/>
          <a:ext cx="8215370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732330" cy="380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4321273"/>
            <a:ext cx="2962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Monotype Corsiva" panose="03010101010201010101" pitchFamily="66" charset="0"/>
              </a:rPr>
              <a:t>Архангел </a:t>
            </a:r>
            <a:r>
              <a:rPr lang="uk-UA" sz="2800" dirty="0" err="1">
                <a:latin typeface="Monotype Corsiva" panose="03010101010201010101" pitchFamily="66" charset="0"/>
              </a:rPr>
              <a:t>Гавриїл</a:t>
            </a:r>
            <a:r>
              <a:rPr lang="uk-UA" sz="2800" dirty="0">
                <a:latin typeface="Monotype Corsiva" panose="03010101010201010101" pitchFamily="66" charset="0"/>
              </a:rPr>
              <a:t>. Візантія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812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88546" y="4298612"/>
            <a:ext cx="2759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Ікона святих Бориса та Гліба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18" y="1412776"/>
            <a:ext cx="3026028" cy="4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571798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Ікона </a:t>
            </a:r>
            <a:r>
              <a:rPr lang="uk-UA" sz="2800" dirty="0" err="1" smtClean="0">
                <a:latin typeface="Monotype Corsiva" panose="03010101010201010101" pitchFamily="66" charset="0"/>
              </a:rPr>
              <a:t>Ніколая</a:t>
            </a:r>
            <a:r>
              <a:rPr lang="uk-UA" sz="2800" dirty="0" smtClean="0">
                <a:latin typeface="Monotype Corsiva" panose="03010101010201010101" pitchFamily="66" charset="0"/>
              </a:rPr>
              <a:t> Чудотворця з житіями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5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184576"/>
          </a:xfrm>
        </p:spPr>
        <p:txBody>
          <a:bodyPr>
            <a:noAutofit/>
          </a:bodyPr>
          <a:lstStyle/>
          <a:p>
            <a:r>
              <a:rPr lang="uk-UA" sz="16600" dirty="0" smtClean="0">
                <a:latin typeface="Monotype Corsiva" panose="03010101010201010101" pitchFamily="66" charset="0"/>
              </a:rPr>
              <a:t>Дякую за увагу!</a:t>
            </a:r>
            <a:endParaRPr lang="ru-RU" sz="16600" dirty="0">
              <a:latin typeface="Monotype Corsiva" panose="03010101010201010101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9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dirty="0" smtClean="0">
                <a:latin typeface="Monotype Corsiva" panose="03010101010201010101" pitchFamily="66" charset="0"/>
              </a:rPr>
              <a:t>АРХІТЕКТУРА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Plan of ST. Voznesinnia church in Chortiv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44291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219064"/>
            <a:ext cx="4429156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План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тридільної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дерев'яної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церкви (На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прикладі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церкви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Вознесіння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у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Чорткові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http://ukrmap.su/program2009/uh7/Thumbnails/21_2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41274"/>
            <a:ext cx="4003378" cy="21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4612" y="407194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latin typeface="Monotype Corsiva" panose="03010101010201010101" pitchFamily="66" charset="0"/>
              </a:rPr>
              <a:t>Плинфа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IMG_463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 rot="16200000">
            <a:off x="5174785" y="1573009"/>
            <a:ext cx="4162182" cy="31216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5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59632" y="1484784"/>
            <a:ext cx="6588224" cy="494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latin typeface="Monotype Corsiva" panose="03010101010201010101" pitchFamily="66" charset="0"/>
              </a:rPr>
              <a:t>ЗОЛОТІ  ВОРОТА 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48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Monotype Corsiva" panose="03010101010201010101" pitchFamily="66" charset="0"/>
              </a:rPr>
              <a:t>Десятинна церква(реконструкція)</a:t>
            </a:r>
            <a:endParaRPr lang="uk-UA" sz="5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http://ukrmap.su/program2010/uh7/history7_files/image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2866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5400" dirty="0" err="1" smtClean="0">
                <a:latin typeface="Monotype Corsiva" panose="03010101010201010101" pitchFamily="66" charset="0"/>
              </a:rPr>
              <a:t>Софіївський</a:t>
            </a:r>
            <a:r>
              <a:rPr lang="uk-UA" sz="5400" dirty="0" smtClean="0">
                <a:latin typeface="Monotype Corsiva" panose="03010101010201010101" pitchFamily="66" charset="0"/>
              </a:rPr>
              <a:t> собор у Києві, </a:t>
            </a:r>
            <a:br>
              <a:rPr lang="uk-UA" sz="5400" dirty="0" smtClean="0">
                <a:latin typeface="Monotype Corsiva" panose="03010101010201010101" pitchFamily="66" charset="0"/>
              </a:rPr>
            </a:br>
            <a:r>
              <a:rPr lang="en-US" sz="5400" dirty="0" smtClean="0">
                <a:latin typeface="Monotype Corsiva" panose="03010101010201010101" pitchFamily="66" charset="0"/>
              </a:rPr>
              <a:t>XI</a:t>
            </a:r>
            <a:r>
              <a:rPr lang="uk-UA" sz="5400" dirty="0" smtClean="0">
                <a:latin typeface="Monotype Corsiva" panose="03010101010201010101" pitchFamily="66" charset="0"/>
              </a:rPr>
              <a:t> </a:t>
            </a:r>
            <a:r>
              <a:rPr lang="uk-UA" sz="5400" dirty="0" smtClean="0">
                <a:latin typeface="Monotype Corsiva" panose="03010101010201010101" pitchFamily="66" charset="0"/>
              </a:rPr>
              <a:t>століття</a:t>
            </a:r>
            <a:endParaRPr lang="uk-UA" sz="54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travel.flyuia.com/images/ArticleImages_40540_%D0%A1%D0%BE%D1%84%D1%96%D1%8F_%D0%9A%D0%B8%D1%97%D0%B2%D1%81%D1%8C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88832" cy="50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uk-UA" sz="6000" dirty="0" err="1" smtClean="0">
                <a:latin typeface="Monotype Corsiva" panose="03010101010201010101" pitchFamily="66" charset="0"/>
              </a:rPr>
              <a:t>Софіївський</a:t>
            </a:r>
            <a:r>
              <a:rPr lang="uk-UA" sz="6000" dirty="0" smtClean="0">
                <a:latin typeface="Monotype Corsiva" panose="03010101010201010101" pitchFamily="66" charset="0"/>
              </a:rPr>
              <a:t> собор у Новгороді</a:t>
            </a:r>
            <a:endParaRPr lang="uk-UA" sz="6000" dirty="0"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.imgur.com/Dvh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9" y="1371014"/>
            <a:ext cx="7920165" cy="53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uk-UA" sz="6000" dirty="0" err="1" smtClean="0">
                <a:latin typeface="Monotype Corsiva" panose="03010101010201010101" pitchFamily="66" charset="0"/>
              </a:rPr>
              <a:t>Києво-печерська</a:t>
            </a:r>
            <a:r>
              <a:rPr lang="uk-UA" sz="6000" dirty="0" smtClean="0">
                <a:latin typeface="Monotype Corsiva" panose="03010101010201010101" pitchFamily="66" charset="0"/>
              </a:rPr>
              <a:t> лавра,</a:t>
            </a:r>
            <a:br>
              <a:rPr lang="uk-UA" sz="6000" dirty="0" smtClean="0">
                <a:latin typeface="Monotype Corsiva" panose="03010101010201010101" pitchFamily="66" charset="0"/>
              </a:rPr>
            </a:br>
            <a:r>
              <a:rPr lang="en-US" sz="6000" dirty="0" smtClean="0">
                <a:latin typeface="Monotype Corsiva" panose="03010101010201010101" pitchFamily="66" charset="0"/>
              </a:rPr>
              <a:t>XI</a:t>
            </a:r>
            <a:r>
              <a:rPr lang="uk-UA" sz="6000" dirty="0" smtClean="0">
                <a:latin typeface="Monotype Corsiva" panose="03010101010201010101" pitchFamily="66" charset="0"/>
              </a:rPr>
              <a:t> </a:t>
            </a:r>
            <a:r>
              <a:rPr lang="uk-UA" sz="6000" dirty="0" smtClean="0">
                <a:latin typeface="Monotype Corsiva" panose="03010101010201010101" pitchFamily="66" charset="0"/>
              </a:rPr>
              <a:t>століття</a:t>
            </a:r>
            <a:endParaRPr lang="uk-UA" sz="6000" dirty="0">
              <a:latin typeface="Monotype Corsiva" panose="03010101010201010101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ua-travelling.com/uploads/gallery/photos/img/kievo-pecherskaya-lav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/>
          <a:stretch/>
        </p:blipFill>
        <p:spPr bwMode="auto">
          <a:xfrm>
            <a:off x="608279" y="1503122"/>
            <a:ext cx="7992888" cy="52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503</TotalTime>
  <Words>441</Words>
  <Application>Microsoft Office PowerPoint</Application>
  <PresentationFormat>Экран (4:3)</PresentationFormat>
  <Paragraphs>82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КУЛЬТУРА КИЇВСЬКОЇ   РУСІ</vt:lpstr>
      <vt:lpstr>Забудова міст, архітектура</vt:lpstr>
      <vt:lpstr> Архітектура (мистецтво проектування, спорудження та художнього оздоблення будівель; будівельне мистецтво) </vt:lpstr>
      <vt:lpstr>АРХІТЕКТУРА </vt:lpstr>
      <vt:lpstr>Презентация PowerPoint</vt:lpstr>
      <vt:lpstr>Десятинна церква(реконструкція)</vt:lpstr>
      <vt:lpstr>Софіївський собор у Києві,  XI століття</vt:lpstr>
      <vt:lpstr>Софіївський собор у Новгороді</vt:lpstr>
      <vt:lpstr>Києво-печерська лавра, XI століття</vt:lpstr>
      <vt:lpstr>Михайлівський Золотоверхий собор, XII століття</vt:lpstr>
      <vt:lpstr>П’ятницька церква у Чернігові,  XII століття</vt:lpstr>
      <vt:lpstr>Церква Покрова на Нерлі, XII століття</vt:lpstr>
      <vt:lpstr>Успенський собор у Володимирі,  XII століття</vt:lpstr>
      <vt:lpstr>Чернігівський Спасо-Преображенський собор,XII століття</vt:lpstr>
      <vt:lpstr>Церква св.Пантелеймона під Галичем, XII століття</vt:lpstr>
      <vt:lpstr> Собор св. Володимира (візантійський стиль) </vt:lpstr>
      <vt:lpstr>Борисоглібський собор у Чернігові</vt:lpstr>
      <vt:lpstr>Образотворче мистецтво</vt:lpstr>
      <vt:lpstr>Мозаїка, Марія-Оранта у Софіївському соборі (Заступниця)</vt:lpstr>
      <vt:lpstr>Христос-Пантократор (Вседержитель) (мозаїка Софіївського собору)</vt:lpstr>
      <vt:lpstr> Дмитрій Солунський,  мозаїка XII століття Михайлівського Золотоверхого монастиря </vt:lpstr>
      <vt:lpstr>Фрески</vt:lpstr>
      <vt:lpstr>Інтер’єр Софіївського собору</vt:lpstr>
      <vt:lpstr>      Книжкова мініатюра       </vt:lpstr>
      <vt:lpstr>Презентация PowerPoint</vt:lpstr>
      <vt:lpstr>Презентация PowerPoint</vt:lpstr>
      <vt:lpstr>Іконопис</vt:lpstr>
      <vt:lpstr>Презентация PowerPoint</vt:lpstr>
      <vt:lpstr>Іконопис</vt:lpstr>
      <vt:lpstr>Презентация PowerPoint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КИЇВСЬКОЇ РУСІ</dc:title>
  <dc:creator>ЗавУч</dc:creator>
  <cp:lastModifiedBy>Admin</cp:lastModifiedBy>
  <cp:revision>47</cp:revision>
  <dcterms:created xsi:type="dcterms:W3CDTF">2013-02-06T12:21:01Z</dcterms:created>
  <dcterms:modified xsi:type="dcterms:W3CDTF">2014-05-26T20:10:08Z</dcterms:modified>
</cp:coreProperties>
</file>