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81" r:id="rId2"/>
    <p:sldId id="259" r:id="rId3"/>
    <p:sldId id="278" r:id="rId4"/>
    <p:sldId id="258" r:id="rId5"/>
    <p:sldId id="260" r:id="rId6"/>
    <p:sldId id="262" r:id="rId7"/>
    <p:sldId id="261" r:id="rId8"/>
    <p:sldId id="257" r:id="rId9"/>
    <p:sldId id="270" r:id="rId10"/>
    <p:sldId id="275" r:id="rId11"/>
    <p:sldId id="266" r:id="rId12"/>
    <p:sldId id="276" r:id="rId13"/>
    <p:sldId id="279" r:id="rId14"/>
    <p:sldId id="28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00" y="-4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219511-D5D5-44DA-8200-81F232AAEB39}" type="doc">
      <dgm:prSet loTypeId="urn:microsoft.com/office/officeart/2005/8/layout/vList2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679BC20F-EF3B-49CC-A152-EB7D151D328D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ctr" rtl="0"/>
          <a:r>
            <a:rPr lang="ru-RU" b="1" dirty="0" smtClean="0">
              <a:latin typeface="Arial" pitchFamily="34" charset="0"/>
              <a:cs typeface="Arial" pitchFamily="34" charset="0"/>
            </a:rPr>
            <a:t>На початку 1918 </a:t>
          </a:r>
          <a:r>
            <a:rPr lang="uk-UA" b="1" noProof="0" dirty="0" smtClean="0">
              <a:latin typeface="Arial" pitchFamily="34" charset="0"/>
              <a:cs typeface="Arial" pitchFamily="34" charset="0"/>
            </a:rPr>
            <a:t>року в Києві було скликано Всеукраїнський Церковний Собор, який виступив за створення незалежної від московського патріархату української церкви. Однак, 19 січня робота Собору перервалася наступом більшовиків</a:t>
          </a:r>
          <a:r>
            <a:rPr lang="ru-RU" b="1" dirty="0" smtClean="0">
              <a:latin typeface="Arial" pitchFamily="34" charset="0"/>
              <a:cs typeface="Arial" pitchFamily="34" charset="0"/>
            </a:rPr>
            <a:t>. 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EE15937D-058A-4332-8F4D-89AF21C0111F}" type="parTrans" cxnId="{121B8DA1-11FF-43D8-9916-A6E3EA39B733}">
      <dgm:prSet/>
      <dgm:spPr/>
      <dgm:t>
        <a:bodyPr/>
        <a:lstStyle/>
        <a:p>
          <a:endParaRPr lang="ru-RU"/>
        </a:p>
      </dgm:t>
    </dgm:pt>
    <dgm:pt modelId="{BEFCDC2A-B8CC-421F-82A6-83CB256821A2}" type="sibTrans" cxnId="{121B8DA1-11FF-43D8-9916-A6E3EA39B733}">
      <dgm:prSet/>
      <dgm:spPr/>
      <dgm:t>
        <a:bodyPr/>
        <a:lstStyle/>
        <a:p>
          <a:endParaRPr lang="ru-RU"/>
        </a:p>
      </dgm:t>
    </dgm:pt>
    <dgm:pt modelId="{3BEECD3A-8D09-4860-A8E5-3F16D5BD0251}" type="pres">
      <dgm:prSet presAssocID="{14219511-D5D5-44DA-8200-81F232AAEB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8CC050-8035-4EDA-AD3E-6D36C0FD343B}" type="pres">
      <dgm:prSet presAssocID="{679BC20F-EF3B-49CC-A152-EB7D151D328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E4C4F0-5F06-4EE1-9CD1-00D3CA1F593E}" type="presOf" srcId="{679BC20F-EF3B-49CC-A152-EB7D151D328D}" destId="{CB8CC050-8035-4EDA-AD3E-6D36C0FD343B}" srcOrd="0" destOrd="0" presId="urn:microsoft.com/office/officeart/2005/8/layout/vList2"/>
    <dgm:cxn modelId="{129218D7-D80F-49EE-BABC-61B1A3E01F1E}" type="presOf" srcId="{14219511-D5D5-44DA-8200-81F232AAEB39}" destId="{3BEECD3A-8D09-4860-A8E5-3F16D5BD0251}" srcOrd="0" destOrd="0" presId="urn:microsoft.com/office/officeart/2005/8/layout/vList2"/>
    <dgm:cxn modelId="{121B8DA1-11FF-43D8-9916-A6E3EA39B733}" srcId="{14219511-D5D5-44DA-8200-81F232AAEB39}" destId="{679BC20F-EF3B-49CC-A152-EB7D151D328D}" srcOrd="0" destOrd="0" parTransId="{EE15937D-058A-4332-8F4D-89AF21C0111F}" sibTransId="{BEFCDC2A-B8CC-421F-82A6-83CB256821A2}"/>
    <dgm:cxn modelId="{B19D30B9-CE6E-4352-88C5-547947F9436E}" type="presParOf" srcId="{3BEECD3A-8D09-4860-A8E5-3F16D5BD0251}" destId="{CB8CC050-8035-4EDA-AD3E-6D36C0FD343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  <a:extLst/>
          </a:lstStyle>
          <a:p>
            <a:pPr>
              <a:defRPr/>
            </a:pPr>
            <a:fld id="{1E5814C9-432C-4475-9F70-5613B08EF2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  <a:extLst/>
          </a:lstStyle>
          <a:p>
            <a:pPr>
              <a:defRPr/>
            </a:pPr>
            <a:fld id="{EED3BCF3-BC0A-4FE8-92DD-C7B35970D0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  <a:extLst/>
          </a:lstStyle>
          <a:p>
            <a:pPr>
              <a:defRPr/>
            </a:pPr>
            <a:fld id="{403D4712-0CFB-4885-800C-EC3369E8C1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  <a:extLst/>
          </a:lstStyle>
          <a:p>
            <a:pPr>
              <a:defRPr/>
            </a:pPr>
            <a:fld id="{8BCB2D2B-AF4E-4CF7-AE15-45AFBA1D0D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  <a:extLst/>
          </a:lstStyle>
          <a:p>
            <a:pPr>
              <a:defRPr/>
            </a:pPr>
            <a:fld id="{54B2F5A7-20E0-41F2-8C71-429B54B09C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  <a:extLst/>
          </a:lstStyle>
          <a:p>
            <a:pPr>
              <a:defRPr/>
            </a:pPr>
            <a:fld id="{C35AA35F-1643-446B-AFB9-5179E2B505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  <a:extLst/>
          </a:lstStyle>
          <a:p>
            <a:pPr>
              <a:defRPr/>
            </a:pPr>
            <a:fld id="{E28BBDF8-E5B9-487E-910A-9522AF0412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  <a:extLst/>
          </a:lstStyle>
          <a:p>
            <a:pPr>
              <a:defRPr/>
            </a:pPr>
            <a:fld id="{6E83F0BA-1AE5-4005-9C2F-EE9D8419E0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  <a:extLst/>
          </a:lstStyle>
          <a:p>
            <a:pPr>
              <a:defRPr/>
            </a:pPr>
            <a:fld id="{DB81EF24-C2B6-436B-A8A4-7D5B7D3D2E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  <a:extLst/>
          </a:lstStyle>
          <a:p>
            <a:pPr>
              <a:defRPr/>
            </a:pPr>
            <a:fld id="{DB0F1542-6D35-45A2-BE90-16F39EFE9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  <a:extLst/>
          </a:lstStyle>
          <a:p>
            <a:pPr>
              <a:defRPr/>
            </a:pPr>
            <a:fld id="{2E53F7F1-8D35-445C-99CA-AE049DC3D1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rgbClr val="000000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 smtClean="0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3B71DBD-4EDF-4E9D-83B3-1DAF7EB70B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"/>
          <p:cNvSpPr>
            <a:spLocks noGrp="1"/>
          </p:cNvSpPr>
          <p:nvPr>
            <p:ph idx="1"/>
          </p:nvPr>
        </p:nvSpPr>
        <p:spPr>
          <a:xfrm>
            <a:off x="971550" y="0"/>
            <a:ext cx="8172450" cy="6958013"/>
          </a:xfrm>
        </p:spPr>
        <p:txBody>
          <a:bodyPr>
            <a:normAutofit/>
          </a:bodyPr>
          <a:lstStyle/>
          <a:p>
            <a:pPr marL="0" indent="0" algn="ctr">
              <a:buFont typeface="Wingdings 2" pitchFamily="18" charset="2"/>
              <a:buNone/>
            </a:pPr>
            <a:endParaRPr lang="uk-UA" sz="4800" smtClean="0"/>
          </a:p>
          <a:p>
            <a:pPr marL="0" indent="0" algn="ctr">
              <a:buFont typeface="Wingdings 2" pitchFamily="18" charset="2"/>
              <a:buNone/>
            </a:pPr>
            <a:r>
              <a:rPr lang="uk-UA" sz="4800" smtClean="0"/>
              <a:t>Українське відродження як провідна складова демократичної революції 1917-1921рр.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en-US" sz="4800" b="1" smtClean="0">
                <a:solidFill>
                  <a:srgbClr val="FF0000"/>
                </a:solidFill>
              </a:rPr>
              <a:t>	</a:t>
            </a:r>
            <a:r>
              <a:rPr lang="uk-UA" sz="4800" b="1" smtClean="0">
                <a:solidFill>
                  <a:srgbClr val="FF0000"/>
                </a:solidFill>
              </a:rPr>
              <a:t>Тема: Українська церква. </a:t>
            </a:r>
            <a:endParaRPr lang="en-US" sz="4800" b="1" smtClean="0">
              <a:solidFill>
                <a:srgbClr val="FF0000"/>
              </a:solidFill>
            </a:endParaRPr>
          </a:p>
          <a:p>
            <a:pPr marL="0" indent="0" algn="ctr">
              <a:buFont typeface="Wingdings 2" pitchFamily="18" charset="2"/>
              <a:buNone/>
            </a:pPr>
            <a:r>
              <a:rPr lang="en-US" sz="4800" b="1" smtClean="0">
                <a:solidFill>
                  <a:srgbClr val="FF0000"/>
                </a:solidFill>
              </a:rPr>
              <a:t>	      </a:t>
            </a:r>
            <a:r>
              <a:rPr lang="uk-UA" sz="4800" b="1" smtClean="0">
                <a:solidFill>
                  <a:srgbClr val="FF0000"/>
                </a:solidFill>
              </a:rPr>
              <a:t>Утворення УАПЦ</a:t>
            </a:r>
            <a:endParaRPr lang="ru-RU" sz="4800" b="1" smtClean="0">
              <a:solidFill>
                <a:srgbClr val="FF0000"/>
              </a:solidFill>
            </a:endParaRPr>
          </a:p>
          <a:p>
            <a:pPr marL="0" indent="0" algn="just">
              <a:buFont typeface="Wingdings 2" pitchFamily="18" charset="2"/>
              <a:buNone/>
            </a:pPr>
            <a:endParaRPr lang="ru-RU" sz="4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0"/>
            <a:ext cx="8172450" cy="6858000"/>
          </a:xfrm>
        </p:spPr>
        <p:txBody>
          <a:bodyPr>
            <a:noAutofit/>
          </a:bodyPr>
          <a:lstStyle/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uk-UA" sz="2700" b="1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Влада більшовиків , що встановилася в Україні в березні 1919р. </a:t>
            </a:r>
            <a:r>
              <a:rPr lang="uk-UA" sz="2700" b="1" dirty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uk-UA" sz="2700" b="1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евний час не контролювала релігійні питання, це дало можливість УАПЦ в травні 1920р. проголосити про своє відновлення як помісної церкви,а в жовтні 1921р. </a:t>
            </a:r>
            <a:r>
              <a:rPr lang="uk-UA" sz="2700" b="1" dirty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uk-UA" sz="2700" b="1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 Києві відбувся Перший Всеукраїнський Церковний Собор, який підтвердив автокефалію УАПЦ,  та проголосив три основні принципи – автокефалію, соборність, українізацію.</a:t>
            </a:r>
            <a:endParaRPr lang="ru-RU" sz="2700" b="1" dirty="0">
              <a:solidFill>
                <a:schemeClr val="tx2">
                  <a:satMod val="13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Kustodiyev_bolshevi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908050"/>
            <a:ext cx="5853113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132138" cy="6858000"/>
          </a:xfrm>
        </p:spPr>
        <p:txBody>
          <a:bodyPr>
            <a:noAutofit/>
          </a:bodyPr>
          <a:lstStyle/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uk-UA" sz="2700" dirty="0" smtClean="0">
                <a:solidFill>
                  <a:schemeClr val="tx2">
                    <a:satMod val="130000"/>
                  </a:schemeClr>
                </a:solidFill>
              </a:rPr>
              <a:t>Але така лояльність тривала не довго. Атеїстичне керівництво більшовицької партії повело наступ на релігію та церкву</a:t>
            </a:r>
            <a:endParaRPr lang="ru-RU" sz="2700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716463" y="188913"/>
            <a:ext cx="4176712" cy="648017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2600" b="1" dirty="0" smtClean="0">
                <a:solidFill>
                  <a:schemeClr val="tx2">
                    <a:satMod val="130000"/>
                  </a:schemeClr>
                </a:solidFill>
              </a:rPr>
              <a:t>Тисячі священників і віруючих стали жертвами </a:t>
            </a:r>
            <a:r>
              <a:rPr lang="uk-UA" sz="2600" b="1" i="1" dirty="0" smtClean="0">
                <a:solidFill>
                  <a:schemeClr val="tx2">
                    <a:satMod val="130000"/>
                  </a:schemeClr>
                </a:solidFill>
              </a:rPr>
              <a:t>червоного терору. </a:t>
            </a:r>
            <a:r>
              <a:rPr lang="uk-UA" sz="2600" b="1" dirty="0" smtClean="0">
                <a:solidFill>
                  <a:schemeClr val="tx2">
                    <a:satMod val="130000"/>
                  </a:schemeClr>
                </a:solidFill>
              </a:rPr>
              <a:t>Закривались, нищились храми, монастирі, релігія оголошувалась </a:t>
            </a:r>
            <a:r>
              <a:rPr lang="uk-UA" sz="2600" b="1" i="1" dirty="0" smtClean="0">
                <a:solidFill>
                  <a:schemeClr val="tx2">
                    <a:satMod val="130000"/>
                  </a:schemeClr>
                </a:solidFill>
              </a:rPr>
              <a:t>«опіумом для народу»</a:t>
            </a:r>
            <a:r>
              <a:rPr lang="uk-UA" sz="2600" b="1" dirty="0" smtClean="0">
                <a:solidFill>
                  <a:schemeClr val="tx2">
                    <a:satMod val="130000"/>
                  </a:schemeClr>
                </a:solidFill>
              </a:rPr>
              <a:t>, віруючі ставали неповноправними громадянами.</a:t>
            </a:r>
            <a:br>
              <a:rPr lang="uk-UA" sz="2600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uk-UA" sz="2600" b="1" dirty="0" smtClean="0">
                <a:solidFill>
                  <a:schemeClr val="tx2">
                    <a:satMod val="130000"/>
                  </a:schemeClr>
                </a:solidFill>
              </a:rPr>
              <a:t>Тричі заарештовували</a:t>
            </a:r>
            <a:br>
              <a:rPr lang="uk-UA" sz="2600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uk-UA" sz="2600" b="1" dirty="0" smtClean="0">
                <a:solidFill>
                  <a:schemeClr val="tx2">
                    <a:satMod val="130000"/>
                  </a:schemeClr>
                </a:solidFill>
              </a:rPr>
              <a:t> В. </a:t>
            </a:r>
            <a:r>
              <a:rPr lang="uk-UA" sz="2600" b="1" dirty="0" err="1" smtClean="0">
                <a:solidFill>
                  <a:schemeClr val="tx2">
                    <a:satMod val="130000"/>
                  </a:schemeClr>
                </a:solidFill>
              </a:rPr>
              <a:t>Липківського</a:t>
            </a:r>
            <a:r>
              <a:rPr lang="uk-UA" sz="2600" b="1" dirty="0" smtClean="0">
                <a:solidFill>
                  <a:schemeClr val="tx2">
                    <a:satMod val="130000"/>
                  </a:schemeClr>
                </a:solidFill>
              </a:rPr>
              <a:t>.</a:t>
            </a:r>
            <a:br>
              <a:rPr lang="uk-UA" sz="2600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uk-UA" sz="2600" b="1" dirty="0" smtClean="0">
                <a:solidFill>
                  <a:schemeClr val="tx2">
                    <a:satMod val="130000"/>
                  </a:schemeClr>
                </a:solidFill>
              </a:rPr>
              <a:t> Загинув у 1938р. Така ж участь  спіткала і його наступника, Миколу  Борецького.</a:t>
            </a:r>
            <a:r>
              <a:rPr lang="uk-UA" sz="24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uk-UA" sz="2400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sz="24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6" name="Picture 4" descr="20090206_Trotsky_as_Jewish_Bolshevik_murderer_of_milli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75" y="0"/>
            <a:ext cx="4535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05338" y="2381250"/>
            <a:ext cx="4554537" cy="4524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0000"/>
                </a:solidFill>
                <a:latin typeface="+mj-lt"/>
              </a:rPr>
              <a:t>    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Після встановлення «червоного» режиму все священство та активні вірні УАПЦ були заарештовані, заслані та розстріляні НКВД протягом 1930 — 1937 рр. </a:t>
            </a:r>
            <a:r>
              <a:rPr lang="uk-UA" sz="24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В 1930р. на Надзвичайному церковному соборі було оголошено про саморозпуск УАПЦ.</a:t>
            </a:r>
            <a:endParaRPr lang="uk-UA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40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1238" y="863600"/>
            <a:ext cx="4322762" cy="550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71550" y="490538"/>
            <a:ext cx="3779838" cy="6248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У 1942 році  архієпископом Полікарпом Сікорським була спроба відродити  Українську Автокефальну Православну Церкву була . Та після війни церкву заборонено більшовиками: єпископат і частина духівництва виїхала за кордон, де УАПЦ продовжувала діяти. Подальша діяльність УАПЦ аж до проголошення Україною незалежності, в основному пов’язана з Українською православною церквою США в Європі та Австралії.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хакер\Desktop\to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176" y="1030341"/>
            <a:ext cx="8951530" cy="40989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113" y="620713"/>
            <a:ext cx="2592387" cy="95567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200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Основні </a:t>
            </a:r>
            <a:endParaRPr lang="ru-RU" sz="4200" dirty="0">
              <a:solidFill>
                <a:schemeClr val="tx2">
                  <a:satMod val="13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23850" y="1989138"/>
            <a:ext cx="3581400" cy="4248150"/>
          </a:xfrm>
        </p:spPr>
        <p:txBody>
          <a:bodyPr>
            <a:noAutofit/>
          </a:bodyPr>
          <a:lstStyle/>
          <a:p>
            <a:pPr marL="4572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3600" b="1" dirty="0" smtClean="0">
                <a:latin typeface="Arial" pitchFamily="34" charset="0"/>
                <a:cs typeface="Arial" pitchFamily="34" charset="0"/>
              </a:rPr>
              <a:t>дати</a:t>
            </a:r>
            <a:endParaRPr lang="en-US" sz="3600" b="1" dirty="0" smtClean="0">
              <a:latin typeface="Arial" pitchFamily="34" charset="0"/>
              <a:cs typeface="Arial" pitchFamily="34" charset="0"/>
            </a:endParaRPr>
          </a:p>
          <a:p>
            <a:pPr marL="45720" indent="0" algn="ctr" fontAlgn="auto">
              <a:spcAft>
                <a:spcPts val="0"/>
              </a:spcAft>
              <a:buFont typeface="Wingdings 2"/>
              <a:buNone/>
              <a:defRPr/>
            </a:pPr>
            <a:endParaRPr lang="en-US" sz="3600" b="1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uk-UA" sz="2200" dirty="0" smtClean="0">
                <a:latin typeface="Arial" pitchFamily="34" charset="0"/>
                <a:cs typeface="Arial" pitchFamily="34" charset="0"/>
              </a:rPr>
              <a:t>1917-1918рр. – діяльність ЦР,</a:t>
            </a:r>
          </a:p>
          <a:p>
            <a:pPr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uk-UA" sz="2200" dirty="0" smtClean="0">
                <a:latin typeface="Arial" pitchFamily="34" charset="0"/>
                <a:cs typeface="Arial" pitchFamily="34" charset="0"/>
              </a:rPr>
              <a:t>1918р.  - Гетьманат,</a:t>
            </a:r>
          </a:p>
          <a:p>
            <a:pPr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uk-UA" sz="2200" dirty="0" smtClean="0">
                <a:latin typeface="Arial" pitchFamily="34" charset="0"/>
                <a:cs typeface="Arial" pitchFamily="34" charset="0"/>
              </a:rPr>
              <a:t>1918 - 1919р. – Директорія,</a:t>
            </a:r>
          </a:p>
          <a:p>
            <a:pPr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uk-UA" sz="2200" dirty="0" smtClean="0">
                <a:latin typeface="Arial" pitchFamily="34" charset="0"/>
                <a:cs typeface="Arial" pitchFamily="34" charset="0"/>
              </a:rPr>
              <a:t>1919р. – проголошення УАПЦ,</a:t>
            </a:r>
          </a:p>
          <a:p>
            <a:pPr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uk-UA" sz="2200" dirty="0" smtClean="0">
                <a:latin typeface="Arial" pitchFamily="34" charset="0"/>
                <a:cs typeface="Arial" pitchFamily="34" charset="0"/>
              </a:rPr>
              <a:t>1930р. – «саморозпуск» УАПЦ</a:t>
            </a:r>
          </a:p>
          <a:p>
            <a:pPr fontAlgn="auto">
              <a:spcAft>
                <a:spcPts val="0"/>
              </a:spcAft>
              <a:buFont typeface="Wingdings 2"/>
              <a:buChar char=""/>
              <a:defRPr/>
            </a:pPr>
            <a:endParaRPr lang="uk-UA" sz="2200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Wingdings 2"/>
              <a:buChar char=""/>
              <a:defRPr/>
            </a:pP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72000" y="2133600"/>
            <a:ext cx="4041775" cy="4319588"/>
          </a:xfrm>
        </p:spPr>
        <p:txBody>
          <a:bodyPr>
            <a:normAutofit/>
          </a:bodyPr>
          <a:lstStyle/>
          <a:p>
            <a:pPr marL="4572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3600" b="1" dirty="0" smtClean="0">
                <a:latin typeface="Arial" pitchFamily="34" charset="0"/>
                <a:cs typeface="Arial" pitchFamily="34" charset="0"/>
              </a:rPr>
              <a:t>терміни</a:t>
            </a:r>
            <a:endParaRPr lang="en-US" sz="3600" b="1" dirty="0" smtClean="0">
              <a:latin typeface="Arial" pitchFamily="34" charset="0"/>
              <a:cs typeface="Arial" pitchFamily="34" charset="0"/>
            </a:endParaRPr>
          </a:p>
          <a:p>
            <a:pPr marL="45720" indent="0" algn="ctr" fontAlgn="auto">
              <a:spcAft>
                <a:spcPts val="0"/>
              </a:spcAft>
              <a:buFont typeface="Wingdings 2"/>
              <a:buNone/>
              <a:defRPr/>
            </a:pPr>
            <a:endParaRPr lang="en-US" sz="3600" b="1" dirty="0" smtClean="0">
              <a:latin typeface="Arial" pitchFamily="34" charset="0"/>
              <a:cs typeface="Arial" pitchFamily="34" charset="0"/>
            </a:endParaRPr>
          </a:p>
          <a:p>
            <a:pPr marL="723900" indent="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200" dirty="0" smtClean="0">
                <a:latin typeface="Arial" pitchFamily="34" charset="0"/>
                <a:cs typeface="Arial" pitchFamily="34" charset="0"/>
              </a:rPr>
              <a:t>релігія,</a:t>
            </a:r>
          </a:p>
          <a:p>
            <a:pPr marL="723900" indent="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200" dirty="0" smtClean="0">
                <a:latin typeface="Arial" pitchFamily="34" charset="0"/>
                <a:cs typeface="Arial" pitchFamily="34" charset="0"/>
              </a:rPr>
              <a:t>конфесія,</a:t>
            </a:r>
          </a:p>
          <a:p>
            <a:pPr marL="723900" indent="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200" dirty="0" smtClean="0">
                <a:latin typeface="Arial" pitchFamily="34" charset="0"/>
                <a:cs typeface="Arial" pitchFamily="34" charset="0"/>
              </a:rPr>
              <a:t>патріархат,</a:t>
            </a:r>
          </a:p>
          <a:p>
            <a:pPr marL="723900" indent="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200" dirty="0" smtClean="0">
                <a:latin typeface="Arial" pitchFamily="34" charset="0"/>
                <a:cs typeface="Arial" pitchFamily="34" charset="0"/>
              </a:rPr>
              <a:t>митрополія,</a:t>
            </a:r>
          </a:p>
          <a:p>
            <a:pPr marL="723900" indent="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200" dirty="0" smtClean="0">
                <a:latin typeface="Arial" pitchFamily="34" charset="0"/>
                <a:cs typeface="Arial" pitchFamily="34" charset="0"/>
              </a:rPr>
              <a:t>атеїзм,</a:t>
            </a:r>
          </a:p>
          <a:p>
            <a:pPr marL="723900" indent="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200" dirty="0" smtClean="0">
                <a:latin typeface="Arial" pitchFamily="34" charset="0"/>
                <a:cs typeface="Arial" pitchFamily="34" charset="0"/>
              </a:rPr>
              <a:t>«релігія – опіум для народу»</a:t>
            </a:r>
          </a:p>
          <a:p>
            <a:pPr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 rot="2498204">
            <a:off x="2787650" y="1484313"/>
            <a:ext cx="503238" cy="720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9373736">
            <a:off x="5457825" y="1512888"/>
            <a:ext cx="504825" cy="720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71550" y="4959350"/>
            <a:ext cx="8120063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</a:pPr>
            <a:r>
              <a:rPr lang="uk-UA" sz="2000" b="1">
                <a:solidFill>
                  <a:srgbClr val="C00000"/>
                </a:solidFill>
              </a:rPr>
              <a:t>Українська Автокефальна Православна Церква (УАПЦ) — незалежна православна церква в Україні та в українській діаспорі Західної Європи й Північної Америки.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1313" y="188913"/>
            <a:ext cx="6840537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33012" y="-171400"/>
            <a:ext cx="4677020" cy="83099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rgbClr val="C00000"/>
                </a:solidFill>
              </a:rPr>
              <a:t>Українська Автокефальна (самоврядна) Православна Церква </a:t>
            </a:r>
            <a:r>
              <a:rPr lang="uk-UA" sz="2800" b="1" i="1" u="sng" dirty="0">
                <a:solidFill>
                  <a:srgbClr val="C00000"/>
                </a:solidFill>
              </a:rPr>
              <a:t>канонічна</a:t>
            </a:r>
            <a:r>
              <a:rPr lang="uk-UA" sz="2800" b="1" dirty="0">
                <a:solidFill>
                  <a:srgbClr val="C00000"/>
                </a:solidFill>
              </a:rPr>
              <a:t> (визнана найвищою церковною владою) є правонаступницею Київської митрополії, заснованої після хрещення Київської Русі в 988 році при Св. князеві Володимиру Великому.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uk-U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 </a:t>
            </a:r>
            <a:endParaRPr lang="uk-U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692150"/>
            <a:ext cx="4067175" cy="536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280px-Assumption_Cathedral_Kreml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275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427538" y="0"/>
            <a:ext cx="4716462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uk-UA" sz="2800">
                <a:solidFill>
                  <a:srgbClr val="000000"/>
                </a:solidFill>
                <a:latin typeface="Corbel" pitchFamily="34" charset="0"/>
              </a:rPr>
              <a:t>Вперше бажання мати цілком незалежну від РПЦ Українську автокефальну православну церкву (УАПЦ) було висловлене на Подільському та Полтавському єпархіальних з'їздах, що відбулися навесні 1917 р. Наприкінці весни 1917 р. з ініціативи протоієрея </a:t>
            </a:r>
            <a:r>
              <a:rPr lang="uk-UA" sz="2800" b="1">
                <a:solidFill>
                  <a:srgbClr val="000000"/>
                </a:solidFill>
                <a:latin typeface="Corbel" pitchFamily="34" charset="0"/>
              </a:rPr>
              <a:t>Василя Липківського </a:t>
            </a:r>
            <a:r>
              <a:rPr lang="uk-UA" sz="2800">
                <a:solidFill>
                  <a:srgbClr val="000000"/>
                </a:solidFill>
                <a:latin typeface="Corbel" pitchFamily="34" charset="0"/>
              </a:rPr>
              <a:t>було засновано «Братство воскресіння», яке очолило рух за утворення УАПЦ</a:t>
            </a:r>
            <a:r>
              <a:rPr lang="ru-RU" sz="2800">
                <a:solidFill>
                  <a:srgbClr val="000000"/>
                </a:solidFill>
                <a:latin typeface="Corbel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9092" y="5270959"/>
          <a:ext cx="9134908" cy="1569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/>
          <a:srcRect/>
          <a:stretch>
            <a:fillRect/>
          </a:stretch>
        </p:blipFill>
        <p:spPr>
          <a:xfrm>
            <a:off x="1403350" y="0"/>
            <a:ext cx="7008813" cy="52562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3238" y="384175"/>
            <a:ext cx="8640762" cy="1368425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2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</a:t>
            </a:r>
            <a:br>
              <a:rPr lang="uk-UA" sz="2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uk-UA" sz="27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27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uk-UA" sz="2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2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uk-UA" sz="27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27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uk-UA" sz="2700" b="1" dirty="0">
                <a:solidFill>
                  <a:srgbClr val="FF0000"/>
                </a:solidFill>
              </a:rPr>
              <a:t>З поверненням до Києва у березні </a:t>
            </a:r>
            <a:r>
              <a:rPr lang="uk-UA" sz="2700" b="1" dirty="0" smtClean="0">
                <a:solidFill>
                  <a:srgbClr val="FF0000"/>
                </a:solidFill>
              </a:rPr>
              <a:t>1918р.Центральна </a:t>
            </a:r>
            <a:r>
              <a:rPr lang="uk-UA" sz="2700" b="1" dirty="0">
                <a:solidFill>
                  <a:srgbClr val="FF0000"/>
                </a:solidFill>
              </a:rPr>
              <a:t>Рада не встигла поновити розгляд релігійного питання через складну політичну ситуацію -  зміну влади. </a:t>
            </a:r>
            <a:r>
              <a:rPr lang="uk-UA" sz="2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2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sz="27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557338"/>
            <a:ext cx="4284663" cy="5300662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z="1600" dirty="0">
                <a:solidFill>
                  <a:prstClr val="black"/>
                </a:solidFill>
                <a:latin typeface="Arial"/>
                <a:ea typeface="+mj-ea"/>
                <a:cs typeface="+mj-cs"/>
              </a:rPr>
              <a:t> </a:t>
            </a:r>
            <a:r>
              <a:rPr lang="uk-UA" sz="2000" b="1" dirty="0">
                <a:solidFill>
                  <a:prstClr val="black"/>
                </a:solidFill>
                <a:latin typeface="Arial"/>
                <a:ea typeface="+mj-ea"/>
                <a:cs typeface="+mj-cs"/>
              </a:rPr>
              <a:t>29 квітня 1918р.  в столиці України встановився гетьманський режим.</a:t>
            </a:r>
            <a:br>
              <a:rPr lang="uk-UA" sz="2000" b="1" dirty="0">
                <a:solidFill>
                  <a:prstClr val="black"/>
                </a:solidFill>
                <a:latin typeface="Arial"/>
                <a:ea typeface="+mj-ea"/>
                <a:cs typeface="+mj-cs"/>
              </a:rPr>
            </a:br>
            <a:r>
              <a:rPr lang="uk-UA" sz="2000" b="1" dirty="0">
                <a:solidFill>
                  <a:prstClr val="black"/>
                </a:solidFill>
                <a:latin typeface="Arial"/>
                <a:ea typeface="+mj-ea"/>
                <a:cs typeface="+mj-cs"/>
              </a:rPr>
              <a:t>     Павло Скоропадський сприяв відновленню української автокефальної церкви. Проте намагання Всеукраїнської церковної ради та гетьманського уряду домогтися автокефалії для Української Церкви знову наштовхнулися на спротив єпископів-росіян. </a:t>
            </a:r>
            <a:r>
              <a:rPr lang="uk-UA" sz="2000" b="1" u="sng" dirty="0">
                <a:solidFill>
                  <a:prstClr val="black"/>
                </a:solidFill>
                <a:latin typeface="Arial"/>
                <a:ea typeface="+mj-ea"/>
                <a:cs typeface="+mj-cs"/>
              </a:rPr>
              <a:t>Замість</a:t>
            </a:r>
            <a:r>
              <a:rPr lang="uk-UA" sz="2000" b="1" dirty="0">
                <a:solidFill>
                  <a:prstClr val="black"/>
                </a:solidFill>
                <a:latin typeface="Arial"/>
                <a:ea typeface="+mj-ea"/>
                <a:cs typeface="+mj-cs"/>
              </a:rPr>
              <a:t> </a:t>
            </a:r>
            <a:r>
              <a:rPr lang="uk-UA" sz="2000" b="1" u="sng" dirty="0">
                <a:solidFill>
                  <a:prstClr val="black"/>
                </a:solidFill>
                <a:latin typeface="Arial"/>
                <a:ea typeface="+mj-ea"/>
                <a:cs typeface="+mj-cs"/>
              </a:rPr>
              <a:t>автокефалії єпископи погодились на автономію від Московського Патріархату</a:t>
            </a:r>
            <a:r>
              <a:rPr lang="uk-UA" sz="2000" b="1" dirty="0">
                <a:solidFill>
                  <a:prstClr val="black"/>
                </a:solidFill>
                <a:latin typeface="Arial"/>
                <a:ea typeface="+mj-ea"/>
                <a:cs typeface="+mj-cs"/>
              </a:rPr>
              <a:t>.</a:t>
            </a:r>
            <a:endParaRPr lang="ru-RU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67213" y="1773238"/>
            <a:ext cx="477678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71463"/>
            <a:ext cx="4610100" cy="61087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Після </a:t>
            </a:r>
            <a:r>
              <a:rPr lang="uk-UA" sz="28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антигетьманського</a:t>
            </a: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перевороту та встановлення влади Директорії ідея автокефалії стала перетворюватися в реальність. 1 січня 1919 року був прийнятий «Закон про верховне управління Української Православної Автокефальної Синодальної Церкви». </a:t>
            </a:r>
            <a:endParaRPr lang="uk-UA" sz="28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5" descr="C:\Users\хакер\Desktop\image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65526" y="241227"/>
            <a:ext cx="3398667" cy="46697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10100" y="4964113"/>
            <a:ext cx="43307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Очолив УАПЦ Василь </a:t>
            </a:r>
            <a:r>
              <a:rPr lang="uk-UA" sz="2400" b="1" dirty="0" err="1" smtClean="0">
                <a:solidFill>
                  <a:schemeClr val="accent1">
                    <a:lumMod val="50000"/>
                  </a:schemeClr>
                </a:solidFill>
              </a:rPr>
              <a:t>Липківський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782</TotalTime>
  <Words>383</Words>
  <Application>Microsoft Office PowerPoint</Application>
  <PresentationFormat>Экран (4:3)</PresentationFormat>
  <Paragraphs>32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12</vt:i4>
      </vt:variant>
      <vt:variant>
        <vt:lpstr>Заголовки слайдов</vt:lpstr>
      </vt:variant>
      <vt:variant>
        <vt:i4>14</vt:i4>
      </vt:variant>
    </vt:vector>
  </HeadingPairs>
  <TitlesOfParts>
    <vt:vector size="32" baseType="lpstr">
      <vt:lpstr>Corbel</vt:lpstr>
      <vt:lpstr>Arial</vt:lpstr>
      <vt:lpstr>Wingdings 2</vt:lpstr>
      <vt:lpstr>Verdana</vt:lpstr>
      <vt:lpstr>Calibri</vt:lpstr>
      <vt:lpstr>Gill Sans MT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Слайд 1</vt:lpstr>
      <vt:lpstr>Слайд 2</vt:lpstr>
      <vt:lpstr>Основні </vt:lpstr>
      <vt:lpstr>Слайд 4</vt:lpstr>
      <vt:lpstr>Слайд 5</vt:lpstr>
      <vt:lpstr>Слайд 6</vt:lpstr>
      <vt:lpstr>Слайд 7</vt:lpstr>
      <vt:lpstr>         З поверненням до Києва у березні 1918р.Центральна Рада не встигла поновити розгляд релігійного питання через складну політичну ситуацію -  зміну влади.  </vt:lpstr>
      <vt:lpstr>Очолив УАПЦ Василь Липківський</vt:lpstr>
      <vt:lpstr>Влада більшовиків , що встановилася в Україні в березні 1919р. певний час не контролювала релігійні питання, це дало можливість УАПЦ в травні 1920р. проголосити про своє відновлення як помісної церкви,а в жовтні 1921р. в Києві відбувся Перший Всеукраїнський Церковний Собор, який підтвердив автокефалію УАПЦ,  та проголосив три основні принципи – автокефалію, соборність, українізацію.</vt:lpstr>
      <vt:lpstr>АЛЕ ТАКА ЛОЯЛЬНІСТЬ ТРИВАЛА НЕ ДОВГО. АТЕЇСТИЧНЕ КЕРІВНИЦТВО БІЛЬШОВИЦЬКОЇ ПАРТІЇ ПОВЕЛО НАСТУП НА РЕЛІГІЮ ТА ЦЕРКВУ</vt:lpstr>
      <vt:lpstr>Тисячі священників і віруючих стали жертвами червоного терору. Закривались, нищились храми, монастирі, релігія оголошувалась «опіумом для народу», віруючі ставали неповноправними громадянами. Тричі заарештовували  В. Липківського.  Загинув у 1938р. Така ж участь  спіткала і його наступника, Миколу  Борецького. </vt:lpstr>
      <vt:lpstr>Слайд 13</vt:lpstr>
      <vt:lpstr>Слайд 14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Yfesrf</cp:lastModifiedBy>
  <cp:revision>65</cp:revision>
  <dcterms:created xsi:type="dcterms:W3CDTF">2012-08-13T13:27:32Z</dcterms:created>
  <dcterms:modified xsi:type="dcterms:W3CDTF">2015-02-08T13:41:47Z</dcterms:modified>
</cp:coreProperties>
</file>