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9" r:id="rId5"/>
    <p:sldId id="270" r:id="rId6"/>
    <p:sldId id="260" r:id="rId7"/>
    <p:sldId id="261" r:id="rId8"/>
    <p:sldId id="262" r:id="rId9"/>
    <p:sldId id="272" r:id="rId10"/>
    <p:sldId id="266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6E50-62CA-420C-AC9F-491A1BD86A5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57F6-8D9E-4D86-8C61-56CEE7B92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BF66-BA83-48F2-B458-C355BF64ABA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9514-9DFB-4386-B4FB-C6DC8AF73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6034-8A14-4FCF-91E6-F4183361893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9EC8-52B1-400E-B0B3-B13A2B1F3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8E96-6D7A-4A91-8347-6C448D0C6DC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E85C-C2D8-44C2-B7A3-7C3C74F93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A252-E99A-45CE-A9CF-DF3C8FDEEFD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55EE-9C3A-4220-9309-EA588E133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4C7B-5BE8-402C-9EC9-94D04117A36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78EB-0AE8-48A1-BEA2-CE55BECA2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3851-D368-4C78-8DB0-FABE22C2EC8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85CE-8C59-4C8D-AE05-8304DCE5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B616-DC23-49A7-967C-907B4FF0194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9F576-6815-42B5-8C44-77E4F5506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4524-CB68-4CA0-9740-0C9B0E950D2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F1B5-B2EA-4CDD-B229-333CEB868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9FBB-E397-430C-A7ED-697124CB3233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6108-2417-4D04-A8B9-E4EB241BC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C540-93DA-41BA-8C48-34AF0A6B12A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8D64-E2B9-4AA8-9FC8-D95AE1817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D8903-1049-46C6-8EC0-9795C2E3896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E2D061B-9A52-45B2-82E9-CECCC49F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67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A4%D0%B0%D0%B9%D0%BB:Ukrainian-bluecoats-191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%D0%A1%D1%96%D1%87%D0%BE%D0%B2%D1%96_%D0%A1%D1%82%D1%80%D1%96%D0%BB%D1%8C%D1%86%D1%96.jpg" TargetMode="External"/><Relationship Id="rId2" Type="http://schemas.openxmlformats.org/officeDocument/2006/relationships/hyperlink" Target="http://uk.wikipedia.org/wiki/%D0%A4%D0%B0%D0%B9%D0%BB:MOZHNIAKIVK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12858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692150"/>
            <a:ext cx="7643812" cy="1082675"/>
          </a:xfrm>
        </p:spPr>
        <p:txBody>
          <a:bodyPr/>
          <a:lstStyle/>
          <a:p>
            <a:pPr algn="ctr"/>
            <a:r>
              <a:rPr lang="ru-RU" sz="4800" smtClean="0">
                <a:solidFill>
                  <a:schemeClr val="bg1"/>
                </a:solidFill>
              </a:rPr>
              <a:t>Презентац</a:t>
            </a:r>
            <a:r>
              <a:rPr lang="uk-UA" sz="4800" smtClean="0">
                <a:solidFill>
                  <a:schemeClr val="bg1"/>
                </a:solidFill>
              </a:rPr>
              <a:t>ія на тему: </a:t>
            </a:r>
            <a:r>
              <a:rPr lang="en-US" sz="4800" smtClean="0">
                <a:solidFill>
                  <a:schemeClr val="bg1"/>
                </a:solidFill>
              </a:rPr>
              <a:t> </a:t>
            </a:r>
            <a:endParaRPr lang="uk-UA" sz="4800" smtClean="0">
              <a:solidFill>
                <a:schemeClr val="bg1"/>
              </a:solidFill>
            </a:endParaRPr>
          </a:p>
          <a:p>
            <a:pPr algn="ctr"/>
            <a:r>
              <a:rPr lang="uk-UA" sz="4800" smtClean="0">
                <a:solidFill>
                  <a:schemeClr val="bg1"/>
                </a:solidFill>
              </a:rPr>
              <a:t>“</a:t>
            </a:r>
            <a:r>
              <a:rPr lang="ru-RU" sz="4800" smtClean="0">
                <a:solidFill>
                  <a:schemeClr val="bg1"/>
                </a:solidFill>
              </a:rPr>
              <a:t> Арм</a:t>
            </a:r>
            <a:r>
              <a:rPr lang="uk-UA" sz="4800" smtClean="0">
                <a:solidFill>
                  <a:schemeClr val="bg1"/>
                </a:solidFill>
              </a:rPr>
              <a:t>ія УНР“</a:t>
            </a:r>
            <a:endParaRPr lang="en-US" sz="4800" smtClean="0">
              <a:solidFill>
                <a:srgbClr val="FF0000"/>
              </a:solidFill>
            </a:endParaRPr>
          </a:p>
          <a:p>
            <a:pPr algn="ctr"/>
            <a:endParaRPr lang="ru-RU" sz="4800" smtClean="0">
              <a:solidFill>
                <a:srgbClr val="FF0000"/>
              </a:solidFill>
            </a:endParaRPr>
          </a:p>
          <a:p>
            <a:pPr algn="ctr"/>
            <a:endParaRPr lang="ru-RU" sz="4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650875" y="473075"/>
            <a:ext cx="8097838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У листопаді 1920 року після тяжких боїв з Червоною армією вона перейшла Збруч і була інтернована польською владою.</a:t>
            </a:r>
          </a:p>
          <a:p>
            <a:r>
              <a:rPr lang="ru-RU">
                <a:latin typeface="Times New Roman" pitchFamily="18" charset="0"/>
              </a:rPr>
              <a:t>1924 року Армія УНР припинила існування як організована збройна сила. Інтерновані вояки поступово перейшли на становище політичних емігрантів. У подальшому вони влилися до складу українських національно-патріотичних організацій. 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</a:rPr>
              <a:t>                                    Православний цвинтар у Варшаві, могили українських військових часів УНР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133600"/>
            <a:ext cx="55387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1143000"/>
          </a:xfrm>
        </p:spPr>
        <p:txBody>
          <a:bodyPr/>
          <a:lstStyle/>
          <a:p>
            <a:r>
              <a:rPr lang="uk-UA" sz="2800" smtClean="0"/>
              <a:t>Отже, армія УНР відіграла важливе роль</a:t>
            </a:r>
            <a:r>
              <a:rPr lang="uk-UA" sz="2800" smtClean="0">
                <a:latin typeface="Arial" charset="0"/>
              </a:rPr>
              <a:t> </a:t>
            </a:r>
            <a:r>
              <a:rPr lang="uk-UA" sz="2800" smtClean="0"/>
              <a:t>у формуванні українських військових об</a:t>
            </a:r>
            <a:r>
              <a:rPr lang="en-US" sz="2800" smtClean="0"/>
              <a:t>’</a:t>
            </a:r>
            <a:r>
              <a:rPr lang="uk-UA" sz="2800" smtClean="0"/>
              <a:t>єднань .</a:t>
            </a:r>
            <a:endParaRPr lang="ru-RU" sz="2800" smtClean="0"/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835150" y="3860800"/>
            <a:ext cx="590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0000"/>
                </a:solidFill>
                <a:latin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755650" y="566738"/>
            <a:ext cx="8056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Армія Української Народної Республіки (Армія УНР, Наддніпрянська Армія, Дієва Армія)</a:t>
            </a:r>
            <a:r>
              <a:rPr lang="ru-RU" sz="2000">
                <a:latin typeface="Times New Roman" pitchFamily="18" charset="0"/>
              </a:rPr>
              <a:t> — збройні сили УНР в період українських національно-визвольних змагань 1917-1921 років, формування, створені на основі українізованих частин російської армії, загонів добровольців, Січових Стрільців, «вільного козацтва» та колишніх військовополонених-галичан.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2536825"/>
            <a:ext cx="72056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148013" y="188913"/>
            <a:ext cx="146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Формування</a:t>
            </a: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611188" y="765175"/>
            <a:ext cx="774223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серпні 1917 українізований 34 корпус російської армії під командуванням генерала Павла Скоропадського був перейменований у Перший Український Корпус, а у вересні — з 6-го російського армійського корпусу сформовано Другий Січовий Запорізький Корпус 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</a:rPr>
              <a:t>Голова Центральної Ради Михайло Грушевський на військовому параді в Києві, 1917 р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5124" name="Picture 4" descr="Файл:Grushevskiy pa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1989138"/>
            <a:ext cx="49323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064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У листопаді 1917 комендант київської воєнної округи полковник В. Павленко поклав початок створенню української гвардії, сформувавши у Києві дві сердюцькі дивізії. Наприкінці 1917 з полонених галичан у Києві був створений Галицько-Буковинський Курінь Січових Стрільців, незабаром перейменований в Курінь Січових Стрільців (з березня 1918 — полк). Ще в квітні 1917 розпочався процес утворення частин Вільного Козацтва, які наприкінці 1917 — початку 1918 вели героїчну боротьбу проти наступаючих червоногвардійських загонів.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508250"/>
            <a:ext cx="626427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листопаді 1917 для управління всіма збройними силами України було сформовано </a:t>
            </a:r>
            <a:r>
              <a:rPr lang="ru-RU" b="1">
                <a:latin typeface="Times New Roman" pitchFamily="18" charset="0"/>
              </a:rPr>
              <a:t>Український генеральний військовий штаб</a:t>
            </a:r>
            <a:r>
              <a:rPr lang="ru-RU">
                <a:latin typeface="Times New Roman" pitchFamily="18" charset="0"/>
              </a:rPr>
              <a:t>. 3(16) січня 1917 на засіданні Малої Ради було прийняте рішення про створення народної армії, яке однак втілювалося в життя дуже повільно. Наприкінці січня — початку лютого 1918 на підступах до Києва розгорнулися запеклі бої з наступаючими більшовицькими військами під командуванням М. Муравйова,                                                                                                які рвалися до міста.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2888" y="5084763"/>
            <a:ext cx="82819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Столицю України обороняли Гайдамацький Кіш Слобідської України, Курінь Січових Стрільців, Помічний Студентський Курінь та інші невеликі військові загони. Залишивши Київ, всі українські частини крім Гайдамацького Коша в були об'єднані в Окремий Запорізький загін під командуванням генерала К. Присовського, чим було покладено початок формуванню регулярної армії.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05038"/>
            <a:ext cx="47831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7813" y="260350"/>
            <a:ext cx="8197850" cy="5895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53920" tIns="47610" rIns="0" bIns="0" anchor="ctr">
            <a:spAutoFit/>
          </a:bodyPr>
          <a:lstStyle/>
          <a:p>
            <a:endParaRPr lang="en-US" sz="1200" b="1">
              <a:solidFill>
                <a:srgbClr val="000000"/>
              </a:solidFill>
            </a:endParaRPr>
          </a:p>
          <a:p>
            <a:endParaRPr lang="en-US" sz="1200" b="1">
              <a:solidFill>
                <a:srgbClr val="000000"/>
              </a:solidFill>
            </a:endParaRPr>
          </a:p>
          <a:p>
            <a:endParaRPr lang="en-US" sz="1200" b="1">
              <a:solidFill>
                <a:srgbClr val="000000"/>
              </a:solidFill>
            </a:endParaRP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армії станом на 1918 р.:</a:t>
            </a:r>
          </a:p>
          <a:p>
            <a:pPr eaLnBrk="0" hangingPunct="0"/>
            <a:r>
              <a:rPr lang="ru-RU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lang="en-US">
              <a:solidFill>
                <a:srgbClr val="0B0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1-ша та 2-га Українські дивізії (Синьожупанники)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Перша козацько-стрілецька (Сірожупанна) дивізія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Сердюцька дивізія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1-й Волинський корпус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2-й Подільський корпус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3-й Херсонський корпус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4-й Київський корпус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5-й Чернігівський корпус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6-й Полтавський корпус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7-й Харківський корпус</a:t>
            </a:r>
          </a:p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8-й Катеринославський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корпус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Перша Українська 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дивізія 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Синьожупанників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/>
              <a:t> </a:t>
            </a:r>
            <a:endParaRPr lang="en-US" sz="1600"/>
          </a:p>
          <a:p>
            <a:pPr eaLnBrk="0" hangingPunct="0">
              <a:buFontTx/>
              <a:buChar char="•"/>
            </a:pPr>
            <a:endParaRPr lang="en-US" sz="1600"/>
          </a:p>
          <a:p>
            <a:pPr eaLnBrk="0" hangingPunct="0"/>
            <a:r>
              <a:rPr lang="ru-RU" sz="1600"/>
              <a:t>                                                            </a:t>
            </a:r>
            <a:r>
              <a:rPr lang="en-US" sz="1600">
                <a:latin typeface="Times New Roman" pitchFamily="18" charset="0"/>
              </a:rPr>
              <a:t>  </a:t>
            </a:r>
            <a:r>
              <a:rPr lang="ru-RU" sz="1600">
                <a:latin typeface="Times New Roman" pitchFamily="18" charset="0"/>
              </a:rPr>
              <a:t>Перша Українська дивізія Синьожупанників</a:t>
            </a:r>
            <a:r>
              <a:rPr lang="en-US" sz="1600"/>
              <a:t>                  </a:t>
            </a:r>
            <a:endParaRPr lang="ru-RU" sz="1600"/>
          </a:p>
          <a:p>
            <a:pPr eaLnBrk="0" hangingPunct="0"/>
            <a:endParaRPr lang="ru-RU" sz="800">
              <a:solidFill>
                <a:srgbClr val="0B0080"/>
              </a:solidFill>
            </a:endParaRPr>
          </a:p>
        </p:txBody>
      </p:sp>
      <p:pic>
        <p:nvPicPr>
          <p:cNvPr id="18435" name="Picture 3" descr="http://upload.wikimedia.org/wikipedia/commons/thumb/f/fd/Ukrainian-bluecoats-1918.jpg/275px-Ukrainian-bluecoats-191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38" y="2205038"/>
            <a:ext cx="5776912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bits.wikimedia.org/static-1.21wmf2/skins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" y="-77470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8913" y="11113"/>
            <a:ext cx="8678862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95220" anchor="ctr">
            <a:spAutoFit/>
          </a:bodyPr>
          <a:lstStyle/>
          <a:p>
            <a:r>
              <a:rPr lang="ru-RU" sz="1600">
                <a:solidFill>
                  <a:srgbClr val="0B0080"/>
                </a:solidFill>
              </a:rPr>
              <a:t>   </a:t>
            </a:r>
            <a:endParaRPr lang="ru-RU" sz="1600">
              <a:solidFill>
                <a:srgbClr val="000000"/>
              </a:solidFill>
            </a:endParaRPr>
          </a:p>
          <a:p>
            <a:pPr eaLnBrk="0" hangingPunct="0"/>
            <a:r>
              <a:rPr lang="ru-RU" sz="1600">
                <a:solidFill>
                  <a:srgbClr val="000000"/>
                </a:solidFill>
              </a:rPr>
              <a:t>Січові Стрільці 1918 р.</a:t>
            </a:r>
            <a:endParaRPr lang="ru-RU" sz="1600"/>
          </a:p>
          <a:p>
            <a:pPr eaLnBrk="0" hangingPunct="0"/>
            <a:r>
              <a:rPr lang="ru-RU" sz="1600">
                <a:solidFill>
                  <a:srgbClr val="0B0080"/>
                </a:solidFill>
                <a:hlinkClick r:id="rId2"/>
              </a:rPr>
              <a:t>  </a:t>
            </a:r>
            <a:endParaRPr lang="ru-RU" sz="1600">
              <a:solidFill>
                <a:srgbClr val="000000"/>
              </a:solidFill>
            </a:endParaRPr>
          </a:p>
          <a:p>
            <a:pPr eaLnBrk="0" hangingPunct="0"/>
            <a:r>
              <a:rPr lang="ru-RU" sz="1600">
                <a:solidFill>
                  <a:srgbClr val="0B0080"/>
                </a:solidFill>
              </a:rPr>
              <a:t>      </a:t>
            </a:r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r>
              <a:rPr lang="ru-RU" sz="1600">
                <a:solidFill>
                  <a:srgbClr val="000000"/>
                </a:solidFill>
              </a:rPr>
              <a:t>     </a:t>
            </a: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r>
              <a:rPr lang="ru-RU" sz="1600">
                <a:solidFill>
                  <a:srgbClr val="000000"/>
                </a:solidFill>
              </a:rPr>
              <a:t>У </a:t>
            </a:r>
            <a:r>
              <a:rPr lang="ru-RU" sz="1600"/>
              <a:t>березні—квітні 1918 року армія налічувала близько 15 тисяч вояків, 60 гармат, 250 кулеметів. У листопаді 1918 під час протигетьманського повстання військо Директорії УНР уже складалося з Окремого </a:t>
            </a:r>
            <a:r>
              <a:rPr lang="ru-RU" sz="1600" b="1"/>
              <a:t>Загону Січових Стрільців</a:t>
            </a:r>
            <a:r>
              <a:rPr lang="ru-RU" sz="1600"/>
              <a:t>, Запорізького корпусу, окремих частин Сірої та Сердюцької дивізій та повстанських загонів. Начальником Генеральної булави (штабу) Армії УНР був призначений полковник О. Сливинський, першим генерал-квартирмейстером (оперативні справи) — генерал Дроздовський, другим (організаційні справи) — генерал М. Какурін.</a:t>
            </a:r>
          </a:p>
          <a:p>
            <a:pPr eaLnBrk="0" hangingPunct="0"/>
            <a:r>
              <a:rPr lang="ru-RU" sz="1600"/>
              <a:t>Чисельний склад цієї армії сягав до 100 тисяч, але після п'ятимісячної війни з радянською Росією лишилося тільки 30 тисяч.</a:t>
            </a:r>
          </a:p>
          <a:p>
            <a:pPr eaLnBrk="0" hangingPunct="0"/>
            <a:r>
              <a:rPr lang="ru-RU" sz="1600"/>
              <a:t>В грудні 1918 було сформовано 4 армійські групи — Лівобережну (командувач —отаман П. Болбочан), Північну Правобережну (отаман — В. Оскілко), Південну Правобережну (генерал —О. Греків) і Дністрянську.</a:t>
            </a:r>
          </a:p>
          <a:p>
            <a:pPr eaLnBrk="0" hangingPunct="0"/>
            <a:endParaRPr lang="ru-RU" sz="1600">
              <a:solidFill>
                <a:srgbClr val="000000"/>
              </a:solidFill>
            </a:endParaRPr>
          </a:p>
          <a:p>
            <a:pPr eaLnBrk="0" hangingPunct="0"/>
            <a:endParaRPr lang="ru-RU" sz="1600">
              <a:solidFill>
                <a:srgbClr val="0B0080"/>
              </a:solidFill>
            </a:endParaRPr>
          </a:p>
        </p:txBody>
      </p:sp>
      <p:pic>
        <p:nvPicPr>
          <p:cNvPr id="19459" name="Picture 4" descr="http://bits.wikimedia.org/static-1.21wmf2/skins/common/images/magnify-clip.png">
            <a:hlinkClick r:id="rId3" tooltip="Збільшит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-29845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bits.wikimedia.org/static-1.21wmf2/skins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8255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http://upload.wikimedia.org/wikipedia/uk/thumb/a/aa/%D0%A1%D1%96%D1%87%D0%BE%D0%B2%D1%96_%D0%A1%D1%82%D1%80%D1%96%D0%BB%D1%8C%D1%86%D1%96.jpg/300px-%D0%A1%D1%96%D1%87%D0%BE%D0%B2%D1%96_%D0%A1%D1%82%D1%80%D1%96%D0%BB%D1%8C%D1%86%D1%96.jp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0"/>
            <a:ext cx="5413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4248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                                                                </a:t>
            </a:r>
            <a:r>
              <a:rPr lang="ru-RU" b="1">
                <a:latin typeface="Times New Roman" pitchFamily="18" charset="0"/>
              </a:rPr>
              <a:t>Озброєння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В основному військова техніка, що використовувалась в українсько-більшовицькій війні, була «спадком» від російської армії. На жаль, в умовах порушеного війною господарства промислове виробництво «української» зброї і військової техніки майже припинилося. Тому використовувалося все, що мало бодай якусь цінність. Пізніше вдалося придбати й дещо з озброєння австрійської та німецької армій. Завдяки технічним частинам при війську забезпечувались ремонт і підтримання всіх технічних засобів у бойовому стані.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13050"/>
            <a:ext cx="48895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540375" y="5805488"/>
            <a:ext cx="2176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Артилерія Армії УНР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700463" y="260350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Потяги</a:t>
            </a:r>
          </a:p>
        </p:txBody>
      </p:sp>
      <p:pic>
        <p:nvPicPr>
          <p:cNvPr id="21506" name="Picture 2" descr="http://bits.wikimedia.org/static-1.21wmf2/skins/common/images/magnify-cli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upload.wikimedia.org/wikipedia/uk/thumb/4/47/PancernykVilnaUkraina.jpg/250px-PancernykVilnaUkra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54063"/>
            <a:ext cx="43910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377825" y="35829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«Вільна Україна» — панцерник Української галицької армії. 1919 р.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4438" y="3284538"/>
            <a:ext cx="4999037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92725" y="2044700"/>
            <a:ext cx="346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Бронепоїзд військового формування Січових Стрільців «Січовий Стрілець». Київ, грудень 1918 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581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Times New Roman</vt:lpstr>
      <vt:lpstr>Arial</vt:lpstr>
      <vt:lpstr>Impact</vt:lpstr>
      <vt:lpstr>Calibri</vt:lpstr>
      <vt:lpstr>NewsPrint</vt:lpstr>
      <vt:lpstr>NewsPrint</vt:lpstr>
      <vt:lpstr>NewsPrint</vt:lpstr>
      <vt:lpstr>NewsPrint</vt:lpstr>
      <vt:lpstr>NewsPrint</vt:lpstr>
      <vt:lpstr>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Отже, армія УНР відіграла важливе роль у формуванні українських військових об’єднань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</dc:title>
  <dc:creator>Владелец</dc:creator>
  <cp:lastModifiedBy>Максим</cp:lastModifiedBy>
  <cp:revision>10</cp:revision>
  <dcterms:created xsi:type="dcterms:W3CDTF">2012-11-05T22:07:12Z</dcterms:created>
  <dcterms:modified xsi:type="dcterms:W3CDTF">2012-12-27T17:20:44Z</dcterms:modified>
</cp:coreProperties>
</file>