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79" r:id="rId4"/>
    <p:sldMasterId id="2147483691" r:id="rId5"/>
    <p:sldMasterId id="2147483715" r:id="rId6"/>
    <p:sldMasterId id="2147483722" r:id="rId7"/>
  </p:sldMasterIdLst>
  <p:sldIdLst>
    <p:sldId id="256" r:id="rId8"/>
    <p:sldId id="264" r:id="rId9"/>
    <p:sldId id="265" r:id="rId10"/>
    <p:sldId id="262" r:id="rId11"/>
    <p:sldId id="263" r:id="rId12"/>
    <p:sldId id="266" r:id="rId13"/>
    <p:sldId id="271" r:id="rId14"/>
    <p:sldId id="272" r:id="rId15"/>
    <p:sldId id="267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E96E09"/>
    <a:srgbClr val="FF9900"/>
    <a:srgbClr val="D96505"/>
    <a:srgbClr val="DE8400"/>
    <a:srgbClr val="0066FF"/>
    <a:srgbClr val="CC6600"/>
    <a:srgbClr val="663300"/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60"/>
  </p:normalViewPr>
  <p:slideViewPr>
    <p:cSldViewPr>
      <p:cViewPr varScale="1">
        <p:scale>
          <a:sx n="106" d="100"/>
          <a:sy n="106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E61F-4A39-48DF-8F72-4005EDA75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4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FE93-3733-404C-A528-46C5F0CCA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9EE7-F672-4C4A-AF83-9376E37940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5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91D6-B9DA-4F2D-8E7B-46AD17A9E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73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9D59-6491-4048-824D-C445ACA72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7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E26E-99E1-42ED-BEAC-F218E2ABD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7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98FE-C268-4F5D-83AF-092C105175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8D54-A4D3-4325-878E-270155BED3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0AA-3C93-4C84-B944-0E9F93607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5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FFE-4CC7-4AF6-98A5-23D8DA89B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9C4A-0298-4442-A19C-ECF13C4B61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1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E61F-4A39-48DF-8F72-4005EDA75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FE93-3733-404C-A528-46C5F0CCA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9EE7-F672-4C4A-AF83-9376E37940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8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91D6-B9DA-4F2D-8E7B-46AD17A9E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9D59-6491-4048-824D-C445ACA72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E26E-99E1-42ED-BEAC-F218E2ABD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0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98FE-C268-4F5D-83AF-092C105175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1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8D54-A4D3-4325-878E-270155BED3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8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0AA-3C93-4C84-B944-0E9F93607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7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9D59-6491-4048-824D-C445ACA72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12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FFE-4CC7-4AF6-98A5-23D8DA89B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71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9C4A-0298-4442-A19C-ECF13C4B61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9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E61F-4A39-48DF-8F72-4005EDA75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2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FE93-3733-404C-A528-46C5F0CCA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07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9EE7-F672-4C4A-AF83-9376E37940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31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91D6-B9DA-4F2D-8E7B-46AD17A9E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3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9D59-6491-4048-824D-C445ACA72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9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E26E-99E1-42ED-BEAC-F218E2ABD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56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98FE-C268-4F5D-83AF-092C105175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48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8D54-A4D3-4325-878E-270155BED3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E26E-99E1-42ED-BEAC-F218E2ABD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63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0AA-3C93-4C84-B944-0E9F93607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9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FFE-4CC7-4AF6-98A5-23D8DA89B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40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9C4A-0298-4442-A19C-ECF13C4B61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16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E61F-4A39-48DF-8F72-4005EDA75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4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FE93-3733-404C-A528-46C5F0CCA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19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9EE7-F672-4C4A-AF83-9376E37940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57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91D6-B9DA-4F2D-8E7B-46AD17A9E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42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325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53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98FE-C268-4F5D-83AF-092C105175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9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36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53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806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9D59-6491-4048-824D-C445ACA72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4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E26E-99E1-42ED-BEAC-F218E2ABD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98FE-C268-4F5D-83AF-092C105175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54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8D54-A4D3-4325-878E-270155BED3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06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0AA-3C93-4C84-B944-0E9F93607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00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FFE-4CC7-4AF6-98A5-23D8DA89B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2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9C4A-0298-4442-A19C-ECF13C4B61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2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8D54-A4D3-4325-878E-270155BED3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83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E61F-4A39-48DF-8F72-4005EDA75F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3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FE93-3733-404C-A528-46C5F0CCA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9EE7-F672-4C4A-AF83-9376E37940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46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C91D6-B9DA-4F2D-8E7B-46AD17A9E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5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80AA-3C93-4C84-B944-0E9F936075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FFE-4CC7-4AF6-98A5-23D8DA89B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3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9C4A-0298-4442-A19C-ECF13C4B61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5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2B29A-C76D-4875-A018-C49E1855641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2B29A-C76D-4875-A018-C49E1855641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8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2B29A-C76D-4875-A018-C49E1855641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2B29A-C76D-4875-A018-C49E1855641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01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2B29A-C76D-4875-A018-C49E1855641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ntent.foto.mail.ru/mail/fakel61/1146/s-3329.jpg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Гетьманські столиці України</a:t>
            </a:r>
            <a:endParaRPr lang="ru-RU" sz="4800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3528392" cy="648072"/>
          </a:xfrm>
        </p:spPr>
        <p:txBody>
          <a:bodyPr/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</a:pPr>
            <a:r>
              <a:rPr lang="uk-UA" sz="2200" b="1" spc="50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F6FC6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/>
              </a:rPr>
              <a:t>Пустовіт Наталія</a:t>
            </a:r>
            <a:endParaRPr lang="ru-RU" sz="2200" b="1" spc="50" dirty="0">
              <a:ln w="13500">
                <a:solidFill>
                  <a:srgbClr val="0F6FC6">
                    <a:shade val="2500"/>
                    <a:alpha val="6500"/>
                  </a:srgbClr>
                </a:solidFill>
                <a:prstDash val="solid"/>
              </a:ln>
              <a:solidFill>
                <a:srgbClr val="0F6FC6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nstantia"/>
            </a:endParaRP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1143000"/>
          </a:xfrm>
        </p:spPr>
        <p:txBody>
          <a:bodyPr/>
          <a:lstStyle/>
          <a:p>
            <a: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Глу́хів</a:t>
            </a:r>
            <a: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—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місто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обласного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підпорядкування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в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Сумській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області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центр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Глухівського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району. </a:t>
            </a:r>
            <a:b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991082" y="6165304"/>
            <a:ext cx="3240360" cy="4097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Церква Трьох </a:t>
            </a:r>
            <a:r>
              <a:rPr lang="uk-UA" sz="2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Анастасій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             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232043" y="6165304"/>
            <a:ext cx="28134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Миколаївська</a:t>
            </a:r>
            <a:r>
              <a:rPr lang="ru-RU" sz="2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церква</a:t>
            </a:r>
            <a:endParaRPr lang="ru-RU" sz="2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C:\Users\User\Desktop\Практична 4\Глухів\Церква-Трьох-Анастасі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8703"/>
            <a:ext cx="3043818" cy="407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Практична 4\Глухів\Миколаївська-церк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51" y="2011461"/>
            <a:ext cx="3109269" cy="407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24536" cy="5976664"/>
          </a:xfrm>
        </p:spPr>
        <p:txBody>
          <a:bodyPr/>
          <a:lstStyle/>
          <a:p>
            <a:pPr algn="l"/>
            <a:r>
              <a:rPr lang="uk-UA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Перша </a:t>
            </a:r>
            <a:r>
              <a:rPr lang="uk-UA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згадка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зустрічається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в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Іпатіївському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літописі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за 1152 рік.</a:t>
            </a:r>
            <a:b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</a:br>
            <a:r>
              <a:rPr lang="ru-RU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/>
            </a:r>
            <a:br>
              <a:rPr lang="ru-RU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</a:br>
            <a:r>
              <a:rPr lang="ru-RU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У </a:t>
            </a:r>
            <a:r>
              <a:rPr lang="en-US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XVIII 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ст.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Глухів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опинився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в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центрі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найважливіших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історичних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і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політичних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подій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,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пов'язаних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з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Північною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війною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(1700-1721). У 1708-1764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місто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стало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резиденцією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українських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гетьманів</a:t>
            </a:r>
            <a:r>
              <a:rPr lang="ru-RU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.</a:t>
            </a:r>
            <a:br>
              <a:rPr lang="ru-RU" sz="25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</a:b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/>
            </a:r>
            <a:b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</a:b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Після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скасування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полкового і сотенного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поділу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(1782)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Глухів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став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повітовим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, а з 1920-х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років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—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окружним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та </a:t>
            </a:r>
            <a:r>
              <a:rPr lang="ru-RU" sz="25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районним</a:t>
            </a:r>
            <a:r>
              <a:rPr lang="ru-RU" sz="2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центром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76056" y="2852936"/>
            <a:ext cx="3744416" cy="4097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Вид на місто з річки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Есмань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            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7" name="Picture 3" descr="C:\Users\User\Desktop\Практична 4\Глухів\Педагогічний-університ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25" y="3717032"/>
            <a:ext cx="35523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Практична 4\Глухів\Вид-на-місто-з-річки-Есма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72" y="203503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148064" y="6237312"/>
            <a:ext cx="3744416" cy="4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Педагогічний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університет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364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05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1196752"/>
            <a:ext cx="7992888" cy="504063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/>
            <a:r>
              <a:rPr lang="uk-UA" b="1" i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                                   </a:t>
            </a:r>
            <a:r>
              <a:rPr lang="uk-UA" sz="3600" b="1" kern="1200" dirty="0" smtClean="0">
                <a:ln w="11430">
                  <a:solidFill>
                    <a:srgbClr val="6633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Глухів</a:t>
            </a:r>
          </a:p>
          <a:p>
            <a:pPr lvl="0" algn="l"/>
            <a:endParaRPr lang="uk-UA" sz="3600" b="1" kern="1200" dirty="0" smtClean="0">
              <a:ln w="11430">
                <a:solidFill>
                  <a:srgbClr val="6633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</a:endParaRPr>
          </a:p>
          <a:p>
            <a:pPr lvl="0" algn="l"/>
            <a:r>
              <a:rPr lang="uk-UA" sz="3600" b="1" kern="1200" dirty="0">
                <a:ln w="11430">
                  <a:solidFill>
                    <a:srgbClr val="6633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 </a:t>
            </a:r>
            <a:r>
              <a:rPr lang="uk-UA" sz="3600" b="1" kern="1200" dirty="0" smtClean="0">
                <a:ln w="11430">
                  <a:solidFill>
                    <a:srgbClr val="6633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 Чигирин                               Батурин</a:t>
            </a:r>
            <a:endParaRPr lang="ru-RU" sz="3600" b="1" kern="1200" dirty="0">
              <a:ln w="11430">
                <a:solidFill>
                  <a:srgbClr val="6633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lvl="0" algn="l"/>
            <a:endParaRPr lang="uk-UA" b="1" kern="1200" dirty="0" smtClean="0">
              <a:ln w="11430">
                <a:solidFill>
                  <a:srgbClr val="6633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</a:endParaRPr>
          </a:p>
        </p:txBody>
      </p:sp>
      <p:pic>
        <p:nvPicPr>
          <p:cNvPr id="3" name="Picture 2" descr="Coat of arms of Chyhyr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1728192" cy="21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luhov city coa 17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563" y="2132856"/>
            <a:ext cx="1728192" cy="20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Baturyn 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1800200" cy="20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9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7620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abic Typesetting" pitchFamily="66" charset="-78"/>
              </a:rPr>
              <a:t>Чигирин</a:t>
            </a:r>
            <a:endParaRPr lang="ru-RU" sz="8800" b="1" spc="50" dirty="0">
              <a:ln w="7620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197" y="1627683"/>
            <a:ext cx="8229600" cy="4525963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endParaRPr lang="uk-UA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ЧИГИРИН – СТОЛИЦЯ 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ГЕТЬМАНІВ 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БОГДАНА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ХМЕЛЬНИЦЬКОГО, </a:t>
            </a:r>
            <a:endParaRPr lang="ru-RU" sz="2400" b="1" dirty="0" smtClean="0">
              <a:ln>
                <a:solidFill>
                  <a:srgbClr val="C00000"/>
                </a:solidFill>
              </a:ln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ІВАНА ВИГОВСЬКОГО,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C000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ПЕТРА ДОРОШЕНКА </a:t>
            </a:r>
            <a:endParaRPr lang="ru-RU" sz="2400" b="1" dirty="0" smtClean="0">
              <a:ln>
                <a:solidFill>
                  <a:srgbClr val="C00000"/>
                </a:solidFill>
              </a:ln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3077" name="Picture 5" descr="C:\Users\User\Desktop\Практична 4\Чигирин\Герб-міста-Чиги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92" y="1715221"/>
            <a:ext cx="3280400" cy="4294635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819992" y="6009856"/>
            <a:ext cx="3744416" cy="4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2400" b="1" spc="150" dirty="0">
              <a:ln w="11430">
                <a:solidFill>
                  <a:srgbClr val="C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Чигири́н</a:t>
            </a:r>
            <a:r>
              <a:rPr lang="ru-RU" sz="28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—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місто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районного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підпорядкування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районний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центр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Чигиринського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району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Черкаської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області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України</a:t>
            </a:r>
            <a: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br>
              <a:rPr lang="ru-RU" sz="28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517232"/>
            <a:ext cx="3240360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кобзареві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біля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Замкової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гори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uk-UA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   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86" y="2492895"/>
            <a:ext cx="3959569" cy="296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User\Desktop\Практична 4\Чигирин\Памятник-кобзареві-убіля-Замкової-гор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5"/>
            <a:ext cx="3984445" cy="298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860032" y="5476056"/>
            <a:ext cx="28134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Замкової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гори на </a:t>
            </a:r>
          </a:p>
          <a:p>
            <a:pPr marL="0" indent="0">
              <a:buFont typeface="Arial" charset="0"/>
              <a:buNone/>
            </a:pPr>
            <a:r>
              <a:rPr lang="ru-RU" sz="20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річку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Тясьмин</a:t>
            </a:r>
            <a:endParaRPr lang="ru-RU" sz="2000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endParaRPr lang="ru-RU" sz="1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    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" y="21305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6679" y="764704"/>
            <a:ext cx="4691385" cy="5112568"/>
          </a:xfrm>
        </p:spPr>
        <p:txBody>
          <a:bodyPr/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 1648 по 1712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рр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— центр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Чигиринського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полку.</a:t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 1648 по 1660 роки Чигирин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був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резиденцією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Б.Хмельницького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столицею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гетьманської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держави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 1797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приєднання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Російської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імперії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(1793) Чигирин став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повітовим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містом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Київської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губернії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 1923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Чигирин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стає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районним</a:t>
            </a:r>
            <a: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центром</a:t>
            </a:r>
            <a:br>
              <a:rPr lang="ru-RU" sz="2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Picture 2" descr="C:\Users\User\Desktop\Практична 4\Чигирин\Памятник-Хмельницьком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7" y="692696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436096" y="5355069"/>
            <a:ext cx="31786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BFBB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BFBB7"/>
                </a:solidFill>
                <a:latin typeface="Calibri" pitchFamily="34" charset="0"/>
              </a:defRPr>
            </a:lvl9pPr>
          </a:lstStyle>
          <a:p>
            <a:r>
              <a:rPr lang="uk-UA" sz="2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Хмельницькому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abic Typesetting" pitchFamily="66" charset="-78"/>
              </a:rPr>
              <a:t>Батурин</a:t>
            </a:r>
            <a:endParaRPr lang="ru-RU" b="1" spc="50" dirty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spcAft>
                <a:spcPts val="0"/>
              </a:spcAft>
              <a:buNone/>
            </a:pPr>
            <a:endParaRPr lang="uk-UA" sz="2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uk-UA" sz="24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БАТУРИН – СТОЛИЦЯ       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ГЕТЬМАНІВ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ДЕМ'ЯНА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МНОГОГРІШНОГО, 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ІВАНА САМОЙЛОВИЧА </a:t>
            </a:r>
          </a:p>
          <a:p>
            <a:pPr indent="0">
              <a:spcAft>
                <a:spcPts val="0"/>
              </a:spcAft>
              <a:buNone/>
            </a:pPr>
            <a:r>
              <a:rPr lang="uk-UA" sz="2400" b="1" dirty="0" smtClean="0">
                <a:ln>
                  <a:solidFill>
                    <a:srgbClr val="336600"/>
                  </a:solidFill>
                </a:ln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 ІВАНА МАЗЕПИ </a:t>
            </a:r>
            <a:endParaRPr lang="ru-RU" sz="2400" b="1" dirty="0" smtClean="0">
              <a:ln>
                <a:solidFill>
                  <a:srgbClr val="336600"/>
                </a:solidFill>
              </a:ln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://content.foto.mail.ru/mail/fakel61/1146/s-33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024336" cy="3979389"/>
          </a:xfrm>
          <a:prstGeom prst="rect">
            <a:avLst/>
          </a:prstGeom>
          <a:ln w="28575">
            <a:solidFill>
              <a:srgbClr val="33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Бату́рин</a:t>
            </a:r>
            <a:r>
              <a:rPr lang="ru-RU" sz="2800" b="1" dirty="0" smtClean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—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місто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Бахмацького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району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Чернігівської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області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, на </a:t>
            </a:r>
            <a:r>
              <a:rPr lang="ru-RU" sz="2800" b="1" dirty="0" err="1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річці</a:t>
            </a:r>
            <a: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Сейм </a:t>
            </a:r>
            <a:br>
              <a:rPr lang="ru-RU" sz="2800" b="1" dirty="0"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9" name="Picture 2" descr="C:\Users\User\Desktop\Практична 4\Батурин\Батуриська-цитад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9" y="2645585"/>
            <a:ext cx="396903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Практична 4\Батурин\Палаць-Розумовськ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08" y="2679775"/>
            <a:ext cx="3805032" cy="2630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9512" y="5517232"/>
            <a:ext cx="3240360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Батуриська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цитадель        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860032" y="5476056"/>
            <a:ext cx="28134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Палац </a:t>
            </a:r>
            <a:r>
              <a:rPr lang="ru-RU" sz="2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Розумовського</a:t>
            </a:r>
            <a:endParaRPr lang="ru-RU" sz="2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1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824536" cy="5976664"/>
          </a:xfrm>
        </p:spPr>
        <p:txBody>
          <a:bodyPr/>
          <a:lstStyle/>
          <a:p>
            <a:pPr algn="l"/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/>
              </a:rPr>
              <a:t>Засноване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/>
              </a:rPr>
              <a:t> на початку XVII </a:t>
            </a:r>
            <a:r>
              <a:rPr lang="ru-RU" sz="24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/>
              </a:rPr>
              <a:t>століття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/>
              </a:rPr>
              <a:t>.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3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1648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ea typeface="Times New Roman"/>
              </a:rPr>
              <a:t>року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Батурин став </a:t>
            </a:r>
            <a:r>
              <a:rPr lang="ru-RU" sz="24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сотенним</a:t>
            </a: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містечком</a:t>
            </a: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Чернігівського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полку, а з 1649 —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Ніжинського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полку</a:t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1669—1708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—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резиденція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гетьманів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Лівобережної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України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(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Дем'яна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Многогрішного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,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Івана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Самойловича,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Івана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Мазепи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).</a:t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З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1760 року Батурин став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власністю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гетьмана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Кирила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</a:t>
            </a:r>
            <a:r>
              <a:rPr lang="ru-RU" sz="24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Розумовського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У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1960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році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Батурин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отримав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статус селища 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міського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типу (</a:t>
            </a:r>
            <a:r>
              <a:rPr lang="ru-RU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містечка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).</a:t>
            </a:r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40" name="Picture 4" descr="C:\Users\User\Desktop\Практична 4\Батурин\EKSK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9288"/>
            <a:ext cx="3912807" cy="276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Практична 4\Батурин\EKSK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40799" cy="282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abic Typesetting" pitchFamily="66" charset="-78"/>
              </a:rPr>
              <a:t>Глухів</a:t>
            </a:r>
            <a:r>
              <a:rPr lang="uk-UA" sz="8800" b="1" spc="50" dirty="0" smtClean="0">
                <a:ln w="11430">
                  <a:solidFill>
                    <a:srgbClr val="FF99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abic Typesetting" pitchFamily="66" charset="-78"/>
              </a:rPr>
              <a:t> </a:t>
            </a:r>
            <a:endParaRPr lang="ru-RU" b="1" spc="50" dirty="0">
              <a:ln w="11430">
                <a:solidFill>
                  <a:srgbClr val="FF99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3635824"/>
          </a:xfrm>
        </p:spPr>
        <p:txBody>
          <a:bodyPr/>
          <a:lstStyle/>
          <a:p>
            <a:pPr indent="0">
              <a:spcBef>
                <a:spcPts val="720"/>
              </a:spcBef>
              <a:spcAft>
                <a:spcPts val="0"/>
              </a:spcAft>
              <a:buNone/>
            </a:pPr>
            <a:endParaRPr lang="uk-UA" sz="25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latin typeface="Times"/>
              <a:ea typeface="Calibri"/>
              <a:cs typeface="Times New Roman"/>
            </a:endParaRPr>
          </a:p>
          <a:p>
            <a:pPr indent="0">
              <a:spcBef>
                <a:spcPts val="720"/>
              </a:spcBef>
              <a:spcAft>
                <a:spcPts val="0"/>
              </a:spcAft>
              <a:buNone/>
            </a:pPr>
            <a:endParaRPr lang="uk-UA" sz="25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Times"/>
              <a:ea typeface="Calibri"/>
              <a:cs typeface="Times New Roman"/>
            </a:endParaRPr>
          </a:p>
          <a:p>
            <a:pPr indent="0">
              <a:spcBef>
                <a:spcPts val="720"/>
              </a:spcBef>
              <a:spcAft>
                <a:spcPts val="0"/>
              </a:spcAft>
              <a:buNone/>
            </a:pPr>
            <a:r>
              <a:rPr lang="uk-UA" sz="25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  <a:latin typeface="Times"/>
                <a:ea typeface="Calibri"/>
                <a:cs typeface="Times New Roman"/>
              </a:rPr>
              <a:t>ГЛУХІВ – ОДНЕ З </a:t>
            </a:r>
          </a:p>
          <a:p>
            <a:pPr indent="0">
              <a:spcBef>
                <a:spcPts val="720"/>
              </a:spcBef>
              <a:spcAft>
                <a:spcPts val="0"/>
              </a:spcAft>
              <a:buNone/>
            </a:pPr>
            <a:r>
              <a:rPr lang="uk-UA" sz="25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Times"/>
                <a:ea typeface="Calibri"/>
                <a:cs typeface="Times New Roman"/>
              </a:rPr>
              <a:t>НАЙДАВНІШИХ </a:t>
            </a:r>
          </a:p>
          <a:p>
            <a:pPr indent="0">
              <a:spcBef>
                <a:spcPts val="720"/>
              </a:spcBef>
              <a:spcAft>
                <a:spcPts val="0"/>
              </a:spcAft>
              <a:buNone/>
            </a:pPr>
            <a:r>
              <a:rPr lang="uk-UA" sz="25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Times"/>
                <a:ea typeface="Calibri"/>
                <a:cs typeface="Times New Roman"/>
              </a:rPr>
              <a:t>МІСТ</a:t>
            </a:r>
            <a:r>
              <a:rPr lang="uk-UA" sz="25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  <a:latin typeface="Times"/>
                <a:ea typeface="Calibri"/>
                <a:cs typeface="Times New Roman"/>
              </a:rPr>
              <a:t> УКРАЇНИ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100" dirty="0" smtClean="0"/>
          </a:p>
          <a:p>
            <a:pPr marL="0" indent="0">
              <a:buNone/>
            </a:pPr>
            <a:endParaRPr lang="uk-UA" sz="1100" dirty="0"/>
          </a:p>
          <a:p>
            <a:pPr marL="0" indent="0">
              <a:buNone/>
            </a:pPr>
            <a:r>
              <a:rPr lang="uk-UA" sz="1100" dirty="0" smtClean="0"/>
              <a:t>                                                          </a:t>
            </a: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19191"/>
            <a:ext cx="3402941" cy="417646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337</TotalTime>
  <Words>100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GoldNight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Osenniy</vt:lpstr>
      <vt:lpstr>4_Оформление по умолчанию</vt:lpstr>
      <vt:lpstr>Гетьманські столиці України</vt:lpstr>
      <vt:lpstr>Презентация PowerPoint</vt:lpstr>
      <vt:lpstr>Чигирин</vt:lpstr>
      <vt:lpstr>   Чигири́н — місто районного підпорядкування, районний центр Чигиринського району Черкаської області України. </vt:lpstr>
      <vt:lpstr>  З 1648 по 1712 рр. — центр Чигиринського полку.  З 1648 по 1660 роки Чигирин був резиденцією Б.Хмельницького і столицею гетьманської держави.  У 1797 році, після приєднання до Російської імперії (1793) Чигирин став повітовим містом Київської губернії.  У 1923 році Чигирин стає районним центром  </vt:lpstr>
      <vt:lpstr>Батурин</vt:lpstr>
      <vt:lpstr>   Бату́рин — місто Бахмацького району Чернігівської області , на річці Сейм  </vt:lpstr>
      <vt:lpstr>Засноване на початку XVII століття.  3 1648 року Батурин став сотенним містечком Чернігівського полку, а з 1649 — Ніжинського полку  1669—1708 — резиденція гетьманів Лівобережної України (Дем'яна Многогрішного, Івана Самойловича, Івана Мазепи).  З 1760 року Батурин став власністю гетьмана Кирила Розумовського  У 1960 році Батурин отримав статус селища міського типу (містечка).</vt:lpstr>
      <vt:lpstr>Глухів </vt:lpstr>
      <vt:lpstr>   Глу́хів — місто обласного підпорядкування в Сумській області, центр Глухівського району.  </vt:lpstr>
      <vt:lpstr>Перша згадка зустрічається в Іпатіївському літописі за 1152 рік.  У XVIII ст. Глухів опинився в центрі найважливіших історичних і політичних подій, пов'язаних з Північною війною (1700-1721). У 1708-1764 місто стало резиденцією українських гетьманів.  Після скасування полкового і сотенного поділу (1782) Глухів став повітовим, а з 1920-х років — окружним та районним центром.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Гетьманські столиці України</dc:title>
  <dc:creator>User</dc:creator>
  <cp:lastModifiedBy>User</cp:lastModifiedBy>
  <cp:revision>33</cp:revision>
  <dcterms:created xsi:type="dcterms:W3CDTF">2013-10-03T18:02:39Z</dcterms:created>
  <dcterms:modified xsi:type="dcterms:W3CDTF">2013-10-06T17:20:41Z</dcterms:modified>
</cp:coreProperties>
</file>