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63" r:id="rId14"/>
    <p:sldId id="270" r:id="rId15"/>
    <p:sldId id="271" r:id="rId16"/>
    <p:sldId id="272" r:id="rId17"/>
    <p:sldId id="273" r:id="rId18"/>
    <p:sldId id="258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 varScale="1">
        <p:scale>
          <a:sx n="70" d="100"/>
          <a:sy n="70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A1CDEA-5952-46D1-AA69-90004F252C0A}" type="datetimeFigureOut">
              <a:rPr lang="uk-UA" smtClean="0"/>
              <a:t>22.09.2013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140FF27-8062-453D-8D4E-322EB3F58107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1941-1945 рр.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Велика </a:t>
            </a:r>
            <a:br>
              <a:rPr lang="uk-UA" dirty="0" smtClean="0"/>
            </a:br>
            <a:r>
              <a:rPr lang="uk-UA" dirty="0" smtClean="0"/>
              <a:t>Вітчизняна війна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97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Міжнародні договори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 </a:t>
            </a:r>
            <a:r>
              <a:rPr lang="en-US" dirty="0" err="1"/>
              <a:t>липня</a:t>
            </a:r>
            <a:r>
              <a:rPr lang="en-US" dirty="0"/>
              <a:t> 1941 p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en-US" dirty="0"/>
              <a:t>— </a:t>
            </a:r>
            <a:r>
              <a:rPr lang="en-US" dirty="0" err="1" smtClean="0"/>
              <a:t>Радянсько-англійська</a:t>
            </a:r>
            <a:r>
              <a:rPr lang="en-US" dirty="0" smtClean="0"/>
              <a:t> </a:t>
            </a:r>
            <a:r>
              <a:rPr lang="en-US" dirty="0" err="1" smtClean="0"/>
              <a:t>угода</a:t>
            </a:r>
            <a:r>
              <a:rPr lang="uk-UA" dirty="0" smtClean="0"/>
              <a:t>;</a:t>
            </a:r>
            <a:r>
              <a:rPr lang="en-US" dirty="0" smtClean="0"/>
              <a:t> </a:t>
            </a:r>
            <a:endParaRPr lang="uk-UA" dirty="0" smtClean="0"/>
          </a:p>
          <a:p>
            <a:r>
              <a:rPr lang="en-US" dirty="0"/>
              <a:t>29 </a:t>
            </a:r>
            <a:r>
              <a:rPr lang="en-US" dirty="0" err="1"/>
              <a:t>вересня</a:t>
            </a:r>
            <a:r>
              <a:rPr lang="en-US" dirty="0"/>
              <a:t> </a:t>
            </a:r>
            <a:r>
              <a:rPr lang="uk-UA" dirty="0" smtClean="0"/>
              <a:t>- </a:t>
            </a:r>
            <a:r>
              <a:rPr lang="en-US" dirty="0" smtClean="0"/>
              <a:t>1 </a:t>
            </a:r>
            <a:r>
              <a:rPr lang="en-US" dirty="0" err="1"/>
              <a:t>жовтня</a:t>
            </a:r>
            <a:r>
              <a:rPr lang="en-US" dirty="0"/>
              <a:t> 1941 p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en-US" dirty="0" smtClean="0"/>
              <a:t>— </a:t>
            </a:r>
            <a:r>
              <a:rPr lang="uk-UA" dirty="0" smtClean="0"/>
              <a:t> </a:t>
            </a:r>
            <a:r>
              <a:rPr lang="en-US" dirty="0" err="1" smtClean="0"/>
              <a:t>Московська</a:t>
            </a:r>
            <a:r>
              <a:rPr lang="en-US" dirty="0" smtClean="0"/>
              <a:t> </a:t>
            </a:r>
            <a:r>
              <a:rPr lang="en-US" dirty="0" err="1"/>
              <a:t>конференція</a:t>
            </a:r>
            <a:r>
              <a:rPr lang="en-US" dirty="0"/>
              <a:t> </a:t>
            </a:r>
            <a:r>
              <a:rPr lang="en-US" dirty="0" err="1"/>
              <a:t>представників</a:t>
            </a:r>
            <a:r>
              <a:rPr lang="en-US" dirty="0"/>
              <a:t> СРСР, США і </a:t>
            </a:r>
            <a:r>
              <a:rPr lang="en-US" dirty="0" err="1" smtClean="0"/>
              <a:t>Великобританії</a:t>
            </a:r>
            <a:r>
              <a:rPr lang="uk-UA" dirty="0"/>
              <a:t>;</a:t>
            </a:r>
            <a:endParaRPr lang="uk-UA" dirty="0" smtClean="0"/>
          </a:p>
          <a:p>
            <a:r>
              <a:rPr lang="en-US" dirty="0"/>
              <a:t>1 </a:t>
            </a:r>
            <a:r>
              <a:rPr lang="en-US" dirty="0" err="1"/>
              <a:t>січня</a:t>
            </a:r>
            <a:r>
              <a:rPr lang="en-US" dirty="0"/>
              <a:t> 1942 </a:t>
            </a:r>
            <a:r>
              <a:rPr lang="en-US" dirty="0" smtClean="0"/>
              <a:t>р</a:t>
            </a:r>
            <a:r>
              <a:rPr lang="uk-UA" dirty="0" smtClean="0"/>
              <a:t>. </a:t>
            </a:r>
            <a:r>
              <a:rPr lang="en-US" dirty="0"/>
              <a:t>— </a:t>
            </a:r>
            <a:r>
              <a:rPr lang="en-US" dirty="0" err="1" smtClean="0"/>
              <a:t>Декларація</a:t>
            </a:r>
            <a:r>
              <a:rPr lang="en-US" dirty="0" smtClean="0"/>
              <a:t> </a:t>
            </a:r>
            <a:r>
              <a:rPr lang="en-US" dirty="0"/>
              <a:t>26 </a:t>
            </a:r>
            <a:r>
              <a:rPr lang="en-US" dirty="0" err="1"/>
              <a:t>держав</a:t>
            </a:r>
            <a:r>
              <a:rPr lang="en-US" dirty="0"/>
              <a:t> </a:t>
            </a:r>
            <a:r>
              <a:rPr lang="en-US" dirty="0" err="1" smtClean="0"/>
              <a:t>про</a:t>
            </a:r>
            <a:r>
              <a:rPr lang="en-US" dirty="0" smtClean="0"/>
              <a:t> </a:t>
            </a:r>
            <a:r>
              <a:rPr lang="en-US" dirty="0" err="1"/>
              <a:t>воєнний</a:t>
            </a:r>
            <a:r>
              <a:rPr lang="en-US" dirty="0"/>
              <a:t> </a:t>
            </a:r>
            <a:r>
              <a:rPr lang="en-US" dirty="0" err="1"/>
              <a:t>союз</a:t>
            </a:r>
            <a:r>
              <a:rPr lang="en-US" dirty="0"/>
              <a:t> </a:t>
            </a:r>
            <a:r>
              <a:rPr lang="en-US" dirty="0" err="1"/>
              <a:t>країн</a:t>
            </a:r>
            <a:r>
              <a:rPr lang="en-US" dirty="0"/>
              <a:t>, </a:t>
            </a:r>
            <a:r>
              <a:rPr lang="en-US" dirty="0" err="1"/>
              <a:t>які</a:t>
            </a:r>
            <a:r>
              <a:rPr lang="en-US" dirty="0"/>
              <a:t> </a:t>
            </a:r>
            <a:r>
              <a:rPr lang="en-US" dirty="0" err="1"/>
              <a:t>боролися</a:t>
            </a:r>
            <a:r>
              <a:rPr lang="en-US" dirty="0"/>
              <a:t> </a:t>
            </a:r>
            <a:r>
              <a:rPr lang="en-US" dirty="0" err="1"/>
              <a:t>проти</a:t>
            </a:r>
            <a:r>
              <a:rPr lang="en-US" dirty="0"/>
              <a:t> </a:t>
            </a:r>
            <a:r>
              <a:rPr lang="en-US" dirty="0" err="1" smtClean="0"/>
              <a:t>фашизму</a:t>
            </a:r>
            <a:r>
              <a:rPr lang="uk-UA" dirty="0"/>
              <a:t>;</a:t>
            </a:r>
            <a:endParaRPr lang="uk-UA" dirty="0" smtClean="0"/>
          </a:p>
          <a:p>
            <a:r>
              <a:rPr lang="en-US" dirty="0"/>
              <a:t>11 </a:t>
            </a:r>
            <a:r>
              <a:rPr lang="en-US" dirty="0" err="1"/>
              <a:t>червня</a:t>
            </a:r>
            <a:r>
              <a:rPr lang="en-US" dirty="0"/>
              <a:t> 1942 р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en-US" dirty="0"/>
              <a:t>— </a:t>
            </a:r>
            <a:r>
              <a:rPr lang="en-US" dirty="0" err="1" smtClean="0"/>
              <a:t>радянсько-американська</a:t>
            </a:r>
            <a:r>
              <a:rPr lang="en-US" dirty="0" smtClean="0"/>
              <a:t> </a:t>
            </a:r>
            <a:r>
              <a:rPr lang="en-US" dirty="0" err="1" smtClean="0"/>
              <a:t>угода</a:t>
            </a:r>
            <a:r>
              <a:rPr lang="uk-UA" dirty="0" smtClean="0"/>
              <a:t>,</a:t>
            </a:r>
            <a:r>
              <a:rPr lang="en-US" dirty="0" smtClean="0"/>
              <a:t> </a:t>
            </a:r>
            <a:r>
              <a:rPr lang="uk-UA" dirty="0" smtClean="0"/>
              <a:t>де було </a:t>
            </a:r>
            <a:r>
              <a:rPr lang="en-US" dirty="0" err="1" smtClean="0"/>
              <a:t>оформ</a:t>
            </a:r>
            <a:r>
              <a:rPr lang="uk-UA" dirty="0" err="1" smtClean="0"/>
              <a:t>лено</a:t>
            </a:r>
            <a:r>
              <a:rPr lang="en-US" dirty="0" smtClean="0"/>
              <a:t> </a:t>
            </a:r>
            <a:r>
              <a:rPr lang="en-US" dirty="0" err="1"/>
              <a:t>ядро</a:t>
            </a:r>
            <a:r>
              <a:rPr lang="en-US" dirty="0"/>
              <a:t> </a:t>
            </a:r>
            <a:r>
              <a:rPr lang="en-US" dirty="0" err="1"/>
              <a:t>антигітлерівської</a:t>
            </a:r>
            <a:r>
              <a:rPr lang="en-US" dirty="0"/>
              <a:t> </a:t>
            </a:r>
            <a:r>
              <a:rPr lang="en-US" dirty="0" err="1"/>
              <a:t>коаліції</a:t>
            </a:r>
            <a:r>
              <a:rPr lang="en-US" dirty="0"/>
              <a:t>.</a:t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16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Зимова кампанія</a:t>
            </a:r>
            <a:r>
              <a:rPr lang="en-US" dirty="0"/>
              <a:t> </a:t>
            </a:r>
            <a:r>
              <a:rPr lang="en-US" dirty="0" smtClean="0"/>
              <a:t>1942</a:t>
            </a:r>
            <a:r>
              <a:rPr lang="uk-UA" dirty="0" smtClean="0"/>
              <a:t>-</a:t>
            </a:r>
            <a:r>
              <a:rPr lang="en-US" dirty="0" smtClean="0"/>
              <a:t>43 </a:t>
            </a:r>
            <a:r>
              <a:rPr lang="en-US" dirty="0"/>
              <a:t>pp.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</a:t>
            </a:r>
            <a:r>
              <a:rPr lang="en-US" dirty="0" err="1"/>
              <a:t>оловн</a:t>
            </a:r>
            <a:r>
              <a:rPr lang="uk-UA" dirty="0"/>
              <a:t>і</a:t>
            </a:r>
            <a:r>
              <a:rPr lang="en-US" dirty="0"/>
              <a:t> </a:t>
            </a:r>
            <a:r>
              <a:rPr lang="en-US" dirty="0" err="1"/>
              <a:t>воєнн</a:t>
            </a:r>
            <a:r>
              <a:rPr lang="uk-UA" dirty="0"/>
              <a:t>і події</a:t>
            </a:r>
            <a:r>
              <a:rPr lang="en-US" dirty="0"/>
              <a:t> :</a:t>
            </a:r>
            <a:endParaRPr lang="uk-UA" dirty="0"/>
          </a:p>
          <a:p>
            <a:pPr lvl="1"/>
            <a:r>
              <a:rPr lang="en-US" dirty="0" err="1"/>
              <a:t>Сталінградська</a:t>
            </a:r>
            <a:r>
              <a:rPr lang="en-US" dirty="0"/>
              <a:t> </a:t>
            </a:r>
            <a:r>
              <a:rPr lang="en-US" dirty="0" err="1"/>
              <a:t>наступальн</a:t>
            </a:r>
            <a:r>
              <a:rPr lang="uk-UA" dirty="0"/>
              <a:t>а</a:t>
            </a:r>
            <a:r>
              <a:rPr lang="en-US" dirty="0"/>
              <a:t> </a:t>
            </a:r>
            <a:r>
              <a:rPr lang="en-US" dirty="0" err="1"/>
              <a:t>операці</a:t>
            </a:r>
            <a:r>
              <a:rPr lang="uk-UA" dirty="0"/>
              <a:t>я</a:t>
            </a:r>
          </a:p>
          <a:p>
            <a:pPr lvl="1"/>
            <a:r>
              <a:rPr lang="en-US" dirty="0" err="1"/>
              <a:t>Північнокавказька</a:t>
            </a:r>
            <a:r>
              <a:rPr lang="en-US" dirty="0"/>
              <a:t> </a:t>
            </a:r>
            <a:r>
              <a:rPr lang="en-US" dirty="0" err="1"/>
              <a:t>наступальні</a:t>
            </a:r>
            <a:r>
              <a:rPr lang="en-US" dirty="0"/>
              <a:t> </a:t>
            </a:r>
            <a:r>
              <a:rPr lang="en-US" dirty="0" err="1"/>
              <a:t>операці</a:t>
            </a:r>
            <a:r>
              <a:rPr lang="uk-UA" dirty="0"/>
              <a:t>я</a:t>
            </a:r>
            <a:r>
              <a:rPr lang="en-US" dirty="0"/>
              <a:t>,</a:t>
            </a:r>
            <a:endParaRPr lang="uk-UA" dirty="0"/>
          </a:p>
          <a:p>
            <a:pPr lvl="1"/>
            <a:r>
              <a:rPr lang="en-US" dirty="0" err="1" smtClean="0"/>
              <a:t>прорив</a:t>
            </a:r>
            <a:r>
              <a:rPr lang="en-US" dirty="0" smtClean="0"/>
              <a:t> </a:t>
            </a:r>
            <a:r>
              <a:rPr lang="en-US" dirty="0" err="1"/>
              <a:t>блокади</a:t>
            </a:r>
            <a:r>
              <a:rPr lang="en-US" dirty="0"/>
              <a:t> </a:t>
            </a:r>
            <a:r>
              <a:rPr lang="en-US" dirty="0" err="1"/>
              <a:t>Ленінграда</a:t>
            </a:r>
            <a:r>
              <a:rPr lang="en-US" dirty="0"/>
              <a:t>. </a:t>
            </a:r>
            <a:endParaRPr lang="uk-UA" dirty="0"/>
          </a:p>
          <a:p>
            <a:r>
              <a:rPr lang="en-US" dirty="0" err="1"/>
              <a:t>Червона</a:t>
            </a:r>
            <a:r>
              <a:rPr lang="en-US" dirty="0"/>
              <a:t> </a:t>
            </a:r>
            <a:r>
              <a:rPr lang="en-US" dirty="0" err="1" smtClean="0"/>
              <a:t>Армія</a:t>
            </a:r>
            <a:r>
              <a:rPr lang="uk-UA" dirty="0" smtClean="0"/>
              <a:t>:</a:t>
            </a:r>
          </a:p>
          <a:p>
            <a:pPr lvl="1"/>
            <a:r>
              <a:rPr lang="en-US" dirty="0" err="1" smtClean="0"/>
              <a:t>просунулася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захід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600—700 </a:t>
            </a:r>
            <a:r>
              <a:rPr lang="en-US" dirty="0" err="1"/>
              <a:t>км</a:t>
            </a:r>
            <a:r>
              <a:rPr lang="en-US" dirty="0"/>
              <a:t>, </a:t>
            </a:r>
            <a:endParaRPr lang="uk-UA" dirty="0" smtClean="0"/>
          </a:p>
          <a:p>
            <a:pPr lvl="1"/>
            <a:r>
              <a:rPr lang="en-US" dirty="0" err="1" smtClean="0"/>
              <a:t>звільни</a:t>
            </a:r>
            <a:r>
              <a:rPr lang="uk-UA" dirty="0" err="1" smtClean="0"/>
              <a:t>ла</a:t>
            </a:r>
            <a:r>
              <a:rPr lang="en-US" dirty="0" smtClean="0"/>
              <a:t> </a:t>
            </a:r>
            <a:r>
              <a:rPr lang="en-US" dirty="0" err="1"/>
              <a:t>територію</a:t>
            </a:r>
            <a:r>
              <a:rPr lang="en-US" dirty="0"/>
              <a:t> </a:t>
            </a:r>
            <a:r>
              <a:rPr lang="en-US" dirty="0" err="1"/>
              <a:t>понад</a:t>
            </a:r>
            <a:r>
              <a:rPr lang="en-US" dirty="0"/>
              <a:t> 480 км2, </a:t>
            </a:r>
            <a:endParaRPr lang="uk-UA" dirty="0" smtClean="0"/>
          </a:p>
          <a:p>
            <a:pPr lvl="1"/>
            <a:r>
              <a:rPr lang="en-US" dirty="0" err="1" smtClean="0"/>
              <a:t>розгромила</a:t>
            </a:r>
            <a:r>
              <a:rPr lang="en-US" dirty="0" smtClean="0"/>
              <a:t> </a:t>
            </a:r>
            <a:r>
              <a:rPr lang="en-US" dirty="0"/>
              <a:t>100 </a:t>
            </a:r>
            <a:r>
              <a:rPr lang="en-US" dirty="0" err="1"/>
              <a:t>дивізій</a:t>
            </a:r>
            <a:r>
              <a:rPr lang="en-US" dirty="0"/>
              <a:t> (40% </a:t>
            </a:r>
            <a:r>
              <a:rPr lang="en-US" dirty="0" err="1"/>
              <a:t>сил</a:t>
            </a:r>
            <a:r>
              <a:rPr lang="en-US" dirty="0"/>
              <a:t> </a:t>
            </a:r>
            <a:r>
              <a:rPr lang="en-US" dirty="0" err="1"/>
              <a:t>ворога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радянсько-німецькому</a:t>
            </a:r>
            <a:r>
              <a:rPr lang="en-US" dirty="0"/>
              <a:t> </a:t>
            </a:r>
            <a:r>
              <a:rPr lang="en-US" dirty="0" err="1"/>
              <a:t>фронті</a:t>
            </a:r>
            <a:r>
              <a:rPr lang="en-US" dirty="0"/>
              <a:t>).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72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Літньо-осіння</a:t>
            </a:r>
            <a:r>
              <a:rPr lang="uk-UA" dirty="0" smtClean="0"/>
              <a:t> кампанія 1943 р.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У </a:t>
            </a:r>
            <a:r>
              <a:rPr lang="en-US" dirty="0" err="1"/>
              <a:t>літньо-осінній</a:t>
            </a:r>
            <a:r>
              <a:rPr lang="en-US" dirty="0"/>
              <a:t> </a:t>
            </a:r>
            <a:r>
              <a:rPr lang="en-US" dirty="0" err="1"/>
              <a:t>кампанії</a:t>
            </a:r>
            <a:r>
              <a:rPr lang="en-US" dirty="0"/>
              <a:t> 1943 р. </a:t>
            </a:r>
            <a:r>
              <a:rPr lang="en-US" dirty="0" err="1"/>
              <a:t>вирішальною</a:t>
            </a:r>
            <a:r>
              <a:rPr lang="en-US" dirty="0"/>
              <a:t> </a:t>
            </a:r>
            <a:r>
              <a:rPr lang="en-US" dirty="0" err="1"/>
              <a:t>подією</a:t>
            </a:r>
            <a:r>
              <a:rPr lang="en-US" dirty="0"/>
              <a:t> </a:t>
            </a:r>
            <a:r>
              <a:rPr lang="en-US" dirty="0" err="1"/>
              <a:t>була</a:t>
            </a:r>
            <a:r>
              <a:rPr lang="en-US" dirty="0"/>
              <a:t> </a:t>
            </a:r>
            <a:r>
              <a:rPr lang="en-US" dirty="0" err="1"/>
              <a:t>Курська</a:t>
            </a:r>
            <a:r>
              <a:rPr lang="en-US" dirty="0"/>
              <a:t> </a:t>
            </a:r>
            <a:r>
              <a:rPr lang="en-US" dirty="0" err="1"/>
              <a:t>битва</a:t>
            </a:r>
            <a:r>
              <a:rPr lang="en-US" dirty="0"/>
              <a:t>. </a:t>
            </a:r>
            <a:endParaRPr lang="uk-UA" dirty="0" smtClean="0"/>
          </a:p>
          <a:p>
            <a:r>
              <a:rPr lang="en-US" dirty="0" err="1" smtClean="0"/>
              <a:t>Важливу</a:t>
            </a:r>
            <a:r>
              <a:rPr lang="en-US" dirty="0" smtClean="0"/>
              <a:t> </a:t>
            </a:r>
            <a:r>
              <a:rPr lang="en-US" dirty="0" err="1"/>
              <a:t>роль</a:t>
            </a:r>
            <a:r>
              <a:rPr lang="en-US" dirty="0"/>
              <a:t> </a:t>
            </a:r>
            <a:r>
              <a:rPr lang="en-US" dirty="0" err="1"/>
              <a:t>зіграли</a:t>
            </a:r>
            <a:r>
              <a:rPr lang="en-US" dirty="0"/>
              <a:t> </a:t>
            </a:r>
            <a:r>
              <a:rPr lang="en-US" dirty="0" err="1"/>
              <a:t>партизани</a:t>
            </a:r>
            <a:r>
              <a:rPr lang="en-US" dirty="0"/>
              <a:t> (</a:t>
            </a:r>
            <a:r>
              <a:rPr lang="en-US" dirty="0" err="1"/>
              <a:t>операція</a:t>
            </a:r>
            <a:r>
              <a:rPr lang="en-US" dirty="0"/>
              <a:t> «</a:t>
            </a:r>
            <a:r>
              <a:rPr lang="en-US" dirty="0" err="1"/>
              <a:t>Рейкова</a:t>
            </a:r>
            <a:r>
              <a:rPr lang="en-US" dirty="0"/>
              <a:t> </a:t>
            </a:r>
            <a:r>
              <a:rPr lang="en-US" dirty="0" err="1"/>
              <a:t>війна</a:t>
            </a:r>
            <a:r>
              <a:rPr lang="en-US" dirty="0"/>
              <a:t>»). </a:t>
            </a:r>
            <a:endParaRPr lang="uk-UA" dirty="0" smtClean="0"/>
          </a:p>
          <a:p>
            <a:r>
              <a:rPr lang="en-US" dirty="0" smtClean="0"/>
              <a:t>У </a:t>
            </a:r>
            <a:r>
              <a:rPr lang="en-US" dirty="0" err="1"/>
              <a:t>ході</a:t>
            </a:r>
            <a:r>
              <a:rPr lang="en-US" dirty="0"/>
              <a:t> </a:t>
            </a:r>
            <a:r>
              <a:rPr lang="en-US" i="1" dirty="0" err="1"/>
              <a:t>битви</a:t>
            </a:r>
            <a:r>
              <a:rPr lang="en-US" i="1" dirty="0"/>
              <a:t> </a:t>
            </a:r>
            <a:r>
              <a:rPr lang="en-US" i="1" dirty="0" err="1"/>
              <a:t>за</a:t>
            </a:r>
            <a:r>
              <a:rPr lang="en-US" i="1" dirty="0"/>
              <a:t> </a:t>
            </a:r>
            <a:r>
              <a:rPr lang="en-US" i="1" dirty="0" err="1"/>
              <a:t>Дніпро</a:t>
            </a:r>
            <a:r>
              <a:rPr lang="en-US" dirty="0"/>
              <a:t> </a:t>
            </a:r>
            <a:r>
              <a:rPr lang="en-US" dirty="0" err="1" smtClean="0"/>
              <a:t>було</a:t>
            </a:r>
            <a:r>
              <a:rPr lang="uk-UA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звільнено</a:t>
            </a:r>
            <a:r>
              <a:rPr lang="en-US" dirty="0"/>
              <a:t> 38 </a:t>
            </a:r>
            <a:r>
              <a:rPr lang="en-US" dirty="0" err="1"/>
              <a:t>тис</a:t>
            </a:r>
            <a:r>
              <a:rPr lang="en-US" dirty="0"/>
              <a:t>. </a:t>
            </a:r>
            <a:r>
              <a:rPr lang="en-US" dirty="0" err="1"/>
              <a:t>населених</a:t>
            </a:r>
            <a:r>
              <a:rPr lang="en-US" dirty="0"/>
              <a:t> </a:t>
            </a:r>
            <a:r>
              <a:rPr lang="en-US" dirty="0" err="1"/>
              <a:t>пунктів</a:t>
            </a:r>
            <a:r>
              <a:rPr lang="en-US" dirty="0"/>
              <a:t>, у т. ч. 160 </a:t>
            </a:r>
            <a:r>
              <a:rPr lang="en-US" dirty="0" err="1"/>
              <a:t>міст</a:t>
            </a:r>
            <a:r>
              <a:rPr lang="en-US" dirty="0"/>
              <a:t>; </a:t>
            </a:r>
            <a:endParaRPr lang="uk-UA" dirty="0" smtClean="0"/>
          </a:p>
          <a:p>
            <a:pPr lvl="1"/>
            <a:r>
              <a:rPr lang="en-US" dirty="0" err="1" smtClean="0"/>
              <a:t>із</a:t>
            </a:r>
            <a:r>
              <a:rPr lang="en-US" dirty="0" smtClean="0"/>
              <a:t> </a:t>
            </a:r>
            <a:r>
              <a:rPr lang="en-US" dirty="0" err="1"/>
              <a:t>захопленням</a:t>
            </a:r>
            <a:r>
              <a:rPr lang="en-US" dirty="0"/>
              <a:t> </a:t>
            </a:r>
            <a:r>
              <a:rPr lang="en-US" dirty="0" err="1"/>
              <a:t>стратегічних</a:t>
            </a:r>
            <a:r>
              <a:rPr lang="en-US" dirty="0"/>
              <a:t> </a:t>
            </a:r>
            <a:r>
              <a:rPr lang="en-US" dirty="0" err="1"/>
              <a:t>плацдармів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Дніпрі</a:t>
            </a:r>
            <a:r>
              <a:rPr lang="en-US" dirty="0"/>
              <a:t> </a:t>
            </a:r>
            <a:r>
              <a:rPr lang="en-US" dirty="0" err="1"/>
              <a:t>створені</a:t>
            </a:r>
            <a:r>
              <a:rPr lang="en-US" dirty="0"/>
              <a:t> </a:t>
            </a:r>
            <a:r>
              <a:rPr lang="en-US" dirty="0" err="1"/>
              <a:t>умови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наступу</a:t>
            </a:r>
            <a:r>
              <a:rPr lang="en-US" dirty="0"/>
              <a:t> в </a:t>
            </a:r>
            <a:r>
              <a:rPr lang="en-US" dirty="0" err="1" smtClean="0"/>
              <a:t>Білорусії</a:t>
            </a:r>
            <a:r>
              <a:rPr lang="uk-UA" dirty="0"/>
              <a:t>,</a:t>
            </a:r>
            <a:r>
              <a:rPr lang="en-US" dirty="0" smtClean="0"/>
              <a:t> </a:t>
            </a:r>
            <a:endParaRPr lang="uk-UA" dirty="0" smtClean="0"/>
          </a:p>
          <a:p>
            <a:pPr lvl="1"/>
            <a:r>
              <a:rPr lang="en-US" dirty="0" err="1" smtClean="0"/>
              <a:t>партизани</a:t>
            </a:r>
            <a:r>
              <a:rPr lang="en-US" dirty="0" smtClean="0"/>
              <a:t> </a:t>
            </a:r>
            <a:r>
              <a:rPr lang="en-US" dirty="0" err="1"/>
              <a:t>провели</a:t>
            </a:r>
            <a:r>
              <a:rPr lang="en-US" dirty="0"/>
              <a:t> </a:t>
            </a:r>
            <a:r>
              <a:rPr lang="en-US" dirty="0" err="1"/>
              <a:t>операцію</a:t>
            </a:r>
            <a:r>
              <a:rPr lang="en-US" dirty="0"/>
              <a:t> «</a:t>
            </a:r>
            <a:r>
              <a:rPr lang="en-US" dirty="0" err="1"/>
              <a:t>Концерт</a:t>
            </a:r>
            <a:r>
              <a:rPr lang="en-US" dirty="0"/>
              <a:t>» з </a:t>
            </a:r>
            <a:r>
              <a:rPr lang="en-US" dirty="0" err="1"/>
              <a:t>метою</a:t>
            </a:r>
            <a:r>
              <a:rPr lang="en-US" dirty="0"/>
              <a:t> </a:t>
            </a:r>
            <a:r>
              <a:rPr lang="en-US" dirty="0" err="1"/>
              <a:t>руйнування</a:t>
            </a:r>
            <a:r>
              <a:rPr lang="en-US" dirty="0"/>
              <a:t> </a:t>
            </a:r>
            <a:r>
              <a:rPr lang="en-US" dirty="0" err="1"/>
              <a:t>комунікацій</a:t>
            </a:r>
            <a:r>
              <a:rPr lang="en-US" dirty="0"/>
              <a:t> </a:t>
            </a:r>
            <a:r>
              <a:rPr lang="en-US" dirty="0" err="1"/>
              <a:t>ворога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/>
              <a:t>Здійснені  Смоленська і Брянська наступальні операції,внаслідок </a:t>
            </a:r>
            <a:r>
              <a:rPr lang="uk-UA" dirty="0" smtClean="0"/>
              <a:t>яких Червоноармійці </a:t>
            </a:r>
            <a:r>
              <a:rPr lang="uk-UA" dirty="0"/>
              <a:t>пройшли з боями до 500—1300 км, розгромивши 218 дивізій.</a:t>
            </a:r>
          </a:p>
          <a:p>
            <a:r>
              <a:rPr lang="uk-UA" dirty="0" smtClean="0"/>
              <a:t>Проведена </a:t>
            </a:r>
            <a:r>
              <a:rPr lang="uk-UA" i="1" dirty="0" smtClean="0"/>
              <a:t>Тегеранська </a:t>
            </a:r>
            <a:r>
              <a:rPr lang="uk-UA" i="1" dirty="0"/>
              <a:t>конференція </a:t>
            </a:r>
            <a:r>
              <a:rPr lang="uk-UA" dirty="0"/>
              <a:t>(28 листопада — 1 грудня 1943 р.). </a:t>
            </a:r>
          </a:p>
          <a:p>
            <a:pPr lvl="1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65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Зимова кампанія 1943-44 рр.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Проведено </a:t>
            </a:r>
            <a:r>
              <a:rPr lang="uk-UA" dirty="0"/>
              <a:t>наступ в Україні (10 одночасних і послідовних фронтових операцій, об'єднаних загальним задумом</a:t>
            </a:r>
            <a:r>
              <a:rPr lang="uk-UA" dirty="0" smtClean="0"/>
              <a:t>).</a:t>
            </a:r>
            <a:endParaRPr lang="uk-UA" dirty="0"/>
          </a:p>
          <a:p>
            <a:r>
              <a:rPr lang="uk-UA" dirty="0" smtClean="0"/>
              <a:t>Завершено </a:t>
            </a:r>
            <a:r>
              <a:rPr lang="uk-UA" dirty="0"/>
              <a:t>розгром групи армій </a:t>
            </a:r>
            <a:r>
              <a:rPr lang="en-US" dirty="0"/>
              <a:t>«</a:t>
            </a:r>
            <a:r>
              <a:rPr lang="uk-UA" dirty="0"/>
              <a:t>Південь</a:t>
            </a:r>
            <a:r>
              <a:rPr lang="en-US" dirty="0" smtClean="0"/>
              <a:t>»</a:t>
            </a:r>
            <a:r>
              <a:rPr lang="uk-UA" dirty="0" smtClean="0"/>
              <a:t>.</a:t>
            </a:r>
            <a:endParaRPr lang="uk-UA" dirty="0"/>
          </a:p>
          <a:p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армія</a:t>
            </a:r>
            <a:r>
              <a:rPr lang="ru-RU" dirty="0" smtClean="0"/>
              <a:t> </a:t>
            </a:r>
            <a:r>
              <a:rPr lang="uk-UA" dirty="0" smtClean="0"/>
              <a:t>вийшла </a:t>
            </a:r>
            <a:r>
              <a:rPr lang="uk-UA" dirty="0"/>
              <a:t>на кордон з Румунією і перенесла бойові дії на її </a:t>
            </a:r>
            <a:r>
              <a:rPr lang="uk-UA" dirty="0" smtClean="0"/>
              <a:t>територію.</a:t>
            </a:r>
          </a:p>
          <a:p>
            <a:r>
              <a:rPr lang="uk-UA" dirty="0"/>
              <a:t>Внаслідок таких </a:t>
            </a:r>
            <a:r>
              <a:rPr lang="uk-UA" dirty="0" err="1"/>
              <a:t>опецій</a:t>
            </a:r>
            <a:r>
              <a:rPr lang="uk-UA" dirty="0"/>
              <a:t> було звільнено відповідні </a:t>
            </a:r>
            <a:r>
              <a:rPr lang="uk-UA" dirty="0" smtClean="0"/>
              <a:t>території:</a:t>
            </a:r>
            <a:endParaRPr lang="uk-UA" dirty="0"/>
          </a:p>
          <a:p>
            <a:pPr lvl="1"/>
            <a:r>
              <a:rPr lang="uk-UA" dirty="0" smtClean="0"/>
              <a:t>Ленінградсько-Новгородська </a:t>
            </a:r>
            <a:r>
              <a:rPr lang="uk-UA" dirty="0"/>
              <a:t>наступальна операція(Ленінград)</a:t>
            </a:r>
          </a:p>
          <a:p>
            <a:pPr lvl="1"/>
            <a:r>
              <a:rPr lang="uk-UA" dirty="0" smtClean="0"/>
              <a:t>Кримська </a:t>
            </a:r>
            <a:r>
              <a:rPr lang="uk-UA" dirty="0" err="1"/>
              <a:t>операця</a:t>
            </a:r>
            <a:r>
              <a:rPr lang="uk-UA" dirty="0"/>
              <a:t> (Крим)</a:t>
            </a:r>
          </a:p>
          <a:p>
            <a:r>
              <a:rPr lang="uk-UA" dirty="0" smtClean="0"/>
              <a:t>Загальне </a:t>
            </a:r>
            <a:r>
              <a:rPr lang="uk-UA" dirty="0"/>
              <a:t>просунення на захід на 250—450 </a:t>
            </a:r>
            <a:r>
              <a:rPr lang="uk-UA" dirty="0" smtClean="0"/>
              <a:t>км (</a:t>
            </a:r>
            <a:r>
              <a:rPr lang="uk-UA" dirty="0" err="1" smtClean="0"/>
              <a:t>бл</a:t>
            </a:r>
            <a:r>
              <a:rPr lang="uk-UA" dirty="0"/>
              <a:t>. 300 тис. км2 території</a:t>
            </a:r>
            <a:r>
              <a:rPr lang="uk-UA" dirty="0" smtClean="0"/>
              <a:t>, </a:t>
            </a:r>
            <a:r>
              <a:rPr lang="uk-UA" dirty="0" err="1" smtClean="0"/>
              <a:t>вишовши</a:t>
            </a:r>
            <a:r>
              <a:rPr lang="uk-UA" dirty="0" smtClean="0"/>
              <a:t> </a:t>
            </a:r>
            <a:r>
              <a:rPr lang="uk-UA" dirty="0"/>
              <a:t>на кордон з Чехословаччиною)</a:t>
            </a:r>
          </a:p>
          <a:p>
            <a:r>
              <a:rPr lang="uk-UA" dirty="0" smtClean="0"/>
              <a:t>У </a:t>
            </a:r>
            <a:r>
              <a:rPr lang="uk-UA" dirty="0"/>
              <a:t>червні 1944 р. союзники відкрили другий фронт у Франції, що погіршило військово-політичне становище Німеччини. </a:t>
            </a:r>
          </a:p>
          <a:p>
            <a:pPr marL="11430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19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Літньо-осіння</a:t>
            </a:r>
            <a:r>
              <a:rPr lang="uk-UA" dirty="0" smtClean="0"/>
              <a:t> кампанія 1944 р.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Білоруська, Сандомирська, Яссько-Кишинівська, Прибалтійська, </a:t>
            </a:r>
            <a:r>
              <a:rPr lang="uk-UA" dirty="0" err="1" smtClean="0"/>
              <a:t>Добреценська</a:t>
            </a:r>
            <a:r>
              <a:rPr lang="uk-UA" dirty="0" smtClean="0"/>
              <a:t>, Белградська, Будапештська </a:t>
            </a:r>
            <a:r>
              <a:rPr lang="uk-UA" dirty="0"/>
              <a:t>та  </a:t>
            </a:r>
            <a:r>
              <a:rPr lang="uk-UA" dirty="0" err="1" smtClean="0"/>
              <a:t>Петсамо-Кіркенеська</a:t>
            </a:r>
            <a:r>
              <a:rPr lang="uk-UA" dirty="0" smtClean="0"/>
              <a:t> наступальні операції,</a:t>
            </a:r>
            <a:endParaRPr lang="uk-UA" dirty="0"/>
          </a:p>
          <a:p>
            <a:r>
              <a:rPr lang="uk-UA" dirty="0" smtClean="0"/>
              <a:t>звільнення </a:t>
            </a:r>
            <a:r>
              <a:rPr lang="uk-UA" dirty="0"/>
              <a:t>Білорусії, України і Прибалтики (крім деяких районів Латвії), частково Чехословаччини,</a:t>
            </a:r>
          </a:p>
          <a:p>
            <a:r>
              <a:rPr lang="uk-UA" dirty="0" smtClean="0"/>
              <a:t>примушення </a:t>
            </a:r>
            <a:r>
              <a:rPr lang="uk-UA" dirty="0"/>
              <a:t>капітулювали </a:t>
            </a:r>
            <a:r>
              <a:rPr lang="uk-UA" dirty="0" smtClean="0"/>
              <a:t>Румунію </a:t>
            </a:r>
            <a:r>
              <a:rPr lang="uk-UA" dirty="0"/>
              <a:t>та Угорщину,</a:t>
            </a:r>
          </a:p>
          <a:p>
            <a:r>
              <a:rPr lang="uk-UA" dirty="0" smtClean="0"/>
              <a:t>звільнено </a:t>
            </a:r>
            <a:r>
              <a:rPr lang="uk-UA" dirty="0"/>
              <a:t>від окупантів Радянське </a:t>
            </a:r>
            <a:r>
              <a:rPr lang="uk-UA" dirty="0" err="1"/>
              <a:t>Заполяр'я</a:t>
            </a:r>
            <a:r>
              <a:rPr lang="uk-UA" dirty="0"/>
              <a:t> і північні області Норвегії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64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Кампанії 1945 р.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4-11 </a:t>
            </a:r>
            <a:r>
              <a:rPr lang="uk-UA" dirty="0"/>
              <a:t>лютого 1945 р. ( Ялта</a:t>
            </a:r>
            <a:r>
              <a:rPr lang="uk-UA" dirty="0" smtClean="0"/>
              <a:t>) - </a:t>
            </a:r>
            <a:r>
              <a:rPr lang="uk-UA" dirty="0"/>
              <a:t>Кримська конференція керівників СРСР, Великобританії та США</a:t>
            </a:r>
          </a:p>
          <a:p>
            <a:r>
              <a:rPr lang="uk-UA" dirty="0" smtClean="0"/>
              <a:t>Кампанія </a:t>
            </a:r>
            <a:r>
              <a:rPr lang="uk-UA" dirty="0"/>
              <a:t>1945 р</a:t>
            </a:r>
            <a:r>
              <a:rPr lang="uk-UA" dirty="0" smtClean="0"/>
              <a:t>.:</a:t>
            </a:r>
            <a:endParaRPr lang="uk-UA" dirty="0"/>
          </a:p>
          <a:p>
            <a:pPr lvl="1"/>
            <a:r>
              <a:rPr lang="uk-UA" dirty="0" smtClean="0"/>
              <a:t>Східно-Прусська, </a:t>
            </a:r>
            <a:r>
              <a:rPr lang="uk-UA" dirty="0" err="1" smtClean="0"/>
              <a:t>Вісло-Одерська</a:t>
            </a:r>
            <a:r>
              <a:rPr lang="uk-UA" dirty="0" smtClean="0"/>
              <a:t> операції, </a:t>
            </a:r>
            <a:r>
              <a:rPr lang="uk-UA" dirty="0"/>
              <a:t>завершення Будапештської, </a:t>
            </a:r>
            <a:r>
              <a:rPr lang="uk-UA" dirty="0" err="1"/>
              <a:t>Померанської</a:t>
            </a:r>
            <a:r>
              <a:rPr lang="uk-UA" dirty="0"/>
              <a:t>, </a:t>
            </a:r>
            <a:r>
              <a:rPr lang="uk-UA" dirty="0" err="1"/>
              <a:t>Нижньосілезьої</a:t>
            </a:r>
            <a:r>
              <a:rPr lang="uk-UA" dirty="0"/>
              <a:t>, </a:t>
            </a:r>
            <a:r>
              <a:rPr lang="uk-UA" dirty="0" err="1"/>
              <a:t>Верхньосілезької</a:t>
            </a:r>
            <a:r>
              <a:rPr lang="uk-UA" dirty="0"/>
              <a:t>, Карпатської, Віденської та Берлінської операцій</a:t>
            </a:r>
          </a:p>
          <a:p>
            <a:pPr lvl="1"/>
            <a:r>
              <a:rPr lang="uk-UA" dirty="0" smtClean="0"/>
              <a:t>капітуляція  </a:t>
            </a:r>
            <a:r>
              <a:rPr lang="uk-UA" dirty="0"/>
              <a:t>фашистської Німеччини 8 травня </a:t>
            </a:r>
            <a:r>
              <a:rPr lang="uk-UA" dirty="0" smtClean="0"/>
              <a:t>1945 року</a:t>
            </a:r>
          </a:p>
          <a:p>
            <a:r>
              <a:rPr lang="uk-UA" dirty="0" smtClean="0"/>
              <a:t>На </a:t>
            </a:r>
            <a:r>
              <a:rPr lang="uk-UA" i="1" dirty="0"/>
              <a:t>Берлінській </a:t>
            </a:r>
            <a:r>
              <a:rPr lang="uk-UA" i="1" dirty="0" smtClean="0"/>
              <a:t>конференції</a:t>
            </a:r>
            <a:r>
              <a:rPr lang="uk-UA" dirty="0" smtClean="0"/>
              <a:t>, </a:t>
            </a:r>
            <a:r>
              <a:rPr lang="uk-UA" dirty="0"/>
              <a:t>що відбулася в </a:t>
            </a:r>
            <a:r>
              <a:rPr lang="uk-UA" dirty="0" smtClean="0"/>
              <a:t>липні-серпні</a:t>
            </a:r>
            <a:r>
              <a:rPr lang="uk-UA" dirty="0"/>
              <a:t>, </a:t>
            </a:r>
            <a:r>
              <a:rPr lang="uk-UA" dirty="0" smtClean="0"/>
              <a:t>досягнута </a:t>
            </a:r>
            <a:r>
              <a:rPr lang="uk-UA" dirty="0"/>
              <a:t>домовленість з питань післявоєнного устрою в Європі.</a:t>
            </a:r>
          </a:p>
          <a:p>
            <a:r>
              <a:rPr lang="uk-UA" dirty="0"/>
              <a:t>Кампанія проти Японії</a:t>
            </a:r>
          </a:p>
          <a:p>
            <a:pPr lvl="1"/>
            <a:r>
              <a:rPr lang="uk-UA" dirty="0" smtClean="0"/>
              <a:t>9 </a:t>
            </a:r>
            <a:r>
              <a:rPr lang="uk-UA" dirty="0"/>
              <a:t>серпня 1945 р. СРСР  розпочав воєнні дії проти Японії. </a:t>
            </a:r>
          </a:p>
          <a:p>
            <a:pPr lvl="1"/>
            <a:r>
              <a:rPr lang="uk-UA" dirty="0" smtClean="0"/>
              <a:t>У </a:t>
            </a:r>
            <a:r>
              <a:rPr lang="uk-UA" dirty="0"/>
              <a:t>ході Маньчжурської операції було розгромлено </a:t>
            </a:r>
            <a:r>
              <a:rPr lang="uk-UA" dirty="0" err="1"/>
              <a:t>Квантунську</a:t>
            </a:r>
            <a:r>
              <a:rPr lang="uk-UA" dirty="0"/>
              <a:t> армію,звільнено Південний Сахалін і Курильські острови. </a:t>
            </a:r>
          </a:p>
          <a:p>
            <a:pPr lvl="1"/>
            <a:r>
              <a:rPr lang="uk-UA" dirty="0" smtClean="0"/>
              <a:t>2 </a:t>
            </a:r>
            <a:r>
              <a:rPr lang="uk-UA" dirty="0"/>
              <a:t>вересня 1945 р. Японія підписала Акт про беззастережну капітуляцію.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31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Втрати у ході Великої </a:t>
            </a:r>
            <a:br>
              <a:rPr lang="uk-UA" dirty="0" smtClean="0"/>
            </a:br>
            <a:r>
              <a:rPr lang="uk-UA" dirty="0" smtClean="0"/>
              <a:t>Вітчизняної війни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Німеччини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втрати  </a:t>
            </a:r>
            <a:r>
              <a:rPr lang="uk-UA" dirty="0"/>
              <a:t>від 6 млн. до 13,7 млн. чоловік</a:t>
            </a:r>
          </a:p>
          <a:p>
            <a:r>
              <a:rPr lang="uk-UA" dirty="0" smtClean="0"/>
              <a:t>розгромлено </a:t>
            </a:r>
            <a:r>
              <a:rPr lang="uk-UA" dirty="0"/>
              <a:t>607 дивізій</a:t>
            </a:r>
          </a:p>
          <a:p>
            <a:r>
              <a:rPr lang="uk-UA" dirty="0" smtClean="0"/>
              <a:t>знищено </a:t>
            </a:r>
            <a:r>
              <a:rPr lang="uk-UA" dirty="0"/>
              <a:t>75% військової техніки.</a:t>
            </a:r>
          </a:p>
          <a:p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СРСР</a:t>
            </a:r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втрачено </a:t>
            </a:r>
            <a:r>
              <a:rPr lang="uk-UA" dirty="0" err="1"/>
              <a:t>бл</a:t>
            </a:r>
            <a:r>
              <a:rPr lang="uk-UA" dirty="0"/>
              <a:t>. 27 млн. чоловік:</a:t>
            </a:r>
          </a:p>
          <a:p>
            <a:pPr lvl="1"/>
            <a:r>
              <a:rPr lang="uk-UA" dirty="0" smtClean="0"/>
              <a:t>11,3 </a:t>
            </a:r>
            <a:r>
              <a:rPr lang="uk-UA" dirty="0"/>
              <a:t>млн. чоловік на фронті</a:t>
            </a:r>
          </a:p>
          <a:p>
            <a:pPr lvl="1"/>
            <a:r>
              <a:rPr lang="uk-UA" dirty="0" smtClean="0"/>
              <a:t>4—5 </a:t>
            </a:r>
            <a:r>
              <a:rPr lang="uk-UA" dirty="0"/>
              <a:t>млн. партизанів</a:t>
            </a:r>
          </a:p>
          <a:p>
            <a:pPr lvl="1"/>
            <a:r>
              <a:rPr lang="uk-UA" dirty="0" err="1" smtClean="0"/>
              <a:t>бл</a:t>
            </a:r>
            <a:r>
              <a:rPr lang="uk-UA" dirty="0"/>
              <a:t>. 6 млн. чоловік полонених</a:t>
            </a:r>
          </a:p>
          <a:p>
            <a:r>
              <a:rPr lang="uk-UA" dirty="0" smtClean="0"/>
              <a:t>679 </a:t>
            </a:r>
            <a:r>
              <a:rPr lang="uk-UA" dirty="0"/>
              <a:t>млрд. крб. матеріальних збитків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046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36456" y="980729"/>
            <a:ext cx="7696200" cy="35150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dirty="0" smtClean="0"/>
              <a:t>День Перемоги </a:t>
            </a:r>
            <a:r>
              <a:rPr lang="uk-UA" sz="4000" i="1" dirty="0" smtClean="0"/>
              <a:t>(9 травня) </a:t>
            </a:r>
            <a:r>
              <a:rPr lang="uk-UA" sz="4000" dirty="0" smtClean="0"/>
              <a:t>відмічається щорічно як всенародне свято і день пам'яті про загиблих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34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uk-UA" dirty="0" smtClean="0"/>
              <a:t>Дякуємо за увагу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16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/>
              <a:t>Велика Вітчизняна </a:t>
            </a:r>
            <a:r>
              <a:rPr lang="uk-UA" sz="3600" dirty="0" smtClean="0"/>
              <a:t>війна</a:t>
            </a:r>
            <a:br>
              <a:rPr lang="uk-UA" sz="3600" dirty="0" smtClean="0"/>
            </a:br>
            <a:r>
              <a:rPr lang="uk-UA" sz="3600" dirty="0" smtClean="0"/>
              <a:t>1941—1945</a:t>
            </a:r>
            <a:r>
              <a:rPr lang="en-US" sz="3600" dirty="0"/>
              <a:t>pp. 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uk-UA" i="1" dirty="0" smtClean="0"/>
              <a:t>визвольна </a:t>
            </a:r>
            <a:r>
              <a:rPr lang="uk-UA" i="1" dirty="0"/>
              <a:t>війна радянського народу проти фашистської Німеччини та її союзників (</a:t>
            </a:r>
            <a:r>
              <a:rPr lang="uk-UA" i="1" dirty="0" smtClean="0"/>
              <a:t>Угорщини, Італії, Румунії, Фінляндії);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uk-UA" i="1" dirty="0" smtClean="0"/>
              <a:t>найважливіший </a:t>
            </a:r>
            <a:r>
              <a:rPr lang="uk-UA" i="1" dirty="0"/>
              <a:t>етап Другої світової війни</a:t>
            </a:r>
            <a:r>
              <a:rPr lang="uk-UA" i="1" dirty="0" smtClean="0"/>
              <a:t>.</a:t>
            </a:r>
            <a:endParaRPr lang="uk-UA" sz="3600" i="1" dirty="0"/>
          </a:p>
          <a:p>
            <a:r>
              <a:rPr lang="uk-UA" sz="3200" dirty="0" smtClean="0"/>
              <a:t>Підготовка війни з боку Німеччини:</a:t>
            </a:r>
          </a:p>
          <a:p>
            <a:pPr lvl="1"/>
            <a:r>
              <a:rPr lang="uk-UA" sz="2400" dirty="0"/>
              <a:t>Безпосередню підготовку до нападу на СРСР Німеччина почала в 1940 р. (план «</a:t>
            </a:r>
            <a:r>
              <a:rPr lang="uk-UA" sz="2400" dirty="0" err="1"/>
              <a:t>Барбаросса</a:t>
            </a:r>
            <a:r>
              <a:rPr lang="uk-UA" sz="2400" dirty="0"/>
              <a:t>»).</a:t>
            </a:r>
          </a:p>
          <a:p>
            <a:pPr lvl="1"/>
            <a:r>
              <a:rPr lang="uk-UA" sz="2400" dirty="0"/>
              <a:t>Німеччина планувала провести проти СРСР «блискавичну війну» («бліцкриг»). </a:t>
            </a:r>
          </a:p>
          <a:p>
            <a:pPr lvl="1"/>
            <a:r>
              <a:rPr lang="uk-UA" sz="2400" dirty="0"/>
              <a:t>Зусилля СРСР щодо створення системи колективної безпеки не увінчалися успіхом.</a:t>
            </a:r>
          </a:p>
          <a:p>
            <a:pPr lvl="1"/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5373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Пакт про ненапад з Німеччиною (серпень 1939 р.)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дозволив </a:t>
            </a:r>
            <a:r>
              <a:rPr lang="uk-UA" dirty="0"/>
              <a:t>відтягнути початок війни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Однак:</a:t>
            </a:r>
          </a:p>
          <a:p>
            <a:pPr lvl="1"/>
            <a:r>
              <a:rPr lang="uk-UA" dirty="0" smtClean="0"/>
              <a:t>підписані секретні </a:t>
            </a:r>
            <a:r>
              <a:rPr lang="uk-UA" dirty="0"/>
              <a:t>протоколи були несумісні з нормами міжнародного права, підривали престиж </a:t>
            </a:r>
            <a:r>
              <a:rPr lang="uk-UA" dirty="0" smtClean="0"/>
              <a:t>країни; </a:t>
            </a:r>
          </a:p>
          <a:p>
            <a:pPr lvl="1"/>
            <a:r>
              <a:rPr lang="uk-UA" dirty="0" smtClean="0"/>
              <a:t>обороноздатність </a:t>
            </a:r>
            <a:r>
              <a:rPr lang="uk-UA" dirty="0"/>
              <a:t>країни була підірвана соціально-економічною політикою сталінського режиму, масовими </a:t>
            </a:r>
            <a:r>
              <a:rPr lang="uk-UA" dirty="0" smtClean="0"/>
              <a:t>репресіями, </a:t>
            </a:r>
            <a:r>
              <a:rPr lang="uk-UA" dirty="0"/>
              <a:t>а також </a:t>
            </a:r>
            <a:r>
              <a:rPr lang="uk-UA" dirty="0" smtClean="0"/>
              <a:t>прорахунками </a:t>
            </a:r>
            <a:r>
              <a:rPr lang="uk-UA" dirty="0"/>
              <a:t>у військовому будівництві та у визначенні вірогідних термінів початку війни; </a:t>
            </a:r>
            <a:r>
              <a:rPr lang="uk-UA" sz="1900" i="1" dirty="0" smtClean="0"/>
              <a:t>(головну </a:t>
            </a:r>
            <a:r>
              <a:rPr lang="uk-UA" sz="1900" i="1" dirty="0"/>
              <a:t>відповідальність за це несуть Й. В. Сталін і його найближче </a:t>
            </a:r>
            <a:r>
              <a:rPr lang="uk-UA" sz="1900" i="1" dirty="0" smtClean="0"/>
              <a:t>оточення).</a:t>
            </a:r>
            <a:r>
              <a:rPr lang="uk-UA" dirty="0"/>
              <a:t> </a:t>
            </a:r>
            <a:endParaRPr lang="uk-UA" dirty="0" smtClean="0"/>
          </a:p>
          <a:p>
            <a:pPr lvl="1"/>
            <a:r>
              <a:rPr lang="uk-UA" dirty="0" smtClean="0"/>
              <a:t>Радянські </a:t>
            </a:r>
            <a:r>
              <a:rPr lang="uk-UA" dirty="0"/>
              <a:t>війська не були повністю укомплектовані </a:t>
            </a:r>
            <a:r>
              <a:rPr lang="uk-UA" dirty="0" smtClean="0"/>
              <a:t>особовим </a:t>
            </a:r>
            <a:r>
              <a:rPr lang="uk-UA" dirty="0"/>
              <a:t>складом, танками, літаками, автомобілями, інженерною технікою тощо; війська і командний склад мали низький рівень підготовки.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091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Сили сторін до початку війни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Німеччина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191,5 дивізії:</a:t>
            </a:r>
          </a:p>
          <a:p>
            <a:pPr lvl="1"/>
            <a:r>
              <a:rPr lang="uk-UA" dirty="0" smtClean="0"/>
              <a:t>5,5 </a:t>
            </a:r>
            <a:r>
              <a:rPr lang="uk-UA" dirty="0"/>
              <a:t>млн. чоловік, </a:t>
            </a:r>
            <a:endParaRPr lang="uk-UA" dirty="0" smtClean="0"/>
          </a:p>
          <a:p>
            <a:pPr lvl="1"/>
            <a:r>
              <a:rPr lang="uk-UA" dirty="0" err="1" smtClean="0"/>
              <a:t>бл</a:t>
            </a:r>
            <a:r>
              <a:rPr lang="uk-UA" dirty="0"/>
              <a:t>. 4,3 тис. танків і штурмових знарядь, </a:t>
            </a:r>
            <a:endParaRPr lang="uk-UA" dirty="0" smtClean="0"/>
          </a:p>
          <a:p>
            <a:pPr lvl="1"/>
            <a:r>
              <a:rPr lang="uk-UA" dirty="0" smtClean="0"/>
              <a:t>47,2 </a:t>
            </a:r>
            <a:r>
              <a:rPr lang="uk-UA" dirty="0"/>
              <a:t>тис. </a:t>
            </a:r>
            <a:r>
              <a:rPr lang="uk-UA" dirty="0" smtClean="0"/>
              <a:t>гармат і </a:t>
            </a:r>
            <a:r>
              <a:rPr lang="uk-UA" dirty="0"/>
              <a:t>мінометів, </a:t>
            </a:r>
            <a:endParaRPr lang="uk-UA" dirty="0" smtClean="0"/>
          </a:p>
          <a:p>
            <a:pPr lvl="1"/>
            <a:r>
              <a:rPr lang="uk-UA" dirty="0" err="1" smtClean="0"/>
              <a:t>бл</a:t>
            </a:r>
            <a:r>
              <a:rPr lang="uk-UA" dirty="0"/>
              <a:t>. 5 тис. бойових літаків, </a:t>
            </a:r>
            <a:endParaRPr lang="uk-UA" dirty="0" smtClean="0"/>
          </a:p>
          <a:p>
            <a:pPr lvl="1"/>
            <a:r>
              <a:rPr lang="uk-UA" dirty="0" smtClean="0"/>
              <a:t>192 </a:t>
            </a:r>
            <a:r>
              <a:rPr lang="uk-UA" dirty="0"/>
              <a:t>кораблі. </a:t>
            </a:r>
          </a:p>
          <a:p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СРСР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187 </a:t>
            </a:r>
            <a:r>
              <a:rPr lang="uk-UA" dirty="0" smtClean="0"/>
              <a:t>дивізій:</a:t>
            </a:r>
          </a:p>
          <a:p>
            <a:pPr lvl="1"/>
            <a:r>
              <a:rPr lang="uk-UA" dirty="0" err="1" smtClean="0"/>
              <a:t>бл</a:t>
            </a:r>
            <a:r>
              <a:rPr lang="uk-UA" dirty="0"/>
              <a:t>. З млн. чоловік, </a:t>
            </a:r>
            <a:endParaRPr lang="uk-UA" dirty="0" smtClean="0"/>
          </a:p>
          <a:p>
            <a:pPr lvl="1"/>
            <a:r>
              <a:rPr lang="uk-UA" dirty="0"/>
              <a:t>13,1 тис. танків, </a:t>
            </a:r>
          </a:p>
          <a:p>
            <a:pPr lvl="1"/>
            <a:r>
              <a:rPr lang="uk-UA" dirty="0" smtClean="0"/>
              <a:t>38 </a:t>
            </a:r>
            <a:r>
              <a:rPr lang="uk-UA" dirty="0"/>
              <a:t>тис. гармат і мінометів, </a:t>
            </a:r>
            <a:endParaRPr lang="uk-UA" dirty="0" smtClean="0"/>
          </a:p>
          <a:p>
            <a:pPr lvl="1"/>
            <a:r>
              <a:rPr lang="uk-UA" dirty="0" smtClean="0"/>
              <a:t>8,7 </a:t>
            </a:r>
            <a:r>
              <a:rPr lang="uk-UA" dirty="0"/>
              <a:t>тис. бойових </a:t>
            </a:r>
            <a:r>
              <a:rPr lang="uk-UA" dirty="0" smtClean="0"/>
              <a:t>літаків.</a:t>
            </a:r>
          </a:p>
          <a:p>
            <a:r>
              <a:rPr lang="uk-UA" dirty="0" smtClean="0"/>
              <a:t>на </a:t>
            </a:r>
            <a:r>
              <a:rPr lang="uk-UA" dirty="0"/>
              <a:t>Північному, Балтійському і Чорноморському </a:t>
            </a:r>
            <a:r>
              <a:rPr lang="uk-UA" dirty="0" smtClean="0"/>
              <a:t>флотах:</a:t>
            </a:r>
          </a:p>
          <a:p>
            <a:pPr lvl="1"/>
            <a:r>
              <a:rPr lang="uk-UA" dirty="0" smtClean="0"/>
              <a:t>182 кораблі,</a:t>
            </a:r>
          </a:p>
          <a:p>
            <a:pPr lvl="1"/>
            <a:r>
              <a:rPr lang="uk-UA" dirty="0" smtClean="0"/>
              <a:t>1,4 </a:t>
            </a:r>
            <a:r>
              <a:rPr lang="uk-UA" dirty="0"/>
              <a:t>тис. бойових літаків.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59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Напад на СРСР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22 червня 1941 р. фашистська Німеччина віроломно напала на СРСР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Створивши </a:t>
            </a:r>
            <a:r>
              <a:rPr lang="uk-UA" dirty="0" smtClean="0"/>
              <a:t>значну </a:t>
            </a:r>
            <a:r>
              <a:rPr lang="uk-UA" dirty="0"/>
              <a:t>перевагу, агресор прорвав оборону радянських військ, захопив стратегічну ініціативу і панування в повітрі. </a:t>
            </a:r>
            <a:endParaRPr lang="uk-UA" dirty="0" smtClean="0"/>
          </a:p>
          <a:p>
            <a:r>
              <a:rPr lang="uk-UA" dirty="0" smtClean="0"/>
              <a:t>Прикордонні </a:t>
            </a:r>
            <a:r>
              <a:rPr lang="uk-UA" dirty="0"/>
              <a:t>битви і початковий період війни </a:t>
            </a:r>
            <a:r>
              <a:rPr lang="uk-UA" i="1" dirty="0"/>
              <a:t>(до середини липня) </a:t>
            </a:r>
            <a:r>
              <a:rPr lang="uk-UA" dirty="0" smtClean="0"/>
              <a:t>призвели </a:t>
            </a:r>
            <a:r>
              <a:rPr lang="uk-UA" dirty="0"/>
              <a:t>до поразки Червоної Армії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Втрати СРСР:</a:t>
            </a:r>
          </a:p>
          <a:p>
            <a:pPr lvl="1"/>
            <a:r>
              <a:rPr lang="uk-UA" dirty="0" smtClean="0"/>
              <a:t>850 </a:t>
            </a:r>
            <a:r>
              <a:rPr lang="uk-UA" dirty="0"/>
              <a:t>тис. чоловік, </a:t>
            </a:r>
            <a:endParaRPr lang="uk-UA" dirty="0" smtClean="0"/>
          </a:p>
          <a:p>
            <a:pPr lvl="1"/>
            <a:r>
              <a:rPr lang="uk-UA" dirty="0" smtClean="0"/>
              <a:t>9,5 </a:t>
            </a:r>
            <a:r>
              <a:rPr lang="uk-UA" dirty="0"/>
              <a:t>тис. гармат, </a:t>
            </a:r>
            <a:endParaRPr lang="uk-UA" dirty="0" smtClean="0"/>
          </a:p>
          <a:p>
            <a:pPr lvl="1"/>
            <a:r>
              <a:rPr lang="uk-UA" dirty="0" smtClean="0"/>
              <a:t>Більше 6 </a:t>
            </a:r>
            <a:r>
              <a:rPr lang="uk-UA" dirty="0"/>
              <a:t>тис. танків, </a:t>
            </a:r>
            <a:endParaRPr lang="uk-UA" dirty="0" smtClean="0"/>
          </a:p>
          <a:p>
            <a:pPr lvl="1"/>
            <a:r>
              <a:rPr lang="uk-UA" dirty="0" err="1" smtClean="0"/>
              <a:t>бл</a:t>
            </a:r>
            <a:r>
              <a:rPr lang="uk-UA" dirty="0"/>
              <a:t>. 3,5 тис. літаків; </a:t>
            </a:r>
            <a:endParaRPr lang="uk-UA" dirty="0" smtClean="0"/>
          </a:p>
          <a:p>
            <a:pPr lvl="1"/>
            <a:r>
              <a:rPr lang="uk-UA" dirty="0" smtClean="0"/>
              <a:t>у </a:t>
            </a:r>
            <a:r>
              <a:rPr lang="uk-UA" dirty="0"/>
              <a:t>полон потрапило близько 1 </a:t>
            </a:r>
            <a:r>
              <a:rPr lang="uk-UA" dirty="0" err="1"/>
              <a:t>млн</a:t>
            </a:r>
            <a:r>
              <a:rPr lang="uk-UA" dirty="0"/>
              <a:t> чоловік. </a:t>
            </a:r>
            <a:endParaRPr lang="uk-UA" dirty="0" smtClean="0"/>
          </a:p>
          <a:p>
            <a:pPr lvl="1"/>
            <a:r>
              <a:rPr lang="uk-UA" dirty="0" smtClean="0"/>
              <a:t>Ворог </a:t>
            </a:r>
            <a:r>
              <a:rPr lang="uk-UA" dirty="0"/>
              <a:t>окупував значну частину країни, просунувся углиб до 300— 600 </a:t>
            </a:r>
            <a:r>
              <a:rPr lang="uk-UA" dirty="0" smtClean="0"/>
              <a:t>км.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3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Літньо-осіння</a:t>
            </a:r>
            <a:r>
              <a:rPr lang="uk-UA" dirty="0" smtClean="0"/>
              <a:t> кампанія 1941 р.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23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smtClean="0"/>
              <a:t>створена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Головного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Командування</a:t>
            </a:r>
            <a:r>
              <a:rPr lang="ru-RU" dirty="0"/>
              <a:t> </a:t>
            </a:r>
            <a:r>
              <a:rPr lang="ru-RU" i="1" dirty="0"/>
              <a:t>(з 8 </a:t>
            </a:r>
            <a:r>
              <a:rPr lang="ru-RU" i="1" dirty="0" err="1"/>
              <a:t>серпня</a:t>
            </a:r>
            <a:r>
              <a:rPr lang="ru-RU" i="1" dirty="0"/>
              <a:t> —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Ставка Верховного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Головнокомандування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Вся </a:t>
            </a:r>
            <a:r>
              <a:rPr lang="ru-RU" dirty="0" err="1"/>
              <a:t>повнота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i="1" dirty="0"/>
              <a:t>—</a:t>
            </a:r>
            <a:r>
              <a:rPr lang="ru-RU" dirty="0" smtClean="0"/>
              <a:t> у </a:t>
            </a:r>
            <a:r>
              <a:rPr lang="ru-RU" dirty="0" err="1" smtClean="0"/>
              <a:t>створеного</a:t>
            </a:r>
            <a:r>
              <a:rPr lang="ru-RU" dirty="0" smtClean="0"/>
              <a:t> </a:t>
            </a:r>
            <a:r>
              <a:rPr lang="ru-RU" dirty="0"/>
              <a:t>30 </a:t>
            </a:r>
            <a:r>
              <a:rPr lang="ru-RU" dirty="0" err="1"/>
              <a:t>червня</a:t>
            </a:r>
            <a:r>
              <a:rPr lang="ru-RU" dirty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Державного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Комітету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Оборони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СДКО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8 </a:t>
            </a:r>
            <a:r>
              <a:rPr lang="ru-RU" dirty="0" err="1"/>
              <a:t>серпня</a:t>
            </a:r>
            <a:r>
              <a:rPr lang="ru-RU" dirty="0"/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Й. В.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Сталін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став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Верховним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Головнокомандуючим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подіями</a:t>
            </a:r>
            <a:r>
              <a:rPr lang="ru-RU" dirty="0" smtClean="0"/>
              <a:t> </a:t>
            </a:r>
            <a:r>
              <a:rPr lang="ru-RU" dirty="0" err="1"/>
              <a:t>літньо-осінньої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1941 р. </a:t>
            </a:r>
            <a:r>
              <a:rPr lang="ru-RU" dirty="0" err="1" smtClean="0"/>
              <a:t>були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 </a:t>
            </a:r>
            <a:r>
              <a:rPr lang="ru-RU" dirty="0" err="1"/>
              <a:t>Смоленська</a:t>
            </a:r>
            <a:r>
              <a:rPr lang="ru-RU" dirty="0"/>
              <a:t> битва, </a:t>
            </a:r>
            <a:endParaRPr lang="ru-RU" dirty="0" smtClean="0"/>
          </a:p>
          <a:p>
            <a:pPr lvl="1"/>
            <a:r>
              <a:rPr lang="ru-RU" dirty="0" smtClean="0"/>
              <a:t>оборона </a:t>
            </a:r>
            <a:r>
              <a:rPr lang="ru-RU" dirty="0" err="1" smtClean="0"/>
              <a:t>Ленінграда</a:t>
            </a:r>
            <a:r>
              <a:rPr lang="ru-RU" dirty="0" smtClean="0"/>
              <a:t> і початок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блокади</a:t>
            </a:r>
            <a:r>
              <a:rPr lang="ru-RU" dirty="0"/>
              <a:t>, </a:t>
            </a:r>
            <a:endParaRPr lang="ru-RU" dirty="0" smtClean="0"/>
          </a:p>
          <a:p>
            <a:pPr lvl="1"/>
            <a:r>
              <a:rPr lang="ru-RU" dirty="0" err="1" smtClean="0"/>
              <a:t>військова</a:t>
            </a:r>
            <a:r>
              <a:rPr lang="ru-RU" dirty="0" smtClean="0"/>
              <a:t> </a:t>
            </a:r>
            <a:r>
              <a:rPr lang="ru-RU" dirty="0"/>
              <a:t>катастрофа </a:t>
            </a:r>
            <a:r>
              <a:rPr lang="ru-RU" dirty="0" err="1"/>
              <a:t>радянських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, </a:t>
            </a:r>
            <a:endParaRPr lang="ru-RU" dirty="0" smtClean="0"/>
          </a:p>
          <a:p>
            <a:pPr lvl="1"/>
            <a:r>
              <a:rPr lang="ru-RU" dirty="0" smtClean="0"/>
              <a:t>оборона </a:t>
            </a:r>
            <a:r>
              <a:rPr lang="ru-RU" dirty="0" err="1"/>
              <a:t>Одеси</a:t>
            </a:r>
            <a:r>
              <a:rPr lang="ru-RU" dirty="0"/>
              <a:t>, </a:t>
            </a:r>
            <a:endParaRPr lang="ru-RU" dirty="0" smtClean="0"/>
          </a:p>
          <a:p>
            <a:pPr lvl="1"/>
            <a:r>
              <a:rPr lang="ru-RU" dirty="0" smtClean="0"/>
              <a:t>початок </a:t>
            </a:r>
            <a:r>
              <a:rPr lang="ru-RU" dirty="0"/>
              <a:t>оборони Севастополя, </a:t>
            </a:r>
            <a:endParaRPr lang="ru-RU" dirty="0" smtClean="0"/>
          </a:p>
          <a:p>
            <a:pPr lvl="1"/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/>
              <a:t>Донбасу</a:t>
            </a:r>
            <a:r>
              <a:rPr lang="ru-RU" dirty="0"/>
              <a:t>, </a:t>
            </a:r>
            <a:endParaRPr lang="ru-RU" dirty="0" smtClean="0"/>
          </a:p>
          <a:p>
            <a:pPr lvl="1"/>
            <a:r>
              <a:rPr lang="ru-RU" dirty="0" err="1" smtClean="0"/>
              <a:t>оборонний</a:t>
            </a:r>
            <a:r>
              <a:rPr lang="ru-RU" dirty="0" smtClean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Московської</a:t>
            </a:r>
            <a:r>
              <a:rPr lang="ru-RU" dirty="0"/>
              <a:t> </a:t>
            </a:r>
            <a:r>
              <a:rPr lang="ru-RU" dirty="0" err="1"/>
              <a:t>битви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/>
              <a:t>Армія</a:t>
            </a:r>
            <a:r>
              <a:rPr lang="ru-RU" dirty="0"/>
              <a:t> </a:t>
            </a:r>
            <a:r>
              <a:rPr lang="ru-RU" dirty="0" err="1"/>
              <a:t>відступила</a:t>
            </a:r>
            <a:r>
              <a:rPr lang="ru-RU" dirty="0"/>
              <a:t> на 850—1200 км, </a:t>
            </a:r>
            <a:r>
              <a:rPr lang="ru-RU" dirty="0" err="1"/>
              <a:t>однак</a:t>
            </a:r>
            <a:r>
              <a:rPr lang="ru-RU" dirty="0"/>
              <a:t> ворог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зупинений</a:t>
            </a:r>
            <a:r>
              <a:rPr lang="ru-RU" dirty="0"/>
              <a:t> на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Ленінградом</a:t>
            </a:r>
            <a:r>
              <a:rPr lang="ru-RU" dirty="0"/>
              <a:t>, </a:t>
            </a:r>
            <a:r>
              <a:rPr lang="ru-RU" dirty="0" err="1"/>
              <a:t>Москвою</a:t>
            </a:r>
            <a:r>
              <a:rPr lang="ru-RU" dirty="0"/>
              <a:t> і Ростовом й </a:t>
            </a:r>
            <a:r>
              <a:rPr lang="ru-RU" dirty="0" err="1"/>
              <a:t>перейшов</a:t>
            </a:r>
            <a:r>
              <a:rPr lang="ru-RU" dirty="0"/>
              <a:t> до оборони.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9827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Зимова кампанія 1941-42 рр.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почалася</a:t>
            </a:r>
            <a:r>
              <a:rPr lang="en-US" dirty="0" smtClean="0"/>
              <a:t> </a:t>
            </a:r>
            <a:r>
              <a:rPr lang="en-US" dirty="0" err="1"/>
              <a:t>контрнаступом</a:t>
            </a:r>
            <a:r>
              <a:rPr lang="en-US" dirty="0"/>
              <a:t> </a:t>
            </a:r>
            <a:r>
              <a:rPr lang="en-US" dirty="0" err="1"/>
              <a:t>радянських</a:t>
            </a:r>
            <a:r>
              <a:rPr lang="en-US" dirty="0"/>
              <a:t> </a:t>
            </a:r>
            <a:r>
              <a:rPr lang="en-US" dirty="0" err="1"/>
              <a:t>військ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західному</a:t>
            </a:r>
            <a:r>
              <a:rPr lang="en-US" dirty="0"/>
              <a:t> </a:t>
            </a:r>
            <a:r>
              <a:rPr lang="en-US" dirty="0" err="1"/>
              <a:t>стратегічному</a:t>
            </a:r>
            <a:r>
              <a:rPr lang="en-US" dirty="0"/>
              <a:t> </a:t>
            </a:r>
            <a:r>
              <a:rPr lang="en-US" dirty="0" err="1" smtClean="0"/>
              <a:t>напрямі</a:t>
            </a:r>
            <a:r>
              <a:rPr lang="uk-UA" dirty="0"/>
              <a:t>:</a:t>
            </a:r>
            <a:r>
              <a:rPr lang="en-US" dirty="0" smtClean="0"/>
              <a:t> </a:t>
            </a:r>
            <a:endParaRPr lang="uk-UA" dirty="0" smtClean="0"/>
          </a:p>
          <a:p>
            <a:pPr lvl="1"/>
            <a:r>
              <a:rPr lang="uk-UA" dirty="0" smtClean="0"/>
              <a:t>наступ </a:t>
            </a:r>
            <a:r>
              <a:rPr lang="uk-UA" dirty="0"/>
              <a:t>під </a:t>
            </a:r>
            <a:r>
              <a:rPr lang="uk-UA" dirty="0" smtClean="0"/>
              <a:t>Москвою,</a:t>
            </a:r>
          </a:p>
          <a:p>
            <a:pPr lvl="1"/>
            <a:r>
              <a:rPr lang="en-US" dirty="0" err="1" smtClean="0"/>
              <a:t>Любанська</a:t>
            </a:r>
            <a:r>
              <a:rPr lang="en-US" dirty="0"/>
              <a:t>, </a:t>
            </a:r>
            <a:r>
              <a:rPr lang="en-US" dirty="0" err="1"/>
              <a:t>Ржевсько-Вяземська</a:t>
            </a:r>
            <a:r>
              <a:rPr lang="en-US" dirty="0"/>
              <a:t>, </a:t>
            </a:r>
            <a:r>
              <a:rPr lang="en-US" dirty="0" err="1"/>
              <a:t>Барвенковсько-Лозовська</a:t>
            </a:r>
            <a:r>
              <a:rPr lang="en-US" dirty="0"/>
              <a:t> і </a:t>
            </a:r>
            <a:r>
              <a:rPr lang="en-US" dirty="0" err="1"/>
              <a:t>десантна</a:t>
            </a:r>
            <a:r>
              <a:rPr lang="en-US" dirty="0"/>
              <a:t> </a:t>
            </a:r>
            <a:r>
              <a:rPr lang="en-US" dirty="0" err="1"/>
              <a:t>Керченсько-Феодосїйська</a:t>
            </a:r>
            <a:r>
              <a:rPr lang="en-US" dirty="0"/>
              <a:t> </a:t>
            </a:r>
            <a:r>
              <a:rPr lang="en-US" dirty="0" err="1" smtClean="0"/>
              <a:t>операції</a:t>
            </a:r>
            <a:r>
              <a:rPr lang="uk-UA" dirty="0" smtClean="0"/>
              <a:t>;</a:t>
            </a:r>
            <a:endParaRPr lang="uk-UA" dirty="0"/>
          </a:p>
          <a:p>
            <a:pPr lvl="1"/>
            <a:r>
              <a:rPr lang="uk-UA" dirty="0" smtClean="0"/>
              <a:t>ліквідація</a:t>
            </a:r>
            <a:r>
              <a:rPr lang="en-US" dirty="0" smtClean="0"/>
              <a:t> </a:t>
            </a:r>
            <a:r>
              <a:rPr lang="en-US" dirty="0" err="1"/>
              <a:t>захоплення</a:t>
            </a:r>
            <a:r>
              <a:rPr lang="en-US" dirty="0"/>
              <a:t> </a:t>
            </a:r>
            <a:r>
              <a:rPr lang="en-US" dirty="0" err="1"/>
              <a:t>Москви</a:t>
            </a:r>
            <a:r>
              <a:rPr lang="en-US" dirty="0"/>
              <a:t> і </a:t>
            </a:r>
            <a:r>
              <a:rPr lang="en-US" dirty="0" err="1"/>
              <a:t>Північного</a:t>
            </a:r>
            <a:r>
              <a:rPr lang="en-US" dirty="0"/>
              <a:t> </a:t>
            </a:r>
            <a:r>
              <a:rPr lang="en-US" dirty="0" err="1"/>
              <a:t>Кавказу</a:t>
            </a:r>
            <a:r>
              <a:rPr lang="en-US" dirty="0"/>
              <a:t>, </a:t>
            </a:r>
            <a:r>
              <a:rPr lang="en-US" dirty="0" err="1" smtClean="0"/>
              <a:t>звільн</a:t>
            </a:r>
            <a:r>
              <a:rPr lang="uk-UA" dirty="0" err="1" smtClean="0"/>
              <a:t>ення</a:t>
            </a:r>
            <a:r>
              <a:rPr lang="en-US" dirty="0" smtClean="0"/>
              <a:t> </a:t>
            </a:r>
            <a:r>
              <a:rPr lang="en-US" dirty="0" err="1" smtClean="0"/>
              <a:t>територі</a:t>
            </a:r>
            <a:r>
              <a:rPr lang="uk-UA" dirty="0" smtClean="0"/>
              <a:t>ї</a:t>
            </a:r>
            <a:r>
              <a:rPr lang="en-US" dirty="0" smtClean="0"/>
              <a:t> </a:t>
            </a:r>
            <a:r>
              <a:rPr lang="en-US" dirty="0"/>
              <a:t>10 </a:t>
            </a:r>
            <a:r>
              <a:rPr lang="en-US" dirty="0" err="1"/>
              <a:t>областей</a:t>
            </a:r>
            <a:r>
              <a:rPr lang="en-US" dirty="0"/>
              <a:t>, а </a:t>
            </a:r>
            <a:r>
              <a:rPr lang="en-US" dirty="0" err="1"/>
              <a:t>також</a:t>
            </a:r>
            <a:r>
              <a:rPr lang="en-US" dirty="0"/>
              <a:t> </a:t>
            </a:r>
            <a:r>
              <a:rPr lang="en-US" dirty="0" err="1"/>
              <a:t>понад</a:t>
            </a:r>
            <a:r>
              <a:rPr lang="en-US" dirty="0"/>
              <a:t> 60 </a:t>
            </a:r>
            <a:r>
              <a:rPr lang="en-US" dirty="0" err="1"/>
              <a:t>міст</a:t>
            </a:r>
            <a:r>
              <a:rPr lang="en-US" dirty="0"/>
              <a:t>. </a:t>
            </a:r>
            <a:endParaRPr lang="uk-UA" dirty="0" smtClean="0"/>
          </a:p>
          <a:p>
            <a:r>
              <a:rPr lang="en-US" dirty="0" err="1" smtClean="0"/>
              <a:t>Стратегія</a:t>
            </a:r>
            <a:r>
              <a:rPr lang="en-US" dirty="0" smtClean="0"/>
              <a:t> </a:t>
            </a:r>
            <a:r>
              <a:rPr lang="en-US" dirty="0"/>
              <a:t>«</a:t>
            </a:r>
            <a:r>
              <a:rPr lang="en-US" dirty="0" err="1"/>
              <a:t>бліцкригу</a:t>
            </a:r>
            <a:r>
              <a:rPr lang="en-US" dirty="0"/>
              <a:t>»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виправдалася</a:t>
            </a:r>
            <a:r>
              <a:rPr lang="en-US" dirty="0"/>
              <a:t>. </a:t>
            </a:r>
            <a:r>
              <a:rPr lang="uk-UA" dirty="0"/>
              <a:t>Р</a:t>
            </a:r>
            <a:r>
              <a:rPr lang="en-US" dirty="0" err="1"/>
              <a:t>озгромлено</a:t>
            </a:r>
            <a:r>
              <a:rPr lang="en-US" dirty="0"/>
              <a:t> </a:t>
            </a:r>
            <a:r>
              <a:rPr lang="en-US" dirty="0" err="1"/>
              <a:t>бл</a:t>
            </a:r>
            <a:r>
              <a:rPr lang="en-US" dirty="0"/>
              <a:t>. 50 </a:t>
            </a:r>
            <a:r>
              <a:rPr lang="en-US" dirty="0" err="1"/>
              <a:t>ворожих</a:t>
            </a:r>
            <a:r>
              <a:rPr lang="en-US" dirty="0"/>
              <a:t> </a:t>
            </a:r>
            <a:r>
              <a:rPr lang="en-US" dirty="0" err="1"/>
              <a:t>дивізій</a:t>
            </a:r>
            <a:r>
              <a:rPr lang="en-US" dirty="0"/>
              <a:t>.</a:t>
            </a:r>
            <a:br>
              <a:rPr lang="en-US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72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Літньо-осіння</a:t>
            </a:r>
            <a:r>
              <a:rPr lang="uk-UA" dirty="0" smtClean="0"/>
              <a:t> кампанія 1942 р.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Завдання</a:t>
            </a:r>
            <a:r>
              <a:rPr lang="uk-UA" dirty="0"/>
              <a:t>: </a:t>
            </a:r>
          </a:p>
          <a:p>
            <a:pPr lvl="1"/>
            <a:r>
              <a:rPr lang="uk-UA" dirty="0" smtClean="0"/>
              <a:t>повний</a:t>
            </a:r>
            <a:r>
              <a:rPr lang="en-US" dirty="0" smtClean="0"/>
              <a:t> </a:t>
            </a:r>
            <a:r>
              <a:rPr lang="en-US" dirty="0" err="1" smtClean="0"/>
              <a:t>розгром</a:t>
            </a:r>
            <a:r>
              <a:rPr lang="en-US" dirty="0" smtClean="0"/>
              <a:t> </a:t>
            </a:r>
            <a:r>
              <a:rPr lang="en-US" dirty="0" err="1" smtClean="0"/>
              <a:t>противника</a:t>
            </a:r>
            <a:r>
              <a:rPr lang="uk-UA" dirty="0" smtClean="0"/>
              <a:t>,</a:t>
            </a:r>
            <a:endParaRPr lang="uk-UA" dirty="0"/>
          </a:p>
          <a:p>
            <a:pPr lvl="1"/>
            <a:r>
              <a:rPr lang="uk-UA" dirty="0"/>
              <a:t>з</a:t>
            </a:r>
            <a:r>
              <a:rPr lang="en-US" dirty="0" err="1" smtClean="0"/>
              <a:t>вільн</a:t>
            </a:r>
            <a:r>
              <a:rPr lang="uk-UA" dirty="0" err="1"/>
              <a:t>ення</a:t>
            </a:r>
            <a:r>
              <a:rPr lang="en-US" dirty="0"/>
              <a:t> </a:t>
            </a:r>
            <a:r>
              <a:rPr lang="en-US" dirty="0" err="1"/>
              <a:t>вс</a:t>
            </a:r>
            <a:r>
              <a:rPr lang="uk-UA" dirty="0" err="1"/>
              <a:t>ієї</a:t>
            </a:r>
            <a:r>
              <a:rPr lang="en-US" dirty="0"/>
              <a:t> </a:t>
            </a:r>
            <a:r>
              <a:rPr lang="en-US" dirty="0" err="1"/>
              <a:t>територію</a:t>
            </a:r>
            <a:r>
              <a:rPr lang="en-US" dirty="0"/>
              <a:t> </a:t>
            </a:r>
            <a:r>
              <a:rPr lang="en-US" dirty="0" err="1"/>
              <a:t>країни</a:t>
            </a:r>
            <a:r>
              <a:rPr lang="en-US" dirty="0"/>
              <a:t>.  </a:t>
            </a:r>
            <a:endParaRPr lang="uk-UA" dirty="0"/>
          </a:p>
          <a:p>
            <a:r>
              <a:rPr lang="en-US" dirty="0"/>
              <a:t> </a:t>
            </a:r>
            <a:r>
              <a:rPr lang="uk-UA" dirty="0"/>
              <a:t>Основні </a:t>
            </a:r>
            <a:r>
              <a:rPr lang="en-US" dirty="0" err="1"/>
              <a:t>військові</a:t>
            </a:r>
            <a:r>
              <a:rPr lang="en-US" dirty="0"/>
              <a:t> </a:t>
            </a:r>
            <a:r>
              <a:rPr lang="en-US" dirty="0" err="1"/>
              <a:t>події</a:t>
            </a:r>
            <a:r>
              <a:rPr lang="en-US" dirty="0"/>
              <a:t>  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південно-західному</a:t>
            </a:r>
            <a:r>
              <a:rPr lang="en-US" dirty="0"/>
              <a:t> </a:t>
            </a:r>
            <a:r>
              <a:rPr lang="en-US" dirty="0" err="1" smtClean="0"/>
              <a:t>напрямі</a:t>
            </a:r>
            <a:r>
              <a:rPr lang="en-US" dirty="0" smtClean="0"/>
              <a:t>: </a:t>
            </a:r>
            <a:endParaRPr lang="uk-UA" dirty="0"/>
          </a:p>
          <a:p>
            <a:pPr lvl="1"/>
            <a:r>
              <a:rPr lang="en-US" dirty="0" err="1" smtClean="0"/>
              <a:t>поразка</a:t>
            </a:r>
            <a:r>
              <a:rPr lang="en-US" dirty="0" smtClean="0"/>
              <a:t> </a:t>
            </a:r>
            <a:r>
              <a:rPr lang="en-US" dirty="0" err="1"/>
              <a:t>Кримського</a:t>
            </a:r>
            <a:r>
              <a:rPr lang="en-US" dirty="0"/>
              <a:t> </a:t>
            </a:r>
            <a:r>
              <a:rPr lang="en-US" dirty="0" err="1"/>
              <a:t>фронту</a:t>
            </a:r>
            <a:r>
              <a:rPr lang="en-US" dirty="0"/>
              <a:t>,</a:t>
            </a:r>
            <a:endParaRPr lang="uk-UA" dirty="0"/>
          </a:p>
          <a:p>
            <a:pPr lvl="1"/>
            <a:r>
              <a:rPr lang="en-US" dirty="0" err="1" smtClean="0"/>
              <a:t>військова</a:t>
            </a:r>
            <a:r>
              <a:rPr lang="en-US" dirty="0" smtClean="0"/>
              <a:t> </a:t>
            </a:r>
            <a:r>
              <a:rPr lang="en-US" dirty="0" err="1"/>
              <a:t>катастрофа</a:t>
            </a:r>
            <a:r>
              <a:rPr lang="en-US" dirty="0"/>
              <a:t> </a:t>
            </a:r>
            <a:r>
              <a:rPr lang="en-US" dirty="0" err="1"/>
              <a:t>радянських</a:t>
            </a:r>
            <a:r>
              <a:rPr lang="en-US" dirty="0"/>
              <a:t> </a:t>
            </a:r>
            <a:r>
              <a:rPr lang="en-US" dirty="0" err="1"/>
              <a:t>військ</a:t>
            </a:r>
            <a:r>
              <a:rPr lang="en-US" dirty="0"/>
              <a:t> у </a:t>
            </a:r>
            <a:r>
              <a:rPr lang="en-US" dirty="0" err="1"/>
              <a:t>Харківській</a:t>
            </a:r>
            <a:r>
              <a:rPr lang="en-US" dirty="0"/>
              <a:t> </a:t>
            </a:r>
            <a:r>
              <a:rPr lang="en-US" dirty="0" err="1"/>
              <a:t>операції</a:t>
            </a:r>
            <a:r>
              <a:rPr lang="en-US" dirty="0"/>
              <a:t>, </a:t>
            </a:r>
            <a:endParaRPr lang="uk-UA" dirty="0"/>
          </a:p>
          <a:p>
            <a:pPr lvl="1"/>
            <a:r>
              <a:rPr lang="en-US" dirty="0" err="1" smtClean="0"/>
              <a:t>Воронезько-Ворошиловградська</a:t>
            </a:r>
            <a:r>
              <a:rPr lang="en-US" dirty="0"/>
              <a:t>, </a:t>
            </a:r>
            <a:r>
              <a:rPr lang="en-US" dirty="0" err="1" smtClean="0"/>
              <a:t>Донбаська</a:t>
            </a:r>
            <a:r>
              <a:rPr lang="en-US" dirty="0"/>
              <a:t>, </a:t>
            </a:r>
            <a:r>
              <a:rPr lang="en-US" dirty="0" err="1" smtClean="0"/>
              <a:t>Сталінградська</a:t>
            </a:r>
            <a:r>
              <a:rPr lang="en-US" dirty="0" smtClean="0"/>
              <a:t> </a:t>
            </a:r>
            <a:r>
              <a:rPr lang="en-US" dirty="0" err="1"/>
              <a:t>оборонні</a:t>
            </a:r>
            <a:r>
              <a:rPr lang="en-US" dirty="0"/>
              <a:t> </a:t>
            </a:r>
            <a:r>
              <a:rPr lang="en-US" dirty="0" err="1"/>
              <a:t>операції</a:t>
            </a:r>
            <a:r>
              <a:rPr lang="en-US" dirty="0"/>
              <a:t>,</a:t>
            </a:r>
            <a:endParaRPr lang="uk-UA" dirty="0"/>
          </a:p>
          <a:p>
            <a:pPr lvl="1"/>
            <a:r>
              <a:rPr lang="en-US" dirty="0" err="1" smtClean="0"/>
              <a:t>битва</a:t>
            </a:r>
            <a:r>
              <a:rPr lang="en-US" dirty="0" smtClean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Північному</a:t>
            </a:r>
            <a:r>
              <a:rPr lang="en-US" dirty="0"/>
              <a:t> </a:t>
            </a:r>
            <a:r>
              <a:rPr lang="en-US" dirty="0" err="1"/>
              <a:t>Кавказі</a:t>
            </a:r>
            <a:r>
              <a:rPr lang="en-US" dirty="0" smtClean="0"/>
              <a:t>.</a:t>
            </a:r>
            <a:endParaRPr lang="uk-UA" dirty="0"/>
          </a:p>
          <a:p>
            <a:r>
              <a:rPr lang="en-US" dirty="0"/>
              <a:t> </a:t>
            </a:r>
            <a:r>
              <a:rPr lang="uk-UA" dirty="0"/>
              <a:t>Н</a:t>
            </a:r>
            <a:r>
              <a:rPr lang="en-US" dirty="0" err="1"/>
              <a:t>аступальні</a:t>
            </a:r>
            <a:r>
              <a:rPr lang="en-US" dirty="0"/>
              <a:t> </a:t>
            </a:r>
            <a:r>
              <a:rPr lang="uk-UA" dirty="0"/>
              <a:t>операції на</a:t>
            </a:r>
            <a:r>
              <a:rPr lang="en-US" dirty="0"/>
              <a:t> </a:t>
            </a:r>
            <a:r>
              <a:rPr lang="en-US" dirty="0" err="1"/>
              <a:t>північно-західному</a:t>
            </a:r>
            <a:r>
              <a:rPr lang="en-US" dirty="0"/>
              <a:t> </a:t>
            </a:r>
            <a:r>
              <a:rPr lang="en-US" dirty="0" err="1" smtClean="0"/>
              <a:t>напрямі</a:t>
            </a:r>
            <a:r>
              <a:rPr lang="en-US" dirty="0" smtClean="0"/>
              <a:t>:</a:t>
            </a:r>
            <a:endParaRPr lang="uk-UA" dirty="0"/>
          </a:p>
          <a:p>
            <a:pPr lvl="1"/>
            <a:r>
              <a:rPr lang="en-US" dirty="0" err="1" smtClean="0"/>
              <a:t>Демянськ</a:t>
            </a:r>
            <a:r>
              <a:rPr lang="uk-UA" dirty="0" smtClean="0"/>
              <a:t>а,</a:t>
            </a:r>
            <a:endParaRPr lang="uk-UA" dirty="0"/>
          </a:p>
          <a:p>
            <a:pPr lvl="1"/>
            <a:r>
              <a:rPr lang="en-US" dirty="0" err="1" smtClean="0"/>
              <a:t>Ржевсько-Сичевськ</a:t>
            </a:r>
            <a:r>
              <a:rPr lang="uk-UA" dirty="0" smtClean="0"/>
              <a:t>а</a:t>
            </a:r>
            <a:r>
              <a:rPr lang="en-US" dirty="0" smtClean="0"/>
              <a:t>.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Літньо-осіння</a:t>
            </a:r>
            <a:r>
              <a:rPr lang="uk-UA" dirty="0"/>
              <a:t> кампанія 1942 р.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276800"/>
          </a:xfrm>
        </p:spPr>
        <p:txBody>
          <a:bodyPr>
            <a:normAutofit/>
          </a:bodyPr>
          <a:lstStyle/>
          <a:p>
            <a:r>
              <a:rPr lang="en-US" sz="2000" dirty="0" err="1"/>
              <a:t>Противник</a:t>
            </a:r>
            <a:r>
              <a:rPr lang="en-US" sz="2000" dirty="0"/>
              <a:t> </a:t>
            </a:r>
            <a:r>
              <a:rPr lang="en-US" sz="2000" dirty="0" err="1"/>
              <a:t>просунувся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500— 650 </a:t>
            </a:r>
            <a:r>
              <a:rPr lang="en-US" sz="2000" dirty="0" err="1"/>
              <a:t>км</a:t>
            </a:r>
            <a:r>
              <a:rPr lang="en-US" sz="2000" dirty="0"/>
              <a:t>, </a:t>
            </a:r>
            <a:r>
              <a:rPr lang="en-US" sz="2000" dirty="0" err="1"/>
              <a:t>вийшов</a:t>
            </a:r>
            <a:r>
              <a:rPr lang="en-US" sz="2000" dirty="0"/>
              <a:t> </a:t>
            </a:r>
            <a:r>
              <a:rPr lang="en-US" sz="2000" dirty="0" err="1"/>
              <a:t>до</a:t>
            </a:r>
            <a:r>
              <a:rPr lang="en-US" sz="2000" dirty="0"/>
              <a:t> </a:t>
            </a:r>
            <a:r>
              <a:rPr lang="en-US" sz="2000" dirty="0" err="1"/>
              <a:t>Волги</a:t>
            </a:r>
            <a:r>
              <a:rPr lang="en-US" sz="2000" dirty="0"/>
              <a:t>, </a:t>
            </a:r>
            <a:r>
              <a:rPr lang="en-US" sz="2000" dirty="0" err="1"/>
              <a:t>захопив</a:t>
            </a:r>
            <a:r>
              <a:rPr lang="en-US" sz="2000" dirty="0"/>
              <a:t> </a:t>
            </a:r>
            <a:r>
              <a:rPr lang="en-US" sz="2000" dirty="0" err="1"/>
              <a:t>частину</a:t>
            </a:r>
            <a:r>
              <a:rPr lang="en-US" sz="2000" dirty="0"/>
              <a:t> </a:t>
            </a:r>
            <a:r>
              <a:rPr lang="en-US" sz="2000" dirty="0" err="1"/>
              <a:t>перевалів</a:t>
            </a:r>
            <a:r>
              <a:rPr lang="en-US" sz="2000" dirty="0"/>
              <a:t> </a:t>
            </a:r>
            <a:r>
              <a:rPr lang="en-US" sz="2000" dirty="0" err="1"/>
              <a:t>Головного</a:t>
            </a:r>
            <a:r>
              <a:rPr lang="en-US" sz="2000" dirty="0"/>
              <a:t> </a:t>
            </a:r>
            <a:r>
              <a:rPr lang="en-US" sz="2000" dirty="0" err="1"/>
              <a:t>Кавказького</a:t>
            </a:r>
            <a:r>
              <a:rPr lang="en-US" sz="2000" dirty="0"/>
              <a:t> </a:t>
            </a:r>
            <a:r>
              <a:rPr lang="en-US" sz="2000" dirty="0" err="1"/>
              <a:t>хребта</a:t>
            </a:r>
            <a:r>
              <a:rPr lang="en-US" sz="2000" dirty="0"/>
              <a:t>. </a:t>
            </a:r>
            <a:r>
              <a:rPr lang="uk-UA" sz="2000" dirty="0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окупован</a:t>
            </a:r>
            <a:r>
              <a:rPr lang="uk-UA" sz="2000" dirty="0" err="1" smtClean="0"/>
              <a:t>ій</a:t>
            </a:r>
            <a:r>
              <a:rPr lang="en-US" sz="2000" dirty="0" smtClean="0"/>
              <a:t> </a:t>
            </a:r>
            <a:r>
              <a:rPr lang="en-US" sz="2000" dirty="0" err="1" smtClean="0"/>
              <a:t>територі</a:t>
            </a:r>
            <a:r>
              <a:rPr lang="uk-UA" sz="2000" dirty="0" smtClean="0"/>
              <a:t>ї: </a:t>
            </a:r>
            <a:r>
              <a:rPr lang="en-US" sz="2000" dirty="0" smtClean="0"/>
              <a:t>42</a:t>
            </a:r>
            <a:r>
              <a:rPr lang="en-US" sz="2000" dirty="0"/>
              <a:t>% </a:t>
            </a:r>
            <a:r>
              <a:rPr lang="en-US" sz="2000" dirty="0" err="1" smtClean="0"/>
              <a:t>населення</a:t>
            </a:r>
            <a:r>
              <a:rPr lang="en-US" sz="2000" dirty="0" smtClean="0"/>
              <a:t>,</a:t>
            </a:r>
            <a:r>
              <a:rPr lang="uk-UA" sz="2000" dirty="0" smtClean="0"/>
              <a:t> </a:t>
            </a:r>
            <a:r>
              <a:rPr lang="en-US" sz="2000" dirty="0" smtClean="0"/>
              <a:t>1/3 </a:t>
            </a:r>
            <a:r>
              <a:rPr lang="en-US" sz="2000" dirty="0" err="1"/>
              <a:t>валової</a:t>
            </a:r>
            <a:r>
              <a:rPr lang="en-US" sz="2000" dirty="0"/>
              <a:t> </a:t>
            </a:r>
            <a:r>
              <a:rPr lang="en-US" sz="2000" dirty="0" err="1"/>
              <a:t>продукції</a:t>
            </a:r>
            <a:r>
              <a:rPr lang="en-US" sz="2000" dirty="0" smtClean="0"/>
              <a:t>, </a:t>
            </a:r>
            <a:r>
              <a:rPr lang="en-US" sz="2000" dirty="0" err="1" smtClean="0"/>
              <a:t>більше</a:t>
            </a:r>
            <a:r>
              <a:rPr lang="uk-UA" sz="2000" dirty="0"/>
              <a:t> </a:t>
            </a:r>
            <a:r>
              <a:rPr lang="en-US" sz="2000" dirty="0" smtClean="0"/>
              <a:t>45</a:t>
            </a:r>
            <a:r>
              <a:rPr lang="en-US" sz="2000" dirty="0"/>
              <a:t>% </a:t>
            </a:r>
            <a:r>
              <a:rPr lang="en-US" sz="2000" dirty="0" err="1"/>
              <a:t>посівних</a:t>
            </a:r>
            <a:r>
              <a:rPr lang="en-US" sz="2000" dirty="0"/>
              <a:t> </a:t>
            </a:r>
            <a:r>
              <a:rPr lang="en-US" sz="2000" dirty="0" err="1"/>
              <a:t>площ</a:t>
            </a:r>
            <a:r>
              <a:rPr lang="en-US" sz="2000" dirty="0" smtClean="0"/>
              <a:t>. </a:t>
            </a:r>
            <a:endParaRPr lang="uk-UA" sz="2000" dirty="0" smtClean="0"/>
          </a:p>
          <a:p>
            <a:r>
              <a:rPr lang="en-US" sz="2000" dirty="0" err="1" smtClean="0"/>
              <a:t>Економіка</a:t>
            </a:r>
            <a:r>
              <a:rPr lang="en-US" sz="2000" dirty="0" smtClean="0"/>
              <a:t> </a:t>
            </a:r>
            <a:r>
              <a:rPr lang="en-US" sz="2000" dirty="0" err="1"/>
              <a:t>переводилася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військові</a:t>
            </a:r>
            <a:r>
              <a:rPr lang="en-US" sz="2000" dirty="0"/>
              <a:t> </a:t>
            </a:r>
            <a:r>
              <a:rPr lang="en-US" sz="2000" dirty="0" err="1"/>
              <a:t>рейки</a:t>
            </a:r>
            <a:r>
              <a:rPr lang="en-US" sz="2000" dirty="0"/>
              <a:t>. У </a:t>
            </a:r>
            <a:r>
              <a:rPr lang="en-US" sz="2000" dirty="0" err="1"/>
              <a:t>східн</a:t>
            </a:r>
            <a:r>
              <a:rPr lang="uk-UA" sz="2000" dirty="0" err="1"/>
              <a:t>их</a:t>
            </a:r>
            <a:r>
              <a:rPr lang="uk-UA" sz="2000" dirty="0"/>
              <a:t> районах країни</a:t>
            </a:r>
            <a:r>
              <a:rPr lang="en-US" sz="2000" dirty="0"/>
              <a:t> </a:t>
            </a:r>
            <a:r>
              <a:rPr lang="en-US" sz="2000" dirty="0" err="1" smtClean="0"/>
              <a:t>перебазована</a:t>
            </a:r>
            <a:r>
              <a:rPr lang="en-US" sz="2000" dirty="0" smtClean="0"/>
              <a:t> </a:t>
            </a:r>
            <a:r>
              <a:rPr lang="en-US" sz="2000" dirty="0" err="1"/>
              <a:t>велика</a:t>
            </a:r>
            <a:r>
              <a:rPr lang="en-US" sz="2000" dirty="0"/>
              <a:t> </a:t>
            </a:r>
            <a:r>
              <a:rPr lang="en-US" sz="2000" dirty="0" err="1"/>
              <a:t>кількість</a:t>
            </a:r>
            <a:r>
              <a:rPr lang="en-US" sz="2000" dirty="0"/>
              <a:t> </a:t>
            </a:r>
            <a:r>
              <a:rPr lang="en-US" sz="2000" dirty="0" err="1" smtClean="0"/>
              <a:t>підприємств</a:t>
            </a:r>
            <a:r>
              <a:rPr lang="en-US" sz="2000" dirty="0" smtClean="0"/>
              <a:t>. </a:t>
            </a:r>
            <a:endParaRPr lang="uk-UA" sz="2000" dirty="0"/>
          </a:p>
          <a:p>
            <a:r>
              <a:rPr lang="uk-UA" sz="2800" dirty="0"/>
              <a:t>Вироблено:</a:t>
            </a:r>
            <a:r>
              <a:rPr lang="en-US" sz="2800" dirty="0"/>
              <a:t> </a:t>
            </a:r>
            <a:endParaRPr lang="uk-UA" sz="2800" dirty="0"/>
          </a:p>
          <a:p>
            <a:pPr lvl="1"/>
            <a:r>
              <a:rPr lang="en-US" sz="2400" dirty="0"/>
              <a:t>У </a:t>
            </a:r>
            <a:r>
              <a:rPr lang="en-US" sz="2400" dirty="0" err="1"/>
              <a:t>першому</a:t>
            </a:r>
            <a:r>
              <a:rPr lang="en-US" sz="2400" dirty="0"/>
              <a:t> </a:t>
            </a:r>
            <a:r>
              <a:rPr lang="en-US" sz="2400" dirty="0" err="1"/>
              <a:t>півріччі</a:t>
            </a:r>
            <a:r>
              <a:rPr lang="en-US" sz="2400" dirty="0"/>
              <a:t> </a:t>
            </a:r>
            <a:r>
              <a:rPr lang="uk-UA" sz="2400" dirty="0" smtClean="0"/>
              <a:t>:</a:t>
            </a:r>
          </a:p>
          <a:p>
            <a:pPr lvl="2"/>
            <a:r>
              <a:rPr lang="en-US" sz="2000" dirty="0" smtClean="0"/>
              <a:t>10 </a:t>
            </a:r>
            <a:r>
              <a:rPr lang="en-US" sz="2000" dirty="0" err="1"/>
              <a:t>тис</a:t>
            </a:r>
            <a:r>
              <a:rPr lang="en-US" sz="2000" dirty="0"/>
              <a:t>. </a:t>
            </a:r>
            <a:r>
              <a:rPr lang="en-US" sz="2000" dirty="0" err="1"/>
              <a:t>літаків</a:t>
            </a:r>
            <a:r>
              <a:rPr lang="en-US" sz="2000" dirty="0"/>
              <a:t>, 11 </a:t>
            </a:r>
            <a:r>
              <a:rPr lang="en-US" sz="2000" dirty="0" err="1"/>
              <a:t>тис</a:t>
            </a:r>
            <a:r>
              <a:rPr lang="en-US" sz="2000" dirty="0"/>
              <a:t>. </a:t>
            </a:r>
            <a:r>
              <a:rPr lang="en-US" sz="2000" dirty="0" err="1"/>
              <a:t>танків</a:t>
            </a:r>
            <a:r>
              <a:rPr lang="en-US" sz="2000" dirty="0"/>
              <a:t>, </a:t>
            </a:r>
            <a:r>
              <a:rPr lang="en-US" sz="2000" dirty="0" err="1"/>
              <a:t>бл</a:t>
            </a:r>
            <a:r>
              <a:rPr lang="en-US" sz="2000" dirty="0"/>
              <a:t>. 54 </a:t>
            </a:r>
            <a:r>
              <a:rPr lang="en-US" sz="2000" dirty="0" err="1"/>
              <a:t>тис</a:t>
            </a:r>
            <a:r>
              <a:rPr lang="en-US" sz="2000" dirty="0"/>
              <a:t>. </a:t>
            </a:r>
            <a:r>
              <a:rPr lang="en-US" sz="2000" dirty="0" err="1"/>
              <a:t>Гармат</a:t>
            </a:r>
            <a:r>
              <a:rPr lang="en-US" sz="2000" dirty="0"/>
              <a:t>.</a:t>
            </a:r>
            <a:endParaRPr lang="uk-UA" sz="2000" dirty="0"/>
          </a:p>
          <a:p>
            <a:pPr lvl="1"/>
            <a:r>
              <a:rPr lang="en-US" sz="2400" dirty="0" smtClean="0"/>
              <a:t>У </a:t>
            </a:r>
            <a:r>
              <a:rPr lang="en-US" sz="2400" dirty="0" err="1"/>
              <a:t>другому</a:t>
            </a:r>
            <a:r>
              <a:rPr lang="en-US" sz="2400" dirty="0"/>
              <a:t> </a:t>
            </a:r>
            <a:r>
              <a:rPr lang="en-US" sz="2400" dirty="0" err="1" smtClean="0"/>
              <a:t>півріччі</a:t>
            </a:r>
            <a:r>
              <a:rPr lang="uk-UA" sz="2400" dirty="0" smtClean="0"/>
              <a:t>:</a:t>
            </a:r>
          </a:p>
          <a:p>
            <a:pPr lvl="2"/>
            <a:r>
              <a:rPr lang="en-US" sz="2000" dirty="0" smtClean="0"/>
              <a:t> </a:t>
            </a:r>
            <a:r>
              <a:rPr lang="en-US" sz="2000" dirty="0" err="1"/>
              <a:t>більше</a:t>
            </a:r>
            <a:r>
              <a:rPr lang="en-US" sz="2000" dirty="0"/>
              <a:t> у 1,5 </a:t>
            </a:r>
            <a:r>
              <a:rPr lang="en-US" sz="2000" dirty="0" err="1" smtClean="0"/>
              <a:t>раз</a:t>
            </a:r>
            <a:r>
              <a:rPr lang="uk-UA" sz="2000" dirty="0" smtClean="0"/>
              <a:t>и</a:t>
            </a:r>
            <a:r>
              <a:rPr lang="en-US" sz="2000" dirty="0" smtClean="0"/>
              <a:t>.</a:t>
            </a:r>
            <a:endParaRPr lang="uk-UA" sz="20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6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шукана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200</TotalTime>
  <Words>1196</Words>
  <Application>Microsoft Office PowerPoint</Application>
  <PresentationFormat>Екран (4:3)</PresentationFormat>
  <Paragraphs>142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19" baseType="lpstr">
      <vt:lpstr>Аптека</vt:lpstr>
      <vt:lpstr>Велика  Вітчизняна війна</vt:lpstr>
      <vt:lpstr>Велика Вітчизняна війна 1941—1945pp. </vt:lpstr>
      <vt:lpstr>Пакт про ненапад з Німеччиною (серпень 1939 р.)</vt:lpstr>
      <vt:lpstr>Сили сторін до початку війни</vt:lpstr>
      <vt:lpstr>Напад на СРСР</vt:lpstr>
      <vt:lpstr>Літньо-осіння кампанія 1941 р.</vt:lpstr>
      <vt:lpstr>Зимова кампанія 1941-42 рр.</vt:lpstr>
      <vt:lpstr>Літньо-осіння кампанія 1942 р.</vt:lpstr>
      <vt:lpstr>Літньо-осіння кампанія 1942 р.</vt:lpstr>
      <vt:lpstr>Міжнародні договори</vt:lpstr>
      <vt:lpstr>Зимова кампанія 1942-43 pp. </vt:lpstr>
      <vt:lpstr>Літньо-осіння кампанія 1943 р.</vt:lpstr>
      <vt:lpstr>Зимова кампанія 1943-44 рр.</vt:lpstr>
      <vt:lpstr>Літньо-осіння кампанія 1944 р.</vt:lpstr>
      <vt:lpstr>Кампанії 1945 р.</vt:lpstr>
      <vt:lpstr>Втрати у ході Великої  Вітчизняної війни</vt:lpstr>
      <vt:lpstr>Презентація PowerPoint</vt:lpstr>
      <vt:lpstr>Дякуємо за увагу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  Вітчизняна війна</dc:title>
  <dc:creator>Your User Name</dc:creator>
  <cp:lastModifiedBy>Your User Name</cp:lastModifiedBy>
  <cp:revision>11</cp:revision>
  <dcterms:created xsi:type="dcterms:W3CDTF">2013-09-22T15:13:57Z</dcterms:created>
  <dcterms:modified xsi:type="dcterms:W3CDTF">2013-09-22T18:34:34Z</dcterms:modified>
</cp:coreProperties>
</file>