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23" autoAdjust="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547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A01D-5D42-4CBF-B6A1-8F6575768CA9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BA22B-A5F7-41A1-805B-8BB64612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547">
    <p:randomBa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k.wikipedia.org/wiki/%D0%A1%D0%B0%D0%BD%D0%BA%D1%82-%D0%9F%D0%B5%D1%82%D0%B5%D1%80%D0%B1%D1%83%D1%80%D0%B3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1965" TargetMode="External"/><Relationship Id="rId2" Type="http://schemas.openxmlformats.org/officeDocument/2006/relationships/hyperlink" Target="http://znaimo.com.ua/8_%D1%82%D1%80%D0%B0%D0%B2%D0%BD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0%B5%D0%B4%D0%B0%D0%BB%D1%8C_%D0%97%D0%BE%D0%BB%D0%BE%D1%82%D0%B0_%D0%97%D1%96%D1%80%D0%BA%D0%B0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znaimo.com.ua/%D0%9E%D1%80%D0%B4%D0%B5%D0%BD_%D0%9B%D0%B5%D0%BD%D1%96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naimo.com.ua/26_%D1%87%D0%B5%D1%80%D0%B2%D0%BD%D1%8F" TargetMode="External"/><Relationship Id="rId13" Type="http://schemas.openxmlformats.org/officeDocument/2006/relationships/hyperlink" Target="http://znaimo.com.ua/1985" TargetMode="External"/><Relationship Id="rId3" Type="http://schemas.openxmlformats.org/officeDocument/2006/relationships/hyperlink" Target="http://znaimo.com.ua/1945" TargetMode="External"/><Relationship Id="rId7" Type="http://schemas.openxmlformats.org/officeDocument/2006/relationships/hyperlink" Target="http://znaimo.com.ua/1973" TargetMode="External"/><Relationship Id="rId12" Type="http://schemas.openxmlformats.org/officeDocument/2006/relationships/hyperlink" Target="http://znaimo.com.ua/6_%D1%82%D1%80%D0%B0%D0%B2%D0%BD%D1%8F" TargetMode="External"/><Relationship Id="rId2" Type="http://schemas.openxmlformats.org/officeDocument/2006/relationships/hyperlink" Target="http://znaimo.com.ua/1_%D1%82%D1%80%D0%B0%D0%B2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imo.com.ua/14_%D0%B2%D0%B5%D1%80%D0%B5%D1%81%D0%BD%D1%8F" TargetMode="External"/><Relationship Id="rId11" Type="http://schemas.openxmlformats.org/officeDocument/2006/relationships/hyperlink" Target="http://znaimo.com.ua/1976" TargetMode="External"/><Relationship Id="rId5" Type="http://schemas.openxmlformats.org/officeDocument/2006/relationships/hyperlink" Target="http://znaimo.com.ua/1965" TargetMode="External"/><Relationship Id="rId10" Type="http://schemas.openxmlformats.org/officeDocument/2006/relationships/hyperlink" Target="http://znaimo.com.ua/7_%D0%B3%D1%80%D1%83%D0%B4%D0%BD%D1%8F" TargetMode="External"/><Relationship Id="rId4" Type="http://schemas.openxmlformats.org/officeDocument/2006/relationships/hyperlink" Target="http://znaimo.com.ua/8_%D1%82%D1%80%D0%B0%D0%B2%D0%BD%D1%8F" TargetMode="External"/><Relationship Id="rId9" Type="http://schemas.openxmlformats.org/officeDocument/2006/relationships/hyperlink" Target="http://znaimo.com.ua/197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hyperlink" Target="http://znaimo.com.ua/196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572560" cy="2214578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Міста – герої радянського союзу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572008"/>
            <a:ext cx="4572032" cy="1495420"/>
          </a:xfrm>
        </p:spPr>
        <p:txBody>
          <a:bodyPr>
            <a:noAutofit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Підготувала:</a:t>
            </a:r>
          </a:p>
          <a:p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чениця 10 – А класу</a:t>
            </a:r>
          </a:p>
          <a:p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Хавер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Катерина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797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5543560" cy="1060472"/>
          </a:xfrm>
        </p:spPr>
        <p:txBody>
          <a:bodyPr/>
          <a:lstStyle/>
          <a:p>
            <a:r>
              <a:rPr lang="uk-UA" b="1" i="1" dirty="0" smtClean="0">
                <a:solidFill>
                  <a:srgbClr val="0000CC"/>
                </a:solidFill>
              </a:rPr>
              <a:t>Перше місто - герой</a:t>
            </a:r>
            <a:endParaRPr lang="ru-RU" b="1" i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5972188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січні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1945 року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місту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Ленінград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нині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– Санкт-Петербург),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зважаючи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безпрецедентні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людські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втрати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ленінградців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їхній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героїзм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мужність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час 900-денної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блокади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              1941-44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рр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.,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було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надано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почесне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звання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Місто-герой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».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Вперше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історії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звання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Героя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країни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було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надано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не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особі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а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цілому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місту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endParaRPr lang="ru-RU" dirty="0">
              <a:solidFill>
                <a:srgbClr val="FFFF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125px-Стелла_городу_герою_Ленинград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28604"/>
            <a:ext cx="1587500" cy="6172200"/>
          </a:xfrm>
          <a:prstGeom prst="rect">
            <a:avLst/>
          </a:prstGeom>
        </p:spPr>
      </p:pic>
    </p:spTree>
  </p:cSld>
  <p:clrMapOvr>
    <a:masterClrMapping/>
  </p:clrMapOvr>
  <p:transition advTm="21266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3186106" cy="1131910"/>
          </a:xfrm>
        </p:spPr>
        <p:txBody>
          <a:bodyPr>
            <a:normAutofit/>
          </a:bodyPr>
          <a:lstStyle/>
          <a:p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Керч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6929486" cy="54292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 </a:t>
            </a:r>
            <a:r>
              <a:rPr lang="ru-RU" dirty="0" err="1" smtClean="0">
                <a:solidFill>
                  <a:srgbClr val="0070C0"/>
                </a:solidFill>
              </a:rPr>
              <a:t>Найбільші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десантні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операції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радянських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військ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флоту </a:t>
            </a:r>
            <a:r>
              <a:rPr lang="ru-RU" dirty="0" err="1" smtClean="0">
                <a:solidFill>
                  <a:srgbClr val="0070C0"/>
                </a:solidFill>
              </a:rPr>
              <a:t>розгорнулися</a:t>
            </a:r>
            <a:r>
              <a:rPr lang="ru-RU" dirty="0" smtClean="0">
                <a:solidFill>
                  <a:srgbClr val="0070C0"/>
                </a:solidFill>
              </a:rPr>
              <a:t> тут, на </a:t>
            </a:r>
            <a:r>
              <a:rPr lang="ru-RU" dirty="0" err="1" smtClean="0">
                <a:solidFill>
                  <a:srgbClr val="0070C0"/>
                </a:solidFill>
              </a:rPr>
              <a:t>священній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Керченській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землі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Саме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завдяки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мужності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героїзму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радянських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воїнів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в першу </a:t>
            </a:r>
            <a:r>
              <a:rPr lang="ru-RU" dirty="0" err="1" smtClean="0">
                <a:solidFill>
                  <a:srgbClr val="0070C0"/>
                </a:solidFill>
              </a:rPr>
              <a:t>чергу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морських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десантників</a:t>
            </a:r>
            <a:r>
              <a:rPr lang="ru-RU" dirty="0" smtClean="0">
                <a:solidFill>
                  <a:srgbClr val="0070C0"/>
                </a:solidFill>
              </a:rPr>
              <a:t>, Указом </a:t>
            </a:r>
            <a:r>
              <a:rPr lang="ru-RU" dirty="0" err="1" smtClean="0">
                <a:solidFill>
                  <a:srgbClr val="0070C0"/>
                </a:solidFill>
              </a:rPr>
              <a:t>Президії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Верховної</a:t>
            </a:r>
            <a:r>
              <a:rPr lang="ru-RU" dirty="0" smtClean="0">
                <a:solidFill>
                  <a:srgbClr val="0070C0"/>
                </a:solidFill>
              </a:rPr>
              <a:t> Ради СРСР </a:t>
            </a:r>
            <a:r>
              <a:rPr lang="ru-RU" dirty="0" err="1" smtClean="0">
                <a:solidFill>
                  <a:srgbClr val="0070C0"/>
                </a:solidFill>
              </a:rPr>
              <a:t>від</a:t>
            </a:r>
            <a:r>
              <a:rPr lang="ru-RU" dirty="0" smtClean="0">
                <a:solidFill>
                  <a:srgbClr val="0070C0"/>
                </a:solidFill>
              </a:rPr>
              <a:t> 14 </a:t>
            </a:r>
            <a:r>
              <a:rPr lang="ru-RU" dirty="0" err="1" smtClean="0">
                <a:solidFill>
                  <a:srgbClr val="0070C0"/>
                </a:solidFill>
              </a:rPr>
              <a:t>вересня</a:t>
            </a:r>
            <a:r>
              <a:rPr lang="ru-RU" dirty="0" smtClean="0">
                <a:solidFill>
                  <a:srgbClr val="0070C0"/>
                </a:solidFill>
              </a:rPr>
              <a:t> 1973 року </a:t>
            </a:r>
            <a:r>
              <a:rPr lang="ru-RU" dirty="0" err="1" smtClean="0">
                <a:solidFill>
                  <a:srgbClr val="0070C0"/>
                </a:solidFill>
              </a:rPr>
              <a:t>Керчі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присвоєно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почесне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звання</a:t>
            </a:r>
            <a:r>
              <a:rPr lang="ru-RU" dirty="0" smtClean="0">
                <a:solidFill>
                  <a:srgbClr val="0070C0"/>
                </a:solidFill>
              </a:rPr>
              <a:t> «</a:t>
            </a:r>
            <a:r>
              <a:rPr lang="ru-RU" dirty="0" err="1" smtClean="0">
                <a:solidFill>
                  <a:srgbClr val="0070C0"/>
                </a:solidFill>
              </a:rPr>
              <a:t>Місто-герой</a:t>
            </a:r>
            <a:r>
              <a:rPr lang="ru-RU" dirty="0" smtClean="0">
                <a:solidFill>
                  <a:srgbClr val="0070C0"/>
                </a:solidFill>
              </a:rPr>
              <a:t>». Медаль «Золота </a:t>
            </a:r>
            <a:r>
              <a:rPr lang="ru-RU" dirty="0" err="1" smtClean="0">
                <a:solidFill>
                  <a:srgbClr val="0070C0"/>
                </a:solidFill>
              </a:rPr>
              <a:t>зірка</a:t>
            </a:r>
            <a:r>
              <a:rPr lang="ru-RU" dirty="0" smtClean="0">
                <a:solidFill>
                  <a:srgbClr val="0070C0"/>
                </a:solidFill>
              </a:rPr>
              <a:t>» </a:t>
            </a:r>
            <a:r>
              <a:rPr lang="ru-RU" dirty="0" err="1" smtClean="0">
                <a:solidFill>
                  <a:srgbClr val="0070C0"/>
                </a:solidFill>
              </a:rPr>
              <a:t>вінчає</a:t>
            </a:r>
            <a:r>
              <a:rPr lang="ru-RU" dirty="0" smtClean="0">
                <a:solidFill>
                  <a:srgbClr val="0070C0"/>
                </a:solidFill>
              </a:rPr>
              <a:t> герб </a:t>
            </a:r>
            <a:r>
              <a:rPr lang="ru-RU" dirty="0" err="1" smtClean="0">
                <a:solidFill>
                  <a:srgbClr val="0070C0"/>
                </a:solidFill>
              </a:rPr>
              <a:t>міста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94823169_612ad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2560" y="0"/>
            <a:ext cx="3251440" cy="2033586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02" y="4572008"/>
            <a:ext cx="2071698" cy="2071698"/>
          </a:xfrm>
          <a:prstGeom prst="rect">
            <a:avLst/>
          </a:prstGeom>
        </p:spPr>
      </p:pic>
      <p:pic>
        <p:nvPicPr>
          <p:cNvPr id="6" name="Рисунок 5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2258367"/>
            <a:ext cx="2071702" cy="2118362"/>
          </a:xfrm>
          <a:prstGeom prst="rect">
            <a:avLst/>
          </a:prstGeom>
        </p:spPr>
      </p:pic>
    </p:spTree>
  </p:cSld>
  <p:clrMapOvr>
    <a:masterClrMapping/>
  </p:clrMapOvr>
  <p:transition advTm="2073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340369"/>
          </a:xfrm>
        </p:spPr>
        <p:txBody>
          <a:bodyPr>
            <a:prstTxWarp prst="textDeflate">
              <a:avLst/>
            </a:prstTxWarp>
          </a:bodyPr>
          <a:lstStyle/>
          <a:p>
            <a:pPr>
              <a:buNone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Кінець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953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 numCol="1">
            <a:normAutofit/>
          </a:bodyPr>
          <a:lstStyle/>
          <a:p>
            <a:pPr algn="just"/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Звання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 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b="1" i="1" dirty="0" err="1" smtClean="0">
                <a:ln>
                  <a:solidFill>
                    <a:srgbClr val="00B050"/>
                  </a:solidFill>
                </a:ln>
              </a:rPr>
              <a:t>місто-герой</a:t>
            </a:r>
            <a:r>
              <a:rPr lang="ru-RU" sz="3400" b="1" i="1" dirty="0">
                <a:ln>
                  <a:solidFill>
                    <a:srgbClr val="00B050"/>
                  </a:solidFill>
                </a:ln>
              </a:rPr>
              <a:t> 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- 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вища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ступінь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відзнаки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СРСР. </a:t>
            </a:r>
            <a:r>
              <a:rPr lang="ru-RU" sz="3400" dirty="0" err="1">
                <a:ln>
                  <a:solidFill>
                    <a:srgbClr val="00B050"/>
                  </a:solidFill>
                </a:ln>
              </a:rPr>
              <a:t>Присвоєно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12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містам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в СРСР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після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Великої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Вітчизняної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війни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1941–1945рр.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Крім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того,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 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Брестській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фортеці</a:t>
            </a:r>
            <a:r>
              <a:rPr lang="ru-RU" sz="3400" dirty="0" smtClean="0"/>
              <a:t> 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присвоєно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звання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b="1" i="1" dirty="0" err="1" smtClean="0">
                <a:ln>
                  <a:solidFill>
                    <a:srgbClr val="00B050"/>
                  </a:solidFill>
                </a:ln>
              </a:rPr>
              <a:t>фортеця</a:t>
            </a:r>
            <a:r>
              <a:rPr lang="ru-RU" sz="3400" b="1" i="1" dirty="0" smtClean="0">
                <a:ln>
                  <a:solidFill>
                    <a:srgbClr val="00B050"/>
                  </a:solidFill>
                </a:ln>
              </a:rPr>
              <a:t> - герой</a:t>
            </a:r>
            <a:r>
              <a:rPr lang="ru-RU" sz="3400" dirty="0" smtClean="0"/>
              <a:t>. 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В </a:t>
            </a:r>
            <a:r>
              <a:rPr lang="ru-RU" sz="3400" dirty="0" err="1">
                <a:ln>
                  <a:solidFill>
                    <a:srgbClr val="00B050"/>
                  </a:solidFill>
                </a:ln>
              </a:rPr>
              <a:t>даний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 час </a:t>
            </a:r>
            <a:r>
              <a:rPr lang="ru-RU" sz="3400" dirty="0" err="1">
                <a:ln>
                  <a:solidFill>
                    <a:srgbClr val="00B050"/>
                  </a:solidFill>
                </a:ln>
              </a:rPr>
              <a:t>чотири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>
                <a:ln>
                  <a:solidFill>
                    <a:srgbClr val="00B050"/>
                  </a:solidFill>
                </a:ln>
              </a:rPr>
              <a:t>з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 них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знаходяться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на 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території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України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, </a:t>
            </a:r>
            <a:r>
              <a:rPr lang="ru-RU" sz="3400" dirty="0"/>
              <a:t> 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одне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місто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 </a:t>
            </a:r>
            <a:r>
              <a:rPr lang="ru-RU" sz="3400" dirty="0" err="1">
                <a:ln>
                  <a:solidFill>
                    <a:srgbClr val="00B050"/>
                  </a:solidFill>
                </a:ln>
              </a:rPr>
              <a:t>і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 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Брестська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фортеця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 – герой - 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на </a:t>
            </a:r>
            <a:r>
              <a:rPr lang="ru-RU" sz="3400" dirty="0" err="1">
                <a:ln>
                  <a:solidFill>
                    <a:srgbClr val="00B050"/>
                  </a:solidFill>
                </a:ln>
              </a:rPr>
              <a:t>території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 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Білорусії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, </a:t>
            </a:r>
            <a:r>
              <a:rPr lang="ru-RU" sz="3400" dirty="0" err="1">
                <a:ln>
                  <a:solidFill>
                    <a:srgbClr val="00B050"/>
                  </a:solidFill>
                </a:ln>
              </a:rPr>
              <a:t>решта</a:t>
            </a:r>
            <a:r>
              <a:rPr lang="ru-RU" sz="3400" dirty="0">
                <a:ln>
                  <a:solidFill>
                    <a:srgbClr val="00B050"/>
                  </a:solidFill>
                </a:ln>
              </a:rPr>
              <a:t> - в </a:t>
            </a:r>
            <a:r>
              <a:rPr lang="ru-RU" sz="3400" dirty="0" err="1" smtClean="0">
                <a:ln>
                  <a:solidFill>
                    <a:srgbClr val="00B050"/>
                  </a:solidFill>
                </a:ln>
              </a:rPr>
              <a:t>Росії</a:t>
            </a:r>
            <a:r>
              <a:rPr lang="ru-RU" sz="3400" dirty="0" smtClean="0">
                <a:ln>
                  <a:solidFill>
                    <a:srgbClr val="00B050"/>
                  </a:solidFill>
                </a:ln>
              </a:rPr>
              <a:t>.</a:t>
            </a:r>
            <a:endParaRPr lang="ru-RU" sz="3400" dirty="0">
              <a:ln>
                <a:solidFill>
                  <a:srgbClr val="00B050"/>
                </a:solidFill>
              </a:ln>
            </a:endParaRPr>
          </a:p>
        </p:txBody>
      </p:sp>
    </p:spTree>
  </p:cSld>
  <p:clrMapOvr>
    <a:masterClrMapping/>
  </p:clrMapOvr>
  <p:transition advTm="20032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i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Історія</a:t>
            </a:r>
            <a:r>
              <a:rPr lang="ru-RU" sz="53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5300" b="1" i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присвоєння</a:t>
            </a:r>
            <a:r>
              <a:rPr lang="ru-RU" sz="53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5300" b="1" i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звання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14438"/>
            <a:ext cx="8329613" cy="550071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70C0"/>
                </a:solidFill>
              </a:rPr>
              <a:t>Вперше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містами-героями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були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названі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міста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err="1" smtClean="0">
                <a:solidFill>
                  <a:srgbClr val="0070C0"/>
                </a:solidFill>
              </a:rPr>
              <a:t>Ленінград</a:t>
            </a:r>
            <a:r>
              <a:rPr lang="ru-RU" dirty="0">
                <a:solidFill>
                  <a:srgbClr val="0070C0"/>
                </a:solidFill>
              </a:rPr>
              <a:t> (</a:t>
            </a:r>
            <a:r>
              <a:rPr lang="ru-RU" dirty="0" smtClean="0">
                <a:solidFill>
                  <a:srgbClr val="0070C0"/>
                </a:solidFill>
              </a:rPr>
              <a:t>Санкт - Петербург), </a:t>
            </a:r>
            <a:r>
              <a:rPr lang="ru-RU" dirty="0" err="1" smtClean="0">
                <a:solidFill>
                  <a:srgbClr val="0070C0"/>
                </a:solidFill>
              </a:rPr>
              <a:t>Сталінград</a:t>
            </a:r>
            <a:r>
              <a:rPr lang="ru-RU" dirty="0">
                <a:solidFill>
                  <a:srgbClr val="0070C0"/>
                </a:solidFill>
              </a:rPr>
              <a:t> (Волгоград), </a:t>
            </a:r>
            <a:r>
              <a:rPr lang="ru-RU" dirty="0" smtClean="0">
                <a:solidFill>
                  <a:srgbClr val="0070C0"/>
                </a:solidFill>
              </a:rPr>
              <a:t>Севастополь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err="1">
                <a:solidFill>
                  <a:srgbClr val="0070C0"/>
                </a:solidFill>
              </a:rPr>
              <a:t>і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smtClean="0">
                <a:solidFill>
                  <a:srgbClr val="0070C0"/>
                </a:solidFill>
              </a:rPr>
              <a:t>Одеса</a:t>
            </a:r>
            <a:r>
              <a:rPr lang="ru-RU" dirty="0">
                <a:solidFill>
                  <a:srgbClr val="0070C0"/>
                </a:solidFill>
              </a:rPr>
              <a:t> в </a:t>
            </a:r>
            <a:r>
              <a:rPr lang="ru-RU" dirty="0" err="1" smtClean="0">
                <a:solidFill>
                  <a:srgbClr val="0070C0"/>
                </a:solidFill>
              </a:rPr>
              <a:t>Наказі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Верховного </a:t>
            </a:r>
            <a:r>
              <a:rPr lang="ru-RU" dirty="0" err="1" smtClean="0">
                <a:solidFill>
                  <a:srgbClr val="0070C0"/>
                </a:solidFill>
              </a:rPr>
              <a:t>Головнокомандувача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err="1">
                <a:solidFill>
                  <a:srgbClr val="0070C0"/>
                </a:solidFill>
              </a:rPr>
              <a:t>від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smtClean="0">
                <a:solidFill>
                  <a:srgbClr val="0070C0"/>
                </a:solidFill>
              </a:rPr>
              <a:t>1 </a:t>
            </a:r>
            <a:r>
              <a:rPr lang="ru-RU" dirty="0" err="1" smtClean="0">
                <a:solidFill>
                  <a:srgbClr val="0070C0"/>
                </a:solidFill>
              </a:rPr>
              <a:t>травня</a:t>
            </a:r>
            <a:r>
              <a:rPr lang="ru-RU" dirty="0" smtClean="0">
                <a:solidFill>
                  <a:srgbClr val="0070C0"/>
                </a:solidFill>
              </a:rPr>
              <a:t> 1945 р.</a:t>
            </a:r>
            <a:r>
              <a:rPr lang="ru-RU" dirty="0">
                <a:solidFill>
                  <a:srgbClr val="0070C0"/>
                </a:solidFill>
              </a:rPr>
              <a:t> 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uk-UA" dirty="0">
              <a:solidFill>
                <a:srgbClr val="0070C0"/>
              </a:solidFill>
            </a:endParaRPr>
          </a:p>
          <a:p>
            <a:r>
              <a:rPr lang="ru-RU" dirty="0" err="1">
                <a:ln>
                  <a:solidFill>
                    <a:srgbClr val="C00000"/>
                  </a:solidFill>
                </a:ln>
              </a:rPr>
              <a:t>Обеліск</a:t>
            </a:r>
            <a:r>
              <a:rPr lang="ru-RU" dirty="0">
                <a:ln>
                  <a:solidFill>
                    <a:srgbClr val="C00000"/>
                  </a:solidFill>
                </a:ln>
              </a:rPr>
              <a:t> «</a:t>
            </a:r>
            <a:r>
              <a:rPr lang="ru-RU" dirty="0" err="1">
                <a:ln>
                  <a:solidFill>
                    <a:srgbClr val="C00000"/>
                  </a:solidFill>
                </a:ln>
              </a:rPr>
              <a:t>місту-герою</a:t>
            </a:r>
            <a:r>
              <a:rPr lang="ru-RU" dirty="0" smtClean="0">
                <a:ln>
                  <a:solidFill>
                    <a:srgbClr val="C00000"/>
                  </a:solidFill>
                </a:ln>
              </a:rPr>
              <a:t>»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ru-RU" dirty="0">
                <a:ln>
                  <a:solidFill>
                    <a:srgbClr val="C00000"/>
                  </a:solidFill>
                </a:ln>
              </a:rPr>
              <a:t>в </a:t>
            </a:r>
            <a:r>
              <a:rPr lang="ru-RU" dirty="0" err="1">
                <a:ln>
                  <a:solidFill>
                    <a:srgbClr val="C00000"/>
                  </a:solidFill>
                </a:ln>
                <a:hlinkClick r:id="rId2" tooltip="Санкт-Петербург"/>
              </a:rPr>
              <a:t>Санкт-Петербурзі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6" name="Рисунок 5" descr="rubase_1_581515894_254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3714752"/>
            <a:ext cx="2857520" cy="3005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1636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500858"/>
          </a:xfrm>
        </p:spPr>
        <p:txBody>
          <a:bodyPr>
            <a:normAutofit/>
          </a:bodyPr>
          <a:lstStyle/>
          <a:p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Почесне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звання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"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Місто-Герой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"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встановлено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 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hlinkClick r:id="rId2" tooltip="8 травня"/>
              </a:rPr>
              <a:t>8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hlinkClick r:id="rId2" tooltip="8 травня"/>
              </a:rPr>
              <a:t>травня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 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hlinkClick r:id="rId3" tooltip="1965"/>
              </a:rPr>
              <a:t>1965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, коли 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Президія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Верховної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Ради СРСР 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своїм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Указом затвердила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Положення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про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вищий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ступінь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відзнаки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- 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звання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«</a:t>
            </a:r>
            <a:r>
              <a:rPr lang="ru-RU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місто-герой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!».</a:t>
            </a:r>
            <a:r>
              <a:rPr lang="ru-RU" dirty="0" smtClean="0">
                <a:solidFill>
                  <a:srgbClr val="7030A0"/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ln>
                  <a:solidFill>
                    <a:srgbClr val="00B050"/>
                  </a:solidFill>
                </a:ln>
              </a:rPr>
              <a:t>                  У </a:t>
            </a:r>
            <a:r>
              <a:rPr lang="ru-RU" b="1" dirty="0" err="1" smtClean="0">
                <a:ln>
                  <a:solidFill>
                    <a:srgbClr val="00B050"/>
                  </a:solidFill>
                </a:ln>
              </a:rPr>
              <a:t>Положенні</a:t>
            </a:r>
            <a:r>
              <a:rPr lang="ru-RU" b="1" dirty="0" smtClean="0">
                <a:ln>
                  <a:solidFill>
                    <a:srgbClr val="00B050"/>
                  </a:solidFill>
                </a:ln>
              </a:rPr>
              <a:t> говориться: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відзнаки</a:t>
            </a:r>
            <a:r>
              <a:rPr lang="ru-RU" dirty="0" smtClean="0"/>
              <a:t> - </a:t>
            </a:r>
            <a:r>
              <a:rPr lang="ru-RU" dirty="0" err="1" smtClean="0"/>
              <a:t>звання</a:t>
            </a:r>
            <a:r>
              <a:rPr lang="ru-RU" dirty="0" smtClean="0"/>
              <a:t> "</a:t>
            </a:r>
            <a:r>
              <a:rPr lang="ru-RU" dirty="0" err="1" smtClean="0"/>
              <a:t>місто-герой</a:t>
            </a:r>
            <a:r>
              <a:rPr lang="ru-RU" dirty="0" smtClean="0"/>
              <a:t>" </a:t>
            </a:r>
            <a:r>
              <a:rPr lang="ru-RU" dirty="0" err="1" smtClean="0"/>
              <a:t>присвоюється</a:t>
            </a:r>
            <a:r>
              <a:rPr lang="ru-RU" dirty="0" smtClean="0"/>
              <a:t> </a:t>
            </a:r>
            <a:r>
              <a:rPr lang="ru-RU" dirty="0" err="1" smtClean="0"/>
              <a:t>містам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Союзу, </a:t>
            </a:r>
            <a:r>
              <a:rPr lang="ru-RU" dirty="0" err="1" smtClean="0"/>
              <a:t>трудящі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проявили </a:t>
            </a:r>
            <a:r>
              <a:rPr lang="ru-RU" dirty="0" err="1" smtClean="0"/>
              <a:t>масовий</a:t>
            </a:r>
            <a:r>
              <a:rPr lang="ru-RU" dirty="0" smtClean="0"/>
              <a:t> </a:t>
            </a:r>
            <a:r>
              <a:rPr lang="ru-RU" dirty="0" err="1" smtClean="0"/>
              <a:t>героїзм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мужність</a:t>
            </a:r>
            <a:r>
              <a:rPr lang="ru-RU" dirty="0" smtClean="0"/>
              <a:t> у </a:t>
            </a:r>
            <a:r>
              <a:rPr lang="ru-RU" dirty="0" err="1" smtClean="0"/>
              <a:t>захисті</a:t>
            </a:r>
            <a:r>
              <a:rPr lang="ru-RU" dirty="0" smtClean="0"/>
              <a:t> </a:t>
            </a:r>
            <a:r>
              <a:rPr lang="ru-RU" dirty="0" err="1" smtClean="0"/>
              <a:t>Батьківщини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 1941-1945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21453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26121"/>
          </a:xfrm>
        </p:spPr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2.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Місту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удостоєному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вищого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ступеня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відзнаки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-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звання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"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місто-герой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": 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а)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вручаються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вища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нагорода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СРСР - 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2" tooltip="Орден Леніна"/>
              </a:rPr>
              <a:t>орден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2" tooltip="Орден Леніна"/>
              </a:rPr>
              <a:t>Леніна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3" tooltip="Медаль"/>
              </a:rPr>
              <a:t>медаль "Золота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3" tooltip="Медаль"/>
              </a:rPr>
              <a:t>Зірка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3" tooltip="Медаль"/>
              </a:rPr>
              <a:t>"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; 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б)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видається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Грамота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Президії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Верховної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Ради СРСР.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rubase_1_582089231_89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3362324"/>
            <a:ext cx="1728798" cy="1844051"/>
          </a:xfrm>
          <a:prstGeom prst="rect">
            <a:avLst/>
          </a:prstGeom>
        </p:spPr>
      </p:pic>
      <p:pic>
        <p:nvPicPr>
          <p:cNvPr id="5" name="Рисунок 4" descr="rubase_1_678987875_1485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3786190"/>
            <a:ext cx="2337631" cy="1785950"/>
          </a:xfrm>
          <a:prstGeom prst="rect">
            <a:avLst/>
          </a:prstGeom>
        </p:spPr>
      </p:pic>
      <p:pic>
        <p:nvPicPr>
          <p:cNvPr id="6" name="Рисунок 5" descr="rubase_1_679034658_3152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86182" y="3714752"/>
            <a:ext cx="1092720" cy="2152659"/>
          </a:xfrm>
          <a:prstGeom prst="rect">
            <a:avLst/>
          </a:prstGeom>
        </p:spPr>
      </p:pic>
      <p:pic>
        <p:nvPicPr>
          <p:cNvPr id="7" name="Рисунок 6" descr="rubase_1_679076388_3244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43504" y="3643314"/>
            <a:ext cx="1165246" cy="2295535"/>
          </a:xfrm>
          <a:prstGeom prst="rect">
            <a:avLst/>
          </a:prstGeom>
        </p:spPr>
      </p:pic>
    </p:spTree>
  </p:cSld>
  <p:clrMapOvr>
    <a:masterClrMapping/>
  </p:clrMapOvr>
  <p:transition advTm="13532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err="1" smtClean="0">
                <a:ln>
                  <a:solidFill>
                    <a:srgbClr val="FFFF00"/>
                  </a:solidFill>
                </a:ln>
              </a:rPr>
              <a:t>Міста-герої</a:t>
            </a:r>
            <a:r>
              <a:rPr lang="ru-RU" sz="5300" b="1" dirty="0" smtClean="0">
                <a:ln>
                  <a:solidFill>
                    <a:srgbClr val="FFFF00"/>
                  </a:solidFill>
                </a:ln>
              </a:rPr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5721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Ленінград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(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нині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Санкт -Петербург) 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1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1945"/>
              </a:rPr>
              <a:t>1945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Одеса-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u="sng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1 </a:t>
            </a:r>
            <a:r>
              <a:rPr lang="ru-RU" u="sng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1945"/>
              </a:rPr>
              <a:t>1945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Севастополь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1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1945"/>
              </a:rPr>
              <a:t>1945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Сталінград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(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нині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Волгоград) 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1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1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1945"/>
              </a:rPr>
              <a:t>1945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Київ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8 травня"/>
              </a:rPr>
              <a:t>8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8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5" tooltip="1965"/>
              </a:rPr>
              <a:t>1965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Брестська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фортеця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(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Фортеця-герой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) 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8 травня"/>
              </a:rPr>
              <a:t>8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8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5" tooltip="1965"/>
              </a:rPr>
              <a:t>1965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Москва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8 травня"/>
              </a:rPr>
              <a:t>8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8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5" tooltip="1965"/>
              </a:rPr>
              <a:t>1965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Керч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14 вересня"/>
              </a:rPr>
              <a:t>14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14 вересня"/>
              </a:rPr>
              <a:t>вересня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7" tooltip="1973"/>
              </a:rPr>
              <a:t>1973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Новоросійськ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14 вересня"/>
              </a:rPr>
              <a:t>14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14 вересня"/>
              </a:rPr>
              <a:t>вересня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7" tooltip="1973"/>
              </a:rPr>
              <a:t>1973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Мінськ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8" tooltip="26 червня"/>
              </a:rPr>
              <a:t>26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8" tooltip="26 червня"/>
              </a:rPr>
              <a:t>червня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9" tooltip="1974"/>
              </a:rPr>
              <a:t>1974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Тула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0" tooltip="7 грудня"/>
              </a:rPr>
              <a:t>7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0" tooltip="7 грудня"/>
              </a:rPr>
              <a:t>грудня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1" tooltip="1976"/>
              </a:rPr>
              <a:t>1976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Мурманськ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2" tooltip="6 травня"/>
              </a:rPr>
              <a:t>6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2" tooltip="6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3" tooltip="1985"/>
              </a:rPr>
              <a:t>1985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Смоленськ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-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2" tooltip="6 травня"/>
              </a:rPr>
              <a:t>6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2" tooltip="6 травня"/>
              </a:rPr>
              <a:t>травня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13" tooltip="1985"/>
              </a:rPr>
              <a:t>1985</a:t>
            </a:r>
            <a:endParaRPr lang="ru-RU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advTm="16438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Меморіали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присвячені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"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Містам-героям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Содержимое 4" descr="rubase_1_581563366_192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1" y="1571612"/>
            <a:ext cx="2250297" cy="3000396"/>
          </a:xfr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857760"/>
            <a:ext cx="44291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Пам'ятні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плити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присвячені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Містам-героям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Вітчизняної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меморіал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Новоросійськ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rubase_1_581605781_109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857364"/>
            <a:ext cx="3571900" cy="2678925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00628" y="4857760"/>
            <a:ext cx="36433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Пам'ятні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плити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Міст-героїв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Кремлівської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стіни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3859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7" grpId="0"/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rubase_1_581651845_190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14290"/>
            <a:ext cx="2571768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44" y="38576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Пам'ятні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плити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присвячені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Містам-героям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Великої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Вітчизняної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війни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місто</a:t>
            </a:r>
            <a:r>
              <a:rPr lang="ru-RU" sz="2400" dirty="0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Новоросійськ</a:t>
            </a:r>
            <a:endParaRPr lang="ru-RU" sz="2400" dirty="0">
              <a:solidFill>
                <a:srgbClr val="0000CC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Рисунок 5" descr="rubase_1_581694421_85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85926"/>
            <a:ext cx="3905277" cy="2928958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29124" y="4822041"/>
            <a:ext cx="4286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Меморіал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Містам-героям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Севастополь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953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Радянські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поштові</a:t>
            </a:r>
            <a:r>
              <a:rPr lang="ru-RU" dirty="0" smtClean="0">
                <a:solidFill>
                  <a:srgbClr val="FFFF00"/>
                </a:solidFill>
              </a:rPr>
              <a:t> марки </a:t>
            </a:r>
            <a:r>
              <a:rPr lang="ru-RU" dirty="0" smtClean="0">
                <a:solidFill>
                  <a:srgbClr val="FFFF00"/>
                </a:solidFill>
                <a:hlinkClick r:id="rId2" tooltip="1965"/>
              </a:rPr>
              <a:t>1965</a:t>
            </a:r>
            <a:r>
              <a:rPr lang="ru-RU" dirty="0" smtClean="0">
                <a:solidFill>
                  <a:srgbClr val="FFFF00"/>
                </a:solidFill>
              </a:rPr>
              <a:t> "</a:t>
            </a:r>
            <a:r>
              <a:rPr lang="ru-RU" dirty="0" err="1" smtClean="0">
                <a:solidFill>
                  <a:srgbClr val="FFFF00"/>
                </a:solidFill>
              </a:rPr>
              <a:t>Міста-герої</a:t>
            </a:r>
            <a:r>
              <a:rPr lang="ru-RU" dirty="0" smtClean="0">
                <a:solidFill>
                  <a:srgbClr val="FFFF00"/>
                </a:solidFill>
              </a:rPr>
              <a:t>":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" name="Рисунок 9" descr="Léningrad_(timbre_soviétiqu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643050"/>
            <a:ext cx="2357454" cy="1697366"/>
          </a:xfrm>
          <a:prstGeom prst="rect">
            <a:avLst/>
          </a:prstGeom>
        </p:spPr>
      </p:pic>
      <p:pic>
        <p:nvPicPr>
          <p:cNvPr id="12" name="Содержимое 11" descr="Odessa_(timbre_soviétique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572264" y="1571612"/>
            <a:ext cx="2428892" cy="1764995"/>
          </a:xfrm>
        </p:spPr>
      </p:pic>
      <p:pic>
        <p:nvPicPr>
          <p:cNvPr id="13" name="Рисунок 12" descr="Volgograd_(timbre_soviétique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7422" y="3429000"/>
            <a:ext cx="2214578" cy="1616642"/>
          </a:xfrm>
          <a:prstGeom prst="rect">
            <a:avLst/>
          </a:prstGeom>
        </p:spPr>
      </p:pic>
      <p:pic>
        <p:nvPicPr>
          <p:cNvPr id="14" name="Рисунок 13" descr="Brest_(timbre_soviétique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15140" y="5072074"/>
            <a:ext cx="2251655" cy="1628697"/>
          </a:xfrm>
          <a:prstGeom prst="rect">
            <a:avLst/>
          </a:prstGeom>
        </p:spPr>
      </p:pic>
      <p:pic>
        <p:nvPicPr>
          <p:cNvPr id="15" name="Рисунок 14" descr="Kiev_(timbre_soviétique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6116" y="1643050"/>
            <a:ext cx="2286016" cy="1638311"/>
          </a:xfrm>
          <a:prstGeom prst="rect">
            <a:avLst/>
          </a:prstGeom>
        </p:spPr>
      </p:pic>
      <p:pic>
        <p:nvPicPr>
          <p:cNvPr id="16" name="Рисунок 15" descr="Moscou_(timbre_soviétique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44" y="5000636"/>
            <a:ext cx="2357454" cy="1689508"/>
          </a:xfrm>
          <a:prstGeom prst="rect">
            <a:avLst/>
          </a:prstGeom>
        </p:spPr>
      </p:pic>
      <p:pic>
        <p:nvPicPr>
          <p:cNvPr id="17" name="Рисунок 16" descr="Sébastopol_(timbre_soviétique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86314" y="3500438"/>
            <a:ext cx="2214579" cy="1572351"/>
          </a:xfrm>
          <a:prstGeom prst="rect">
            <a:avLst/>
          </a:prstGeom>
        </p:spPr>
      </p:pic>
    </p:spTree>
  </p:cSld>
  <p:clrMapOvr>
    <a:masterClrMapping/>
  </p:clrMapOvr>
  <p:transition advTm="1134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143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Міста – герої радянського союзу</vt:lpstr>
      <vt:lpstr>Слайд 2</vt:lpstr>
      <vt:lpstr>Історія присвоєння звання </vt:lpstr>
      <vt:lpstr>Слайд 4</vt:lpstr>
      <vt:lpstr>Слайд 5</vt:lpstr>
      <vt:lpstr>Міста-герої: </vt:lpstr>
      <vt:lpstr>Меморіали присвячені "Містам-героям"</vt:lpstr>
      <vt:lpstr>Слайд 8</vt:lpstr>
      <vt:lpstr>Радянські поштові марки 1965 "Міста-герої":</vt:lpstr>
      <vt:lpstr>Перше місто - герой</vt:lpstr>
      <vt:lpstr>Керч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Міста – герої радянського союзу</dc:title>
  <dc:creator>Катя</dc:creator>
  <cp:lastModifiedBy>Катя</cp:lastModifiedBy>
  <cp:revision>19</cp:revision>
  <dcterms:created xsi:type="dcterms:W3CDTF">2013-02-14T17:46:29Z</dcterms:created>
  <dcterms:modified xsi:type="dcterms:W3CDTF">2013-02-18T18:39:12Z</dcterms:modified>
</cp:coreProperties>
</file>