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</p:sldMasterIdLst>
  <p:sldIdLst>
    <p:sldId id="256" r:id="rId10"/>
    <p:sldId id="257" r:id="rId11"/>
    <p:sldId id="258" r:id="rId12"/>
    <p:sldId id="262" r:id="rId13"/>
    <p:sldId id="259" r:id="rId14"/>
    <p:sldId id="260" r:id="rId15"/>
    <p:sldId id="263" r:id="rId16"/>
    <p:sldId id="261" r:id="rId17"/>
    <p:sldId id="264" r:id="rId18"/>
    <p:sldId id="265" r:id="rId19"/>
    <p:sldId id="266" r:id="rId20"/>
    <p:sldId id="26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0507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686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4834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389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065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9565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3007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415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5163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2082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2021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77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vk.com/album-38854900_190427575" TargetMode="External"/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5.xml"/><Relationship Id="rId5" Type="http://schemas.openxmlformats.org/officeDocument/2006/relationships/hyperlink" Target="http://uk.wikipedia.org/wiki/&#1061;&#1088;&#1086;&#1085;&#1086;&#1083;&#1086;&#1075;&#1110;&#1103;_&#1090;&#1072;_&#1075;&#1077;&#1086;&#1075;&#1088;&#1072;&#1092;&#1110;&#1103;_&#1028;&#1074;&#1088;&#1086;&#1084;&#1072;&#1081;&#1076;&#1072;&#1085;&#1091;" TargetMode="External"/><Relationship Id="rId4" Type="http://schemas.openxmlformats.org/officeDocument/2006/relationships/hyperlink" Target="http://www.unn.com.ua/uk/exclusive/1276003-yevromayda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8208912" cy="18722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Події в Україні.</a:t>
            </a:r>
            <a:r>
              <a:rPr lang="uk-UA" sz="4800" dirty="0" smtClean="0"/>
              <a:t/>
            </a:r>
            <a:br>
              <a:rPr lang="uk-UA" sz="4800" dirty="0" smtClean="0"/>
            </a:br>
            <a:r>
              <a:rPr lang="uk-UA" sz="4800" b="1" i="1" dirty="0" smtClean="0">
                <a:solidFill>
                  <a:srgbClr val="002060"/>
                </a:solidFill>
              </a:rPr>
              <a:t>Грудень 2013 року – 2014 рік</a:t>
            </a:r>
            <a:endParaRPr lang="uk-UA" sz="4800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221088"/>
            <a:ext cx="6858000" cy="990600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Працювала над презентацією :</a:t>
            </a:r>
          </a:p>
          <a:p>
            <a:pPr algn="ctr"/>
            <a:r>
              <a:rPr lang="uk-UA" sz="3200" b="1" i="1" dirty="0" err="1" smtClean="0">
                <a:solidFill>
                  <a:srgbClr val="002060"/>
                </a:solidFill>
              </a:rPr>
              <a:t>Гузенко</a:t>
            </a:r>
            <a:r>
              <a:rPr lang="uk-UA" sz="3200" b="1" i="1" dirty="0" smtClean="0">
                <a:solidFill>
                  <a:srgbClr val="002060"/>
                </a:solidFill>
              </a:rPr>
              <a:t> </a:t>
            </a:r>
            <a:r>
              <a:rPr lang="uk-UA" sz="3200" b="1" i="1" dirty="0" err="1" smtClean="0">
                <a:solidFill>
                  <a:srgbClr val="002060"/>
                </a:solidFill>
              </a:rPr>
              <a:t>Альона</a:t>
            </a:r>
            <a:endParaRPr lang="uk-UA" sz="3200" b="1" i="1" dirty="0" smtClean="0">
              <a:solidFill>
                <a:srgbClr val="002060"/>
              </a:solidFill>
            </a:endParaRPr>
          </a:p>
          <a:p>
            <a:pPr algn="ctr"/>
            <a:r>
              <a:rPr lang="uk-UA" sz="3200" b="1" i="1" dirty="0" smtClean="0">
                <a:solidFill>
                  <a:srgbClr val="002060"/>
                </a:solidFill>
              </a:rPr>
              <a:t>11-б клас</a:t>
            </a:r>
            <a:endParaRPr lang="uk-UA" sz="3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7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260648"/>
            <a:ext cx="7924800" cy="5976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i="1" dirty="0">
                <a:solidFill>
                  <a:srgbClr val="FFFF00"/>
                </a:solidFill>
              </a:rPr>
              <a:t>КИЇВ. 28 </a:t>
            </a:r>
            <a:r>
              <a:rPr lang="uk-UA" sz="2400" b="1" i="1" dirty="0" smtClean="0">
                <a:solidFill>
                  <a:srgbClr val="FFFF00"/>
                </a:solidFill>
              </a:rPr>
              <a:t>квітня. </a:t>
            </a:r>
          </a:p>
          <a:p>
            <a:pPr marL="0" indent="0" algn="ctr">
              <a:buNone/>
            </a:pPr>
            <a:r>
              <a:rPr lang="uk-UA" sz="2400" b="1" i="1" dirty="0" smtClean="0">
                <a:solidFill>
                  <a:srgbClr val="FFFF00"/>
                </a:solidFill>
              </a:rPr>
              <a:t>Єврокомісар </a:t>
            </a:r>
            <a:r>
              <a:rPr lang="uk-UA" sz="2400" b="1" i="1" dirty="0">
                <a:solidFill>
                  <a:srgbClr val="FFFF00"/>
                </a:solidFill>
              </a:rPr>
              <a:t>з питань розширення Європейського Союзу та добросусідства Штефан </a:t>
            </a:r>
            <a:r>
              <a:rPr lang="uk-UA" sz="2400" b="1" i="1" dirty="0" err="1">
                <a:solidFill>
                  <a:srgbClr val="FFFF00"/>
                </a:solidFill>
              </a:rPr>
              <a:t>Фюле</a:t>
            </a:r>
            <a:r>
              <a:rPr lang="uk-UA" sz="2400" b="1" i="1" dirty="0">
                <a:solidFill>
                  <a:srgbClr val="FFFF00"/>
                </a:solidFill>
              </a:rPr>
              <a:t> повідомив, що Європейський Союз затвердив надання 1 мільярду євро макрофінансової допомоги </a:t>
            </a:r>
            <a:r>
              <a:rPr lang="uk-UA" sz="2400" b="1" i="1" dirty="0" smtClean="0">
                <a:solidFill>
                  <a:srgbClr val="FFFF00"/>
                </a:solidFill>
              </a:rPr>
              <a:t>Україні.(останні новини)</a:t>
            </a:r>
            <a:endParaRPr lang="uk-UA" sz="2400" b="1" i="1" dirty="0" smtClean="0"/>
          </a:p>
          <a:p>
            <a:pPr marL="0" indent="0">
              <a:buNone/>
            </a:pPr>
            <a:r>
              <a:rPr lang="uk-UA" sz="3200" b="1" i="1" dirty="0" smtClean="0"/>
              <a:t>Висновок:</a:t>
            </a:r>
          </a:p>
          <a:p>
            <a:pPr marL="0" indent="0" algn="ctr">
              <a:buNone/>
            </a:pPr>
            <a:r>
              <a:rPr lang="uk-UA" sz="4300" b="1" i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Подивимось, що чекає на Україну далі ,</a:t>
            </a:r>
          </a:p>
          <a:p>
            <a:pPr marL="0" indent="0" algn="ctr">
              <a:buNone/>
            </a:pPr>
            <a:r>
              <a:rPr lang="uk-UA" sz="4300" b="1" i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Будемо сподіватись на краще…</a:t>
            </a:r>
            <a:endParaRPr lang="uk-UA" sz="4300" b="1" i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84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980728"/>
            <a:ext cx="8388836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i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Дякую</a:t>
            </a:r>
            <a:r>
              <a:rPr lang="ru-RU" sz="80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</a:t>
            </a:r>
            <a:r>
              <a:rPr lang="ru-RU" sz="8000" b="1" i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увагу</a:t>
            </a:r>
            <a:r>
              <a:rPr lang="ru-RU" sz="80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!!! </a:t>
            </a: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8821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5594" y="188640"/>
            <a:ext cx="78758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Використані</a:t>
            </a:r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54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ресурси</a:t>
            </a:r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:</a:t>
            </a:r>
          </a:p>
          <a:p>
            <a:pPr algn="ctr"/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1" y="1556792"/>
            <a:ext cx="806489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hlinkClick r:id="rId3"/>
              </a:rPr>
              <a:t>http://</a:t>
            </a:r>
            <a:r>
              <a:rPr lang="en-US" sz="2800" dirty="0" smtClean="0">
                <a:hlinkClick r:id="rId3"/>
              </a:rPr>
              <a:t>vk.com/album-38854900_190427575</a:t>
            </a:r>
            <a:endParaRPr lang="uk-UA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hlinkClick r:id="rId4"/>
              </a:rPr>
              <a:t>http://</a:t>
            </a:r>
            <a:r>
              <a:rPr lang="en-US" sz="2800" dirty="0" smtClean="0">
                <a:hlinkClick r:id="rId4"/>
              </a:rPr>
              <a:t>www.unn.com.ua/uk/exclusive/1276003-yevromaydan</a:t>
            </a:r>
            <a:endParaRPr lang="uk-UA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hlinkClick r:id="rId5"/>
              </a:rPr>
              <a:t>http://uk.wikipedia.org/wiki/</a:t>
            </a:r>
            <a:r>
              <a:rPr lang="uk-UA" sz="2800" dirty="0" smtClean="0">
                <a:hlinkClick r:id="rId5"/>
              </a:rPr>
              <a:t>Хронологія_та_географія_Євромайдану</a:t>
            </a:r>
            <a:endParaRPr lang="uk-UA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7030A0"/>
                </a:solidFill>
              </a:rPr>
              <a:t>http</a:t>
            </a:r>
            <a:r>
              <a:rPr lang="en-US" sz="3600" dirty="0">
                <a:solidFill>
                  <a:srgbClr val="7030A0"/>
                </a:solidFill>
              </a:rPr>
              <a:t>://www.yandex.ua/</a:t>
            </a:r>
            <a:endParaRPr lang="uk-UA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60648"/>
            <a:ext cx="8229600" cy="28803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2800" b="1" i="1" dirty="0">
                <a:solidFill>
                  <a:srgbClr val="FFFF00"/>
                </a:solidFill>
              </a:rPr>
              <a:t>У суботу, </a:t>
            </a:r>
            <a:r>
              <a:rPr lang="uk-UA" sz="2800" b="1" i="1" dirty="0">
                <a:solidFill>
                  <a:srgbClr val="00B0F0"/>
                </a:solidFill>
              </a:rPr>
              <a:t>30 </a:t>
            </a:r>
            <a:r>
              <a:rPr lang="uk-UA" sz="2800" b="1" i="1" dirty="0" smtClean="0">
                <a:solidFill>
                  <a:srgbClr val="00B0F0"/>
                </a:solidFill>
              </a:rPr>
              <a:t>листопада 2013 року</a:t>
            </a:r>
            <a:r>
              <a:rPr lang="uk-UA" sz="2800" b="1" i="1" dirty="0" smtClean="0">
                <a:solidFill>
                  <a:srgbClr val="FFFF00"/>
                </a:solidFill>
              </a:rPr>
              <a:t>, </a:t>
            </a:r>
            <a:r>
              <a:rPr lang="uk-UA" sz="2800" b="1" i="1" dirty="0">
                <a:solidFill>
                  <a:srgbClr val="FFFF00"/>
                </a:solidFill>
              </a:rPr>
              <a:t>"Беркут" </a:t>
            </a:r>
            <a:r>
              <a:rPr lang="uk-UA" sz="2800" b="1" i="1" dirty="0" smtClean="0">
                <a:solidFill>
                  <a:srgbClr val="FFFF00"/>
                </a:solidFill>
              </a:rPr>
              <a:t>розігнав перший </a:t>
            </a:r>
            <a:r>
              <a:rPr lang="uk-UA" sz="2800" b="1" i="1" dirty="0">
                <a:solidFill>
                  <a:srgbClr val="00B0F0"/>
                </a:solidFill>
              </a:rPr>
              <a:t>Євромайдан </a:t>
            </a:r>
            <a:r>
              <a:rPr lang="uk-UA" sz="2800" b="1" i="1" dirty="0">
                <a:solidFill>
                  <a:srgbClr val="FFFF00"/>
                </a:solidFill>
              </a:rPr>
              <a:t>у </a:t>
            </a:r>
            <a:r>
              <a:rPr lang="uk-UA" sz="2800" b="1" i="1" dirty="0" err="1">
                <a:solidFill>
                  <a:srgbClr val="FFFF00"/>
                </a:solidFill>
              </a:rPr>
              <a:t>м.Києві</a:t>
            </a:r>
            <a:r>
              <a:rPr lang="uk-UA" sz="2800" b="1" i="1" dirty="0">
                <a:solidFill>
                  <a:srgbClr val="FFFF00"/>
                </a:solidFill>
              </a:rPr>
              <a:t>, </a:t>
            </a:r>
            <a:r>
              <a:rPr lang="uk-UA" sz="2800" b="1" i="1" dirty="0" smtClean="0">
                <a:solidFill>
                  <a:srgbClr val="FFFF00"/>
                </a:solidFill>
              </a:rPr>
              <a:t>учасники </a:t>
            </a:r>
            <a:r>
              <a:rPr lang="uk-UA" sz="2800" b="1" i="1" dirty="0">
                <a:solidFill>
                  <a:srgbClr val="FFFF00"/>
                </a:solidFill>
              </a:rPr>
              <a:t>якого протестували проти рішення Кабміну щодо призупинення асоціації з ЄС. У неділю, </a:t>
            </a:r>
            <a:r>
              <a:rPr lang="uk-UA" sz="2800" b="1" i="1" dirty="0">
                <a:solidFill>
                  <a:srgbClr val="00B0F0"/>
                </a:solidFill>
              </a:rPr>
              <a:t>1 </a:t>
            </a:r>
            <a:r>
              <a:rPr lang="uk-UA" sz="2800" b="1" i="1" dirty="0" smtClean="0">
                <a:solidFill>
                  <a:srgbClr val="00B0F0"/>
                </a:solidFill>
              </a:rPr>
              <a:t>грудня 2013р,</a:t>
            </a:r>
            <a:r>
              <a:rPr lang="uk-UA" sz="2800" b="1" i="1" dirty="0" smtClean="0">
                <a:solidFill>
                  <a:srgbClr val="FFFF00"/>
                </a:solidFill>
              </a:rPr>
              <a:t> </a:t>
            </a:r>
            <a:r>
              <a:rPr lang="uk-UA" sz="2800" b="1" i="1" dirty="0">
                <a:solidFill>
                  <a:srgbClr val="FFFF00"/>
                </a:solidFill>
              </a:rPr>
              <a:t>у центрі Києва розпочалися </a:t>
            </a:r>
            <a:r>
              <a:rPr lang="uk-UA" sz="2800" b="1" i="1" dirty="0" smtClean="0">
                <a:solidFill>
                  <a:srgbClr val="FFFF00"/>
                </a:solidFill>
              </a:rPr>
              <a:t>вже масштабні </a:t>
            </a:r>
            <a:r>
              <a:rPr lang="uk-UA" sz="2800" b="1" i="1" dirty="0">
                <a:solidFill>
                  <a:srgbClr val="FFFF00"/>
                </a:solidFill>
              </a:rPr>
              <a:t>акції протесту.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36315"/>
            <a:ext cx="5184576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7535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352839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i="1" u="sng" dirty="0">
                <a:solidFill>
                  <a:srgbClr val="FF0000"/>
                </a:solidFill>
              </a:rPr>
              <a:t>Євромайдан</a:t>
            </a:r>
            <a:r>
              <a:rPr lang="uk-UA" sz="3200" dirty="0"/>
              <a:t> - масова багатомісячна акція протесту в центрі Києва, а також в інших містах України, що почалася 21 листопада 2013 року у відповідь на припинення українським урядом процесу підготовки до підписання угоди про асоціацію між Україною та Євросоюзом.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921" y="3753335"/>
            <a:ext cx="5112568" cy="2758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95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0"/>
            <a:ext cx="7172672" cy="43204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/>
            <a:r>
              <a:rPr lang="uk-UA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«Правий </a:t>
            </a:r>
            <a:r>
              <a:rPr lang="uk-UA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сектор»-</a:t>
            </a:r>
            <a:r>
              <a:rPr lang="uk-UA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dirty="0" smtClean="0"/>
              <a:t>неформальне правоекстремістське </a:t>
            </a:r>
            <a:r>
              <a:rPr lang="uk-UA" dirty="0"/>
              <a:t>угруповання, що </a:t>
            </a:r>
            <a:r>
              <a:rPr lang="uk-UA" dirty="0" smtClean="0"/>
              <a:t>об'єднало </a:t>
            </a:r>
            <a:r>
              <a:rPr lang="uk-UA" dirty="0"/>
              <a:t>активістів низки українських </a:t>
            </a:r>
            <a:r>
              <a:rPr lang="uk-UA" dirty="0" err="1"/>
              <a:t>праворадикальних</a:t>
            </a:r>
            <a:r>
              <a:rPr lang="uk-UA" dirty="0"/>
              <a:t> націоналістичних організацій в ході </a:t>
            </a:r>
            <a:r>
              <a:rPr lang="uk-UA" dirty="0" err="1"/>
              <a:t>протестних</a:t>
            </a:r>
            <a:r>
              <a:rPr lang="uk-UA" dirty="0"/>
              <a:t> акцій у Києві. </a:t>
            </a:r>
          </a:p>
          <a:p>
            <a:pPr algn="ctr"/>
            <a:r>
              <a:rPr lang="uk-UA" dirty="0">
                <a:solidFill>
                  <a:srgbClr val="7030A0"/>
                </a:solidFill>
              </a:rPr>
              <a:t>Першу популярність </a:t>
            </a:r>
            <a:r>
              <a:rPr lang="uk-UA" dirty="0" smtClean="0">
                <a:solidFill>
                  <a:srgbClr val="7030A0"/>
                </a:solidFill>
              </a:rPr>
              <a:t>вони отримали </a:t>
            </a:r>
            <a:r>
              <a:rPr lang="uk-UA" dirty="0">
                <a:solidFill>
                  <a:srgbClr val="7030A0"/>
                </a:solidFill>
              </a:rPr>
              <a:t>своєю участю 1 грудня 2013 року в зіткненнях з внутрішніми військами і спецпідрозділами МВС України, </a:t>
            </a:r>
            <a:r>
              <a:rPr lang="uk-UA" dirty="0" err="1">
                <a:solidFill>
                  <a:srgbClr val="7030A0"/>
                </a:solidFill>
              </a:rPr>
              <a:t>охранявшими</a:t>
            </a:r>
            <a:r>
              <a:rPr lang="uk-UA" dirty="0">
                <a:solidFill>
                  <a:srgbClr val="7030A0"/>
                </a:solidFill>
              </a:rPr>
              <a:t> будівлю Адміністрації президента, а також в захопленні кількох адміністративних будівель у Києві.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07803"/>
            <a:ext cx="3096344" cy="2319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15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7315200" cy="3539527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err="1">
                <a:solidFill>
                  <a:srgbClr val="00B0F0"/>
                </a:solidFill>
              </a:rPr>
              <a:t>Після</a:t>
            </a:r>
            <a:r>
              <a:rPr lang="ru-RU" sz="2800" b="1" i="1" dirty="0">
                <a:solidFill>
                  <a:srgbClr val="00B0F0"/>
                </a:solidFill>
              </a:rPr>
              <a:t> </a:t>
            </a:r>
            <a:r>
              <a:rPr lang="ru-RU" sz="2800" b="1" i="1" dirty="0" err="1">
                <a:solidFill>
                  <a:srgbClr val="00B0F0"/>
                </a:solidFill>
              </a:rPr>
              <a:t>спроби</a:t>
            </a:r>
            <a:r>
              <a:rPr lang="ru-RU" sz="2800" b="1" i="1" dirty="0">
                <a:solidFill>
                  <a:srgbClr val="00B0F0"/>
                </a:solidFill>
              </a:rPr>
              <a:t> </a:t>
            </a:r>
            <a:r>
              <a:rPr lang="ru-RU" sz="2800" b="1" i="1" dirty="0" err="1">
                <a:solidFill>
                  <a:srgbClr val="00B0F0"/>
                </a:solidFill>
              </a:rPr>
              <a:t>розгону</a:t>
            </a:r>
            <a:r>
              <a:rPr lang="ru-RU" sz="2800" b="1" i="1" dirty="0">
                <a:solidFill>
                  <a:srgbClr val="00B0F0"/>
                </a:solidFill>
              </a:rPr>
              <a:t> </a:t>
            </a:r>
            <a:r>
              <a:rPr lang="ru-RU" sz="2800" b="1" i="1" dirty="0" err="1">
                <a:solidFill>
                  <a:srgbClr val="00B0F0"/>
                </a:solidFill>
              </a:rPr>
              <a:t>наметового</a:t>
            </a:r>
            <a:r>
              <a:rPr lang="ru-RU" sz="2800" b="1" i="1" dirty="0">
                <a:solidFill>
                  <a:srgbClr val="00B0F0"/>
                </a:solidFill>
              </a:rPr>
              <a:t> </a:t>
            </a:r>
            <a:r>
              <a:rPr lang="ru-RU" sz="2800" b="1" i="1" dirty="0" err="1">
                <a:solidFill>
                  <a:srgbClr val="00B0F0"/>
                </a:solidFill>
              </a:rPr>
              <a:t>містечка</a:t>
            </a:r>
            <a:r>
              <a:rPr lang="ru-RU" sz="2800" b="1" i="1" dirty="0">
                <a:solidFill>
                  <a:srgbClr val="00B0F0"/>
                </a:solidFill>
              </a:rPr>
              <a:t> і </a:t>
            </a:r>
            <a:r>
              <a:rPr lang="ru-RU" sz="2800" b="1" i="1" dirty="0" err="1">
                <a:solidFill>
                  <a:srgbClr val="00B0F0"/>
                </a:solidFill>
              </a:rPr>
              <a:t>прийняття</a:t>
            </a:r>
            <a:r>
              <a:rPr lang="ru-RU" sz="2800" b="1" i="1" dirty="0">
                <a:solidFill>
                  <a:srgbClr val="00B0F0"/>
                </a:solidFill>
              </a:rPr>
              <a:t> 16 </a:t>
            </a:r>
            <a:r>
              <a:rPr lang="ru-RU" sz="2800" b="1" i="1" dirty="0" err="1">
                <a:solidFill>
                  <a:srgbClr val="00B0F0"/>
                </a:solidFill>
              </a:rPr>
              <a:t>січня</a:t>
            </a:r>
            <a:r>
              <a:rPr lang="ru-RU" sz="2800" b="1" i="1" dirty="0">
                <a:solidFill>
                  <a:srgbClr val="00B0F0"/>
                </a:solidFill>
              </a:rPr>
              <a:t> 2014 року Верховною Радою </a:t>
            </a:r>
            <a:r>
              <a:rPr lang="ru-RU" sz="2800" b="1" i="1" dirty="0" err="1">
                <a:solidFill>
                  <a:srgbClr val="00B0F0"/>
                </a:solidFill>
              </a:rPr>
              <a:t>законів</a:t>
            </a:r>
            <a:r>
              <a:rPr lang="ru-RU" sz="2800" b="1" i="1" dirty="0">
                <a:solidFill>
                  <a:srgbClr val="00B0F0"/>
                </a:solidFill>
              </a:rPr>
              <a:t>, </a:t>
            </a:r>
            <a:r>
              <a:rPr lang="ru-RU" sz="2800" b="1" i="1" dirty="0" err="1">
                <a:solidFill>
                  <a:srgbClr val="00B0F0"/>
                </a:solidFill>
              </a:rPr>
              <a:t>що</a:t>
            </a:r>
            <a:r>
              <a:rPr lang="ru-RU" sz="2800" b="1" i="1" dirty="0">
                <a:solidFill>
                  <a:srgbClr val="00B0F0"/>
                </a:solidFill>
              </a:rPr>
              <a:t> </a:t>
            </a:r>
            <a:r>
              <a:rPr lang="ru-RU" sz="2800" b="1" i="1" dirty="0" err="1">
                <a:solidFill>
                  <a:srgbClr val="00B0F0"/>
                </a:solidFill>
              </a:rPr>
              <a:t>передбачали</a:t>
            </a:r>
            <a:r>
              <a:rPr lang="ru-RU" sz="2800" b="1" i="1" dirty="0">
                <a:solidFill>
                  <a:srgbClr val="00B0F0"/>
                </a:solidFill>
              </a:rPr>
              <a:t> </a:t>
            </a:r>
            <a:r>
              <a:rPr lang="ru-RU" sz="2800" b="1" i="1" dirty="0" err="1">
                <a:solidFill>
                  <a:srgbClr val="00B0F0"/>
                </a:solidFill>
              </a:rPr>
              <a:t>посилення</a:t>
            </a:r>
            <a:r>
              <a:rPr lang="ru-RU" sz="2800" b="1" i="1" dirty="0">
                <a:solidFill>
                  <a:srgbClr val="00B0F0"/>
                </a:solidFill>
              </a:rPr>
              <a:t> </a:t>
            </a:r>
            <a:r>
              <a:rPr lang="ru-RU" sz="2800" b="1" i="1" dirty="0" err="1">
                <a:solidFill>
                  <a:srgbClr val="00B0F0"/>
                </a:solidFill>
              </a:rPr>
              <a:t>санкцій</a:t>
            </a:r>
            <a:r>
              <a:rPr lang="ru-RU" sz="2800" b="1" i="1" dirty="0">
                <a:solidFill>
                  <a:srgbClr val="00B0F0"/>
                </a:solidFill>
              </a:rPr>
              <a:t> за участь у </a:t>
            </a:r>
            <a:r>
              <a:rPr lang="ru-RU" sz="2800" b="1" i="1" dirty="0" err="1">
                <a:solidFill>
                  <a:srgbClr val="00B0F0"/>
                </a:solidFill>
              </a:rPr>
              <a:t>масових</a:t>
            </a:r>
            <a:r>
              <a:rPr lang="ru-RU" sz="2800" b="1" i="1" dirty="0">
                <a:solidFill>
                  <a:srgbClr val="00B0F0"/>
                </a:solidFill>
              </a:rPr>
              <a:t> </a:t>
            </a:r>
            <a:r>
              <a:rPr lang="ru-RU" sz="2800" b="1" i="1" dirty="0" err="1">
                <a:solidFill>
                  <a:srgbClr val="00B0F0"/>
                </a:solidFill>
              </a:rPr>
              <a:t>заворушеннях</a:t>
            </a:r>
            <a:r>
              <a:rPr lang="ru-RU" sz="2800" b="1" i="1" dirty="0">
                <a:solidFill>
                  <a:srgbClr val="00B0F0"/>
                </a:solidFill>
              </a:rPr>
              <a:t>, </a:t>
            </a:r>
            <a:r>
              <a:rPr lang="ru-RU" sz="2800" b="1" i="1" dirty="0" err="1">
                <a:solidFill>
                  <a:srgbClr val="00B0F0"/>
                </a:solidFill>
              </a:rPr>
              <a:t>акція</a:t>
            </a:r>
            <a:r>
              <a:rPr lang="ru-RU" sz="2800" b="1" i="1" dirty="0">
                <a:solidFill>
                  <a:srgbClr val="00B0F0"/>
                </a:solidFill>
              </a:rPr>
              <a:t> </a:t>
            </a:r>
            <a:r>
              <a:rPr lang="ru-RU" sz="2800" b="1" i="1" dirty="0" err="1">
                <a:solidFill>
                  <a:srgbClr val="00B0F0"/>
                </a:solidFill>
              </a:rPr>
              <a:t>прийняла</a:t>
            </a:r>
            <a:r>
              <a:rPr lang="ru-RU" sz="2800" b="1" i="1" dirty="0">
                <a:solidFill>
                  <a:srgbClr val="00B0F0"/>
                </a:solidFill>
              </a:rPr>
              <a:t> </a:t>
            </a:r>
            <a:r>
              <a:rPr lang="ru-RU" sz="2800" b="1" i="1" dirty="0" err="1">
                <a:solidFill>
                  <a:srgbClr val="00B0F0"/>
                </a:solidFill>
              </a:rPr>
              <a:t>різко</a:t>
            </a:r>
            <a:r>
              <a:rPr lang="ru-RU" sz="2800" b="1" i="1" dirty="0">
                <a:solidFill>
                  <a:srgbClr val="00B0F0"/>
                </a:solidFill>
              </a:rPr>
              <a:t> </a:t>
            </a:r>
            <a:r>
              <a:rPr lang="ru-RU" sz="2800" b="1" i="1" dirty="0" err="1">
                <a:solidFill>
                  <a:srgbClr val="00B0F0"/>
                </a:solidFill>
              </a:rPr>
              <a:t>антипрезидентський</a:t>
            </a:r>
            <a:r>
              <a:rPr lang="ru-RU" sz="2800" b="1" i="1" dirty="0">
                <a:solidFill>
                  <a:srgbClr val="00B0F0"/>
                </a:solidFill>
              </a:rPr>
              <a:t> і </a:t>
            </a:r>
            <a:r>
              <a:rPr lang="ru-RU" sz="2800" b="1" i="1" dirty="0" err="1">
                <a:solidFill>
                  <a:srgbClr val="00B0F0"/>
                </a:solidFill>
              </a:rPr>
              <a:t>антиурядовий</a:t>
            </a:r>
            <a:r>
              <a:rPr lang="ru-RU" sz="2800" b="1" i="1" dirty="0">
                <a:solidFill>
                  <a:srgbClr val="00B0F0"/>
                </a:solidFill>
              </a:rPr>
              <a:t> характер.</a:t>
            </a:r>
            <a:endParaRPr lang="uk-UA" sz="2800" b="1" i="1" dirty="0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96977"/>
            <a:ext cx="3534575" cy="285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7439"/>
            <a:ext cx="4016082" cy="291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33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4248472" cy="353952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dirty="0">
                <a:solidFill>
                  <a:srgbClr val="FFFF00"/>
                </a:solidFill>
              </a:rPr>
              <a:t>28 </a:t>
            </a:r>
            <a:r>
              <a:rPr lang="ru-RU" sz="2800" dirty="0" err="1">
                <a:solidFill>
                  <a:srgbClr val="FFFF00"/>
                </a:solidFill>
              </a:rPr>
              <a:t>січня</a:t>
            </a:r>
            <a:r>
              <a:rPr lang="ru-RU" sz="2800" dirty="0">
                <a:solidFill>
                  <a:srgbClr val="FFFF00"/>
                </a:solidFill>
              </a:rPr>
              <a:t> президент </a:t>
            </a:r>
            <a:r>
              <a:rPr lang="ru-RU" sz="2800" dirty="0" err="1">
                <a:solidFill>
                  <a:srgbClr val="FFFF00"/>
                </a:solidFill>
              </a:rPr>
              <a:t>прийняв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відставку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прем'єр-міністра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Миколи</a:t>
            </a:r>
            <a:r>
              <a:rPr lang="ru-RU" sz="2800" dirty="0">
                <a:solidFill>
                  <a:srgbClr val="FFFF00"/>
                </a:solidFill>
              </a:rPr>
              <a:t> Азарова та </a:t>
            </a:r>
            <a:r>
              <a:rPr lang="ru-RU" sz="2800" dirty="0" err="1">
                <a:solidFill>
                  <a:srgbClr val="FFFF00"/>
                </a:solidFill>
              </a:rPr>
              <a:t>кабінету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міністрів</a:t>
            </a:r>
            <a:r>
              <a:rPr lang="ru-RU" sz="2800" dirty="0">
                <a:solidFill>
                  <a:srgbClr val="FFFF00"/>
                </a:solidFill>
              </a:rPr>
              <a:t>. </a:t>
            </a:r>
            <a:r>
              <a:rPr lang="ru-RU" sz="2800" dirty="0" err="1">
                <a:solidFill>
                  <a:srgbClr val="FFFF00"/>
                </a:solidFill>
              </a:rPr>
              <a:t>Незважаючи</a:t>
            </a:r>
            <a:r>
              <a:rPr lang="ru-RU" sz="2800" dirty="0">
                <a:solidFill>
                  <a:srgbClr val="FFFF00"/>
                </a:solidFill>
              </a:rPr>
              <a:t> на </a:t>
            </a:r>
            <a:r>
              <a:rPr lang="ru-RU" sz="2800" dirty="0" err="1">
                <a:solidFill>
                  <a:srgbClr val="FFFF00"/>
                </a:solidFill>
              </a:rPr>
              <a:t>це</a:t>
            </a:r>
            <a:r>
              <a:rPr lang="ru-RU" sz="2800" dirty="0">
                <a:solidFill>
                  <a:srgbClr val="FFFF00"/>
                </a:solidFill>
              </a:rPr>
              <a:t>, </a:t>
            </a:r>
            <a:r>
              <a:rPr lang="ru-RU" sz="2800" dirty="0" err="1">
                <a:solidFill>
                  <a:srgbClr val="FFFF00"/>
                </a:solidFill>
              </a:rPr>
              <a:t>акції</a:t>
            </a:r>
            <a:r>
              <a:rPr lang="ru-RU" sz="2800" dirty="0">
                <a:solidFill>
                  <a:srgbClr val="FFFF00"/>
                </a:solidFill>
              </a:rPr>
              <a:t> протесту </a:t>
            </a:r>
            <a:r>
              <a:rPr lang="ru-RU" sz="2800" dirty="0" err="1">
                <a:solidFill>
                  <a:srgbClr val="FFFF00"/>
                </a:solidFill>
              </a:rPr>
              <a:t>продовжилися</a:t>
            </a:r>
            <a:r>
              <a:rPr lang="ru-RU" sz="2800" dirty="0">
                <a:solidFill>
                  <a:srgbClr val="FFFF00"/>
                </a:solidFill>
              </a:rPr>
              <a:t>.</a:t>
            </a:r>
            <a:endParaRPr lang="uk-UA" sz="2800" dirty="0">
              <a:solidFill>
                <a:srgbClr val="FFFF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70" y="260648"/>
            <a:ext cx="3064170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55" y="2248241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http://www.expres.ua/gfx/digest/euromajdan6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7"/>
          <a:stretch/>
        </p:blipFill>
        <p:spPr bwMode="auto">
          <a:xfrm>
            <a:off x="251520" y="4408481"/>
            <a:ext cx="8554541" cy="2239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2915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208912" cy="5760640"/>
          </a:xfrm>
        </p:spPr>
        <p:txBody>
          <a:bodyPr>
            <a:normAutofit fontScale="92500"/>
          </a:bodyPr>
          <a:lstStyle/>
          <a:p>
            <a:r>
              <a:rPr lang="ru-RU" b="1" i="1" dirty="0">
                <a:solidFill>
                  <a:srgbClr val="FFC000"/>
                </a:solidFill>
              </a:rPr>
              <a:t>18 лютого </a:t>
            </a:r>
            <a:r>
              <a:rPr lang="ru-RU" b="1" i="1" dirty="0" err="1">
                <a:solidFill>
                  <a:srgbClr val="FFC000"/>
                </a:solidFill>
              </a:rPr>
              <a:t>відбулося</a:t>
            </a:r>
            <a:r>
              <a:rPr lang="ru-RU" b="1" i="1" dirty="0">
                <a:solidFill>
                  <a:srgbClr val="FFC000"/>
                </a:solidFill>
              </a:rPr>
              <a:t> </a:t>
            </a:r>
            <a:r>
              <a:rPr lang="ru-RU" b="1" i="1" dirty="0" err="1">
                <a:solidFill>
                  <a:srgbClr val="FFC000"/>
                </a:solidFill>
              </a:rPr>
              <a:t>різке</a:t>
            </a:r>
            <a:r>
              <a:rPr lang="ru-RU" b="1" i="1" dirty="0">
                <a:solidFill>
                  <a:srgbClr val="FFC000"/>
                </a:solidFill>
              </a:rPr>
              <a:t> </a:t>
            </a:r>
            <a:r>
              <a:rPr lang="ru-RU" b="1" i="1" dirty="0" err="1">
                <a:solidFill>
                  <a:srgbClr val="FFC000"/>
                </a:solidFill>
              </a:rPr>
              <a:t>загострення</a:t>
            </a:r>
            <a:r>
              <a:rPr lang="ru-RU" b="1" i="1" dirty="0">
                <a:solidFill>
                  <a:srgbClr val="FFC000"/>
                </a:solidFill>
              </a:rPr>
              <a:t> </a:t>
            </a:r>
            <a:r>
              <a:rPr lang="ru-RU" b="1" i="1" dirty="0" err="1">
                <a:solidFill>
                  <a:srgbClr val="FFC000"/>
                </a:solidFill>
              </a:rPr>
              <a:t>ситуації</a:t>
            </a:r>
            <a:r>
              <a:rPr lang="ru-RU" b="1" i="1" dirty="0">
                <a:solidFill>
                  <a:srgbClr val="FFC000"/>
                </a:solidFill>
              </a:rPr>
              <a:t>, </a:t>
            </a:r>
            <a:r>
              <a:rPr lang="ru-RU" b="1" i="1" dirty="0" err="1">
                <a:solidFill>
                  <a:srgbClr val="FFC000"/>
                </a:solidFill>
              </a:rPr>
              <a:t>що</a:t>
            </a:r>
            <a:r>
              <a:rPr lang="ru-RU" b="1" i="1" dirty="0">
                <a:solidFill>
                  <a:srgbClr val="FFC000"/>
                </a:solidFill>
              </a:rPr>
              <a:t> </a:t>
            </a:r>
            <a:r>
              <a:rPr lang="ru-RU" b="1" i="1" dirty="0" err="1">
                <a:solidFill>
                  <a:srgbClr val="FFC000"/>
                </a:solidFill>
              </a:rPr>
              <a:t>супроводжувалося</a:t>
            </a:r>
            <a:r>
              <a:rPr lang="ru-RU" b="1" i="1" dirty="0">
                <a:solidFill>
                  <a:srgbClr val="FFC000"/>
                </a:solidFill>
              </a:rPr>
              <a:t> </a:t>
            </a:r>
            <a:r>
              <a:rPr lang="ru-RU" b="1" i="1" dirty="0" err="1">
                <a:solidFill>
                  <a:srgbClr val="FFC000"/>
                </a:solidFill>
              </a:rPr>
              <a:t>масовим</a:t>
            </a:r>
            <a:r>
              <a:rPr lang="ru-RU" b="1" i="1" dirty="0">
                <a:solidFill>
                  <a:srgbClr val="FFC000"/>
                </a:solidFill>
              </a:rPr>
              <a:t> </a:t>
            </a:r>
            <a:r>
              <a:rPr lang="ru-RU" b="1" i="1" dirty="0" err="1">
                <a:solidFill>
                  <a:srgbClr val="FFC000"/>
                </a:solidFill>
              </a:rPr>
              <a:t>кровопролиттям</a:t>
            </a:r>
            <a:r>
              <a:rPr lang="ru-RU" b="1" i="1" dirty="0" smtClean="0">
                <a:solidFill>
                  <a:srgbClr val="FFC000"/>
                </a:solidFill>
              </a:rPr>
              <a:t>.</a:t>
            </a:r>
          </a:p>
          <a:p>
            <a:r>
              <a:rPr lang="ru-RU" dirty="0" smtClean="0"/>
              <a:t> 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На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засіданні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Верховної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ради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опозиція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зажадала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негайного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повернення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до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парламентсько-президентської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форми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3">
                    <a:lumMod val="75000"/>
                  </a:schemeClr>
                </a:solidFill>
              </a:rPr>
              <a:t>правління</a:t>
            </a:r>
            <a:r>
              <a:rPr lang="ru-RU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  <a:t>. 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В </a:t>
            </a:r>
            <a:r>
              <a:rPr lang="ru-RU" b="1" i="1" dirty="0" err="1">
                <a:solidFill>
                  <a:srgbClr val="FF0000"/>
                </a:solidFill>
              </a:rPr>
              <a:t>цей</a:t>
            </a:r>
            <a:r>
              <a:rPr lang="ru-RU" b="1" i="1" dirty="0">
                <a:solidFill>
                  <a:srgbClr val="FF0000"/>
                </a:solidFill>
              </a:rPr>
              <a:t> же час у </a:t>
            </a:r>
            <a:r>
              <a:rPr lang="ru-RU" b="1" i="1" dirty="0" err="1">
                <a:solidFill>
                  <a:srgbClr val="FF0000"/>
                </a:solidFill>
              </a:rPr>
              <a:t>Києві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поновилися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зіткнення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мітингувальників</a:t>
            </a:r>
            <a:r>
              <a:rPr lang="ru-RU" b="1" i="1" dirty="0">
                <a:solidFill>
                  <a:srgbClr val="FF0000"/>
                </a:solidFill>
              </a:rPr>
              <a:t> з </a:t>
            </a:r>
            <a:r>
              <a:rPr lang="ru-RU" b="1" i="1" dirty="0" err="1">
                <a:solidFill>
                  <a:srgbClr val="FF0000"/>
                </a:solidFill>
              </a:rPr>
              <a:t>міліцією</a:t>
            </a:r>
            <a:r>
              <a:rPr lang="ru-RU" b="1" i="1" dirty="0">
                <a:solidFill>
                  <a:srgbClr val="FF0000"/>
                </a:solidFill>
              </a:rPr>
              <a:t>, </a:t>
            </a:r>
            <a:r>
              <a:rPr lang="ru-RU" b="1" i="1" dirty="0" err="1">
                <a:solidFill>
                  <a:srgbClr val="FF0000"/>
                </a:solidFill>
              </a:rPr>
              <a:t>що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призвело</a:t>
            </a:r>
            <a:r>
              <a:rPr lang="ru-RU" b="1" i="1" dirty="0">
                <a:solidFill>
                  <a:srgbClr val="FF0000"/>
                </a:solidFill>
              </a:rPr>
              <a:t> до </a:t>
            </a:r>
            <a:r>
              <a:rPr lang="ru-RU" b="1" i="1" dirty="0" err="1">
                <a:solidFill>
                  <a:srgbClr val="FF0000"/>
                </a:solidFill>
              </a:rPr>
              <a:t>загибелі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десятків</a:t>
            </a:r>
            <a:r>
              <a:rPr lang="ru-RU" b="1" i="1" dirty="0">
                <a:solidFill>
                  <a:srgbClr val="FF0000"/>
                </a:solidFill>
              </a:rPr>
              <a:t> людей. </a:t>
            </a:r>
            <a:endParaRPr lang="ru-RU" b="1" i="1" dirty="0" smtClean="0">
              <a:solidFill>
                <a:srgbClr val="FF0000"/>
              </a:solidFill>
            </a:endParaRPr>
          </a:p>
          <a:p>
            <a:r>
              <a:rPr lang="ru-RU" b="1" i="1" dirty="0" err="1" smtClean="0">
                <a:solidFill>
                  <a:srgbClr val="00B050"/>
                </a:solidFill>
              </a:rPr>
              <a:t>Вкрай</a:t>
            </a:r>
            <a:r>
              <a:rPr lang="ru-RU" b="1" i="1" dirty="0" smtClean="0">
                <a:solidFill>
                  <a:srgbClr val="00B050"/>
                </a:solidFill>
              </a:rPr>
              <a:t> </a:t>
            </a:r>
            <a:r>
              <a:rPr lang="ru-RU" b="1" i="1" dirty="0" err="1">
                <a:solidFill>
                  <a:srgbClr val="00B050"/>
                </a:solidFill>
              </a:rPr>
              <a:t>загострилася</a:t>
            </a:r>
            <a:r>
              <a:rPr lang="ru-RU" b="1" i="1" dirty="0">
                <a:solidFill>
                  <a:srgbClr val="00B050"/>
                </a:solidFill>
              </a:rPr>
              <a:t> </a:t>
            </a:r>
            <a:r>
              <a:rPr lang="ru-RU" b="1" i="1" dirty="0" err="1">
                <a:solidFill>
                  <a:srgbClr val="00B050"/>
                </a:solidFill>
              </a:rPr>
              <a:t>ситуація</a:t>
            </a:r>
            <a:r>
              <a:rPr lang="ru-RU" b="1" i="1" dirty="0">
                <a:solidFill>
                  <a:srgbClr val="00B050"/>
                </a:solidFill>
              </a:rPr>
              <a:t> на </a:t>
            </a:r>
            <a:r>
              <a:rPr lang="ru-RU" b="1" i="1" dirty="0" err="1">
                <a:solidFill>
                  <a:srgbClr val="00B050"/>
                </a:solidFill>
              </a:rPr>
              <a:t>заході</a:t>
            </a:r>
            <a:r>
              <a:rPr lang="ru-RU" b="1" i="1" dirty="0">
                <a:solidFill>
                  <a:srgbClr val="00B050"/>
                </a:solidFill>
              </a:rPr>
              <a:t> </a:t>
            </a:r>
            <a:r>
              <a:rPr lang="ru-RU" b="1" i="1" dirty="0" err="1">
                <a:solidFill>
                  <a:srgbClr val="00B050"/>
                </a:solidFill>
              </a:rPr>
              <a:t>України</a:t>
            </a:r>
            <a:r>
              <a:rPr lang="ru-RU" b="1" i="1" dirty="0">
                <a:solidFill>
                  <a:srgbClr val="00B050"/>
                </a:solidFill>
              </a:rPr>
              <a:t>. За </a:t>
            </a:r>
            <a:r>
              <a:rPr lang="ru-RU" b="1" i="1" dirty="0" err="1">
                <a:solidFill>
                  <a:srgbClr val="00B050"/>
                </a:solidFill>
              </a:rPr>
              <a:t>даними</a:t>
            </a:r>
            <a:r>
              <a:rPr lang="ru-RU" b="1" i="1" dirty="0">
                <a:solidFill>
                  <a:srgbClr val="00B050"/>
                </a:solidFill>
              </a:rPr>
              <a:t> </a:t>
            </a:r>
            <a:r>
              <a:rPr lang="ru-RU" b="1" i="1" dirty="0" err="1" smtClean="0">
                <a:solidFill>
                  <a:srgbClr val="00B050"/>
                </a:solidFill>
              </a:rPr>
              <a:t>України</a:t>
            </a:r>
            <a:r>
              <a:rPr lang="ru-RU" b="1" i="1" dirty="0">
                <a:solidFill>
                  <a:srgbClr val="00B050"/>
                </a:solidFill>
              </a:rPr>
              <a:t>, з 18 по 21 лютого в </a:t>
            </a:r>
            <a:r>
              <a:rPr lang="ru-RU" b="1" i="1" dirty="0" err="1">
                <a:solidFill>
                  <a:srgbClr val="00B050"/>
                </a:solidFill>
              </a:rPr>
              <a:t>Києві</a:t>
            </a:r>
            <a:r>
              <a:rPr lang="ru-RU" b="1" i="1" dirty="0">
                <a:solidFill>
                  <a:srgbClr val="00B050"/>
                </a:solidFill>
              </a:rPr>
              <a:t> </a:t>
            </a:r>
            <a:r>
              <a:rPr lang="ru-RU" b="1" i="1" dirty="0" err="1">
                <a:solidFill>
                  <a:srgbClr val="00B050"/>
                </a:solidFill>
              </a:rPr>
              <a:t>загинули</a:t>
            </a:r>
            <a:r>
              <a:rPr lang="ru-RU" b="1" i="1" dirty="0">
                <a:solidFill>
                  <a:srgbClr val="00B050"/>
                </a:solidFill>
              </a:rPr>
              <a:t> 77 </a:t>
            </a:r>
            <a:r>
              <a:rPr lang="ru-RU" b="1" i="1" dirty="0" err="1">
                <a:solidFill>
                  <a:srgbClr val="00B050"/>
                </a:solidFill>
              </a:rPr>
              <a:t>осіб</a:t>
            </a:r>
            <a:r>
              <a:rPr lang="ru-RU" b="1" i="1" dirty="0">
                <a:solidFill>
                  <a:srgbClr val="00B050"/>
                </a:solidFill>
              </a:rPr>
              <a:t>, за </a:t>
            </a:r>
            <a:r>
              <a:rPr lang="ru-RU" b="1" i="1" dirty="0" err="1">
                <a:solidFill>
                  <a:srgbClr val="00B050"/>
                </a:solidFill>
              </a:rPr>
              <a:t>даними</a:t>
            </a:r>
            <a:r>
              <a:rPr lang="ru-RU" b="1" i="1" dirty="0">
                <a:solidFill>
                  <a:srgbClr val="00B050"/>
                </a:solidFill>
              </a:rPr>
              <a:t> МВС, </a:t>
            </a:r>
            <a:r>
              <a:rPr lang="ru-RU" b="1" i="1" dirty="0" err="1">
                <a:solidFill>
                  <a:srgbClr val="00B050"/>
                </a:solidFill>
              </a:rPr>
              <a:t>загинуло</a:t>
            </a:r>
            <a:r>
              <a:rPr lang="ru-RU" b="1" i="1" dirty="0">
                <a:solidFill>
                  <a:srgbClr val="00B050"/>
                </a:solidFill>
              </a:rPr>
              <a:t> 16 </a:t>
            </a:r>
            <a:r>
              <a:rPr lang="ru-RU" b="1" i="1" dirty="0" err="1">
                <a:solidFill>
                  <a:srgbClr val="00B050"/>
                </a:solidFill>
              </a:rPr>
              <a:t>міліціонерів</a:t>
            </a:r>
            <a:endParaRPr lang="uk-UA" b="1" i="1" dirty="0">
              <a:solidFill>
                <a:srgbClr val="00B05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480" y="620688"/>
            <a:ext cx="6264696" cy="416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4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4906888" cy="4525963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36576" indent="0" algn="ctr">
              <a:buNone/>
            </a:pPr>
            <a:r>
              <a:rPr lang="ru-RU" dirty="0" err="1">
                <a:solidFill>
                  <a:srgbClr val="C00000"/>
                </a:solidFill>
              </a:rPr>
              <a:t>Опозиція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висунула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вимоги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повернення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України</a:t>
            </a:r>
            <a:r>
              <a:rPr lang="ru-RU" dirty="0">
                <a:solidFill>
                  <a:srgbClr val="C00000"/>
                </a:solidFill>
              </a:rPr>
              <a:t> до </a:t>
            </a:r>
            <a:r>
              <a:rPr lang="ru-RU" dirty="0" err="1">
                <a:solidFill>
                  <a:srgbClr val="C00000"/>
                </a:solidFill>
              </a:rPr>
              <a:t>парламентсько-президентської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системи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правління</a:t>
            </a:r>
            <a:r>
              <a:rPr lang="ru-RU" dirty="0">
                <a:solidFill>
                  <a:srgbClr val="C00000"/>
                </a:solidFill>
              </a:rPr>
              <a:t> і </a:t>
            </a:r>
            <a:r>
              <a:rPr lang="ru-RU" dirty="0" err="1">
                <a:solidFill>
                  <a:srgbClr val="C00000"/>
                </a:solidFill>
              </a:rPr>
              <a:t>конституції</a:t>
            </a:r>
            <a:r>
              <a:rPr lang="ru-RU" dirty="0">
                <a:solidFill>
                  <a:srgbClr val="C00000"/>
                </a:solidFill>
              </a:rPr>
              <a:t> 2004 року. 12 лютого президент Янукович </a:t>
            </a:r>
            <a:r>
              <a:rPr lang="ru-RU" dirty="0" err="1">
                <a:solidFill>
                  <a:srgbClr val="C00000"/>
                </a:solidFill>
              </a:rPr>
              <a:t>погодився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піти</a:t>
            </a:r>
            <a:r>
              <a:rPr lang="ru-RU" dirty="0">
                <a:solidFill>
                  <a:srgbClr val="C00000"/>
                </a:solidFill>
              </a:rPr>
              <a:t> на </a:t>
            </a:r>
            <a:r>
              <a:rPr lang="ru-RU" dirty="0" err="1">
                <a:solidFill>
                  <a:srgbClr val="C00000"/>
                </a:solidFill>
              </a:rPr>
              <a:t>формування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коаліційного</a:t>
            </a:r>
            <a:r>
              <a:rPr lang="ru-RU" dirty="0">
                <a:solidFill>
                  <a:srgbClr val="C00000"/>
                </a:solidFill>
              </a:rPr>
              <a:t> уряду.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0" t="760" r="11456" b="21577"/>
          <a:stretch/>
        </p:blipFill>
        <p:spPr bwMode="auto">
          <a:xfrm>
            <a:off x="5436096" y="260648"/>
            <a:ext cx="3560618" cy="28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6602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Про те що в Україні відбувалось далі, без слів…</a:t>
            </a: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29036"/>
            <a:ext cx="7128792" cy="501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50" y="1135346"/>
            <a:ext cx="7657415" cy="516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9" y="1529036"/>
            <a:ext cx="8064896" cy="501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76" y="410411"/>
            <a:ext cx="8536281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57" y="532013"/>
            <a:ext cx="8477200" cy="576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5" y="199477"/>
            <a:ext cx="9080255" cy="634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7" y="632322"/>
            <a:ext cx="8860250" cy="590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66" y="521804"/>
            <a:ext cx="8764212" cy="577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0" y="500540"/>
            <a:ext cx="8988870" cy="599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8" y="496724"/>
            <a:ext cx="8985978" cy="599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2" y="459139"/>
            <a:ext cx="9094607" cy="606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56" y="422712"/>
            <a:ext cx="8731589" cy="582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3" y="450033"/>
            <a:ext cx="8826547" cy="588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65" y="664663"/>
            <a:ext cx="8589880" cy="585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7" y="674311"/>
            <a:ext cx="8930868" cy="595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" t="21575" r="16687" b="5942"/>
          <a:stretch/>
        </p:blipFill>
        <p:spPr bwMode="auto">
          <a:xfrm>
            <a:off x="181093" y="637358"/>
            <a:ext cx="8707896" cy="573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Минус 5"/>
          <p:cNvSpPr/>
          <p:nvPr/>
        </p:nvSpPr>
        <p:spPr>
          <a:xfrm rot="2109845">
            <a:off x="5436152" y="4994515"/>
            <a:ext cx="1829217" cy="771646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Минус 24"/>
          <p:cNvSpPr/>
          <p:nvPr/>
        </p:nvSpPr>
        <p:spPr>
          <a:xfrm rot="2109845">
            <a:off x="5170619" y="5320020"/>
            <a:ext cx="1874868" cy="733161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Минус 25"/>
          <p:cNvSpPr/>
          <p:nvPr/>
        </p:nvSpPr>
        <p:spPr>
          <a:xfrm rot="2109845">
            <a:off x="4957792" y="5521716"/>
            <a:ext cx="1734952" cy="830093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336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Главная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Сетка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C66951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97</TotalTime>
  <Words>387</Words>
  <Application>Microsoft Office PowerPoint</Application>
  <PresentationFormat>Экран (4:3)</PresentationFormat>
  <Paragraphs>30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NewsPrint</vt:lpstr>
      <vt:lpstr>Бумажная</vt:lpstr>
      <vt:lpstr>Паркет</vt:lpstr>
      <vt:lpstr>Перспектива</vt:lpstr>
      <vt:lpstr>Техническая</vt:lpstr>
      <vt:lpstr>Городская</vt:lpstr>
      <vt:lpstr>Горизонт</vt:lpstr>
      <vt:lpstr>Тема Office</vt:lpstr>
      <vt:lpstr>Базовая</vt:lpstr>
      <vt:lpstr>Події в Україні. Грудень 2013 року – 2014 рік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 те що в Україні відбувалось далі, без слів…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Події в Україні. Грудень 2013 року – 2014 рік</dc:title>
  <dc:creator>Алёна</dc:creator>
  <cp:lastModifiedBy>Алёна</cp:lastModifiedBy>
  <cp:revision>10</cp:revision>
  <dcterms:created xsi:type="dcterms:W3CDTF">2014-04-28T12:38:14Z</dcterms:created>
  <dcterms:modified xsi:type="dcterms:W3CDTF">2014-04-28T14:26:47Z</dcterms:modified>
</cp:coreProperties>
</file>