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9" r:id="rId2"/>
    <p:sldId id="256" r:id="rId3"/>
    <p:sldId id="260" r:id="rId4"/>
    <p:sldId id="258" r:id="rId5"/>
    <p:sldId id="305" r:id="rId6"/>
    <p:sldId id="259" r:id="rId7"/>
    <p:sldId id="298" r:id="rId8"/>
    <p:sldId id="299" r:id="rId9"/>
    <p:sldId id="302" r:id="rId10"/>
    <p:sldId id="288" r:id="rId11"/>
    <p:sldId id="304" r:id="rId12"/>
    <p:sldId id="308" r:id="rId13"/>
    <p:sldId id="306" r:id="rId14"/>
    <p:sldId id="289" r:id="rId15"/>
    <p:sldId id="287" r:id="rId16"/>
    <p:sldId id="291" r:id="rId17"/>
    <p:sldId id="303" r:id="rId18"/>
    <p:sldId id="300" r:id="rId19"/>
    <p:sldId id="301" r:id="rId20"/>
    <p:sldId id="286" r:id="rId21"/>
    <p:sldId id="293" r:id="rId22"/>
    <p:sldId id="295" r:id="rId23"/>
    <p:sldId id="294" r:id="rId24"/>
    <p:sldId id="276" r:id="rId25"/>
    <p:sldId id="267" r:id="rId2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8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23EBE0BA-C936-46E5-8129-87286FA0DD54}" type="datetimeFigureOut">
              <a:rPr lang="ru-RU"/>
              <a:pPr>
                <a:defRPr/>
              </a:pPr>
              <a:t>11.04.2013</a:t>
            </a:fld>
            <a:endParaRPr lang="ru-RU"/>
          </a:p>
        </p:txBody>
      </p:sp>
      <p:sp>
        <p:nvSpPr>
          <p:cNvPr id="6" name="Нижний колонтитул 1"/>
          <p:cNvSpPr>
            <a:spLocks noGrp="1"/>
          </p:cNvSpPr>
          <p:nvPr>
            <p:ph type="ftr" sz="quarter" idx="11"/>
          </p:nvPr>
        </p:nvSpPr>
        <p:spPr/>
        <p:txBody>
          <a:bodyPr/>
          <a:lstStyle>
            <a:lvl1pPr>
              <a:defRPr/>
            </a:lvl1pPr>
          </a:lstStyle>
          <a:p>
            <a:pPr>
              <a:defRPr/>
            </a:pPr>
            <a:endParaRPr lang="ru-RU"/>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1EF76F46-867D-413B-A4B9-C5C3FD67B0F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CF833F2D-DE67-4B18-B8C4-11735694E719}" type="datetimeFigureOut">
              <a:rPr lang="ru-RU"/>
              <a:pPr>
                <a:defRPr/>
              </a:pPr>
              <a:t>11.04.2013</a:t>
            </a:fld>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60998940-415B-442E-AF00-43CCA733A01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A53A5F5F-C38B-48A5-87FF-7EB0D350AE10}" type="datetimeFigureOut">
              <a:rPr lang="ru-RU"/>
              <a:pPr>
                <a:defRPr/>
              </a:pPr>
              <a:t>11.04.2013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2DC1269-A53E-4AC1-8364-84CF1176106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Объект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6C5145B6-3629-47E4-A8B8-DC23AC8F0285}" type="datetimeFigureOut">
              <a:rPr lang="ru-RU"/>
              <a:pPr>
                <a:defRPr/>
              </a:pPr>
              <a:t>11.04.2013</a:t>
            </a:fld>
            <a:endParaRPr lang="ru-RU"/>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E9C65643-C8FC-46DC-B933-028647334735}"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D0DE332B-59CF-42DD-94DD-1A6C47A259CE}" type="datetimeFigureOut">
              <a:rPr lang="ru-RU"/>
              <a:pPr>
                <a:defRPr/>
              </a:pPr>
              <a:t>11.04.2013</a:t>
            </a:fld>
            <a:endParaRPr lang="ru-RU"/>
          </a:p>
        </p:txBody>
      </p:sp>
      <p:sp>
        <p:nvSpPr>
          <p:cNvPr id="7" name="Нижний колонтитул 10"/>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4BD6A48B-5D9C-406F-8ABF-1D113EFBA173}"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fld id="{F19385FF-D203-431B-9691-ED7BBD7042A1}" type="datetimeFigureOut">
              <a:rPr lang="ru-RU"/>
              <a:pPr>
                <a:defRPr/>
              </a:pPr>
              <a:t>11.04.2013</a:t>
            </a:fld>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6548E133-9676-4824-AD03-D82EC555EBA6}"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0B075AE2-C60D-48AD-A8F1-BB247908C069}" type="datetimeFigureOut">
              <a:rPr lang="ru-RU"/>
              <a:pPr>
                <a:defRPr/>
              </a:pPr>
              <a:t>11.04.2013</a:t>
            </a:fld>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E91F1591-25F2-4C60-9BA7-6148D5E43EA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fld id="{A60B97CC-C426-4054-9837-B082EB862258}" type="datetimeFigureOut">
              <a:rPr lang="ru-RU"/>
              <a:pPr>
                <a:defRPr/>
              </a:pPr>
              <a:t>11.04.2013</a:t>
            </a:fld>
            <a:endParaRPr lang="ru-RU"/>
          </a:p>
        </p:txBody>
      </p:sp>
      <p:sp>
        <p:nvSpPr>
          <p:cNvPr id="4" name="Нижний колонтитул 2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47766FC3-6C5E-40BD-ABED-9D7517706D4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fld id="{AD123D0A-A6CF-474A-93EE-55620B486326}" type="datetimeFigureOut">
              <a:rPr lang="ru-RU"/>
              <a:pPr>
                <a:defRPr/>
              </a:pPr>
              <a:t>11.04.2013</a:t>
            </a:fld>
            <a:endParaRPr lang="ru-RU"/>
          </a:p>
        </p:txBody>
      </p:sp>
      <p:sp>
        <p:nvSpPr>
          <p:cNvPr id="3" name="Нижний колонтитул 23"/>
          <p:cNvSpPr>
            <a:spLocks noGrp="1"/>
          </p:cNvSpPr>
          <p:nvPr>
            <p:ph type="ftr" sz="quarter" idx="11"/>
          </p:nvPr>
        </p:nvSpPr>
        <p:spPr/>
        <p:txBody>
          <a:bodyPr/>
          <a:lstStyle>
            <a:lvl1pPr>
              <a:defRPr/>
            </a:lvl1pPr>
          </a:lstStyle>
          <a:p>
            <a:pPr>
              <a:defRPr/>
            </a:pPr>
            <a:endParaRPr lang="ru-RU"/>
          </a:p>
        </p:txBody>
      </p:sp>
      <p:sp>
        <p:nvSpPr>
          <p:cNvPr id="4" name="Номер слайда 6"/>
          <p:cNvSpPr>
            <a:spLocks noGrp="1"/>
          </p:cNvSpPr>
          <p:nvPr>
            <p:ph type="sldNum" sz="quarter" idx="12"/>
          </p:nvPr>
        </p:nvSpPr>
        <p:spPr/>
        <p:txBody>
          <a:bodyPr/>
          <a:lstStyle>
            <a:lvl1pPr>
              <a:defRPr/>
            </a:lvl1pPr>
          </a:lstStyle>
          <a:p>
            <a:pPr>
              <a:defRPr/>
            </a:pPr>
            <a:fld id="{C3399166-D9C6-4D72-B2D5-E6DC9023499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1B1325B1-56EA-4712-AB2E-2AB9BCBD3D92}" type="datetimeFigureOut">
              <a:rPr lang="ru-RU"/>
              <a:pPr>
                <a:defRPr/>
              </a:pPr>
              <a:t>11.04.2013</a:t>
            </a:fld>
            <a:endParaRPr lang="ru-RU"/>
          </a:p>
        </p:txBody>
      </p:sp>
      <p:sp>
        <p:nvSpPr>
          <p:cNvPr id="7" name="Нижний колонтитул 28"/>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4D8AC4B7-948C-4FDF-8D4B-2A5EA4CA9BD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fld id="{232576C4-6AE1-459C-947A-116CB9DDFF60}" type="datetimeFigureOut">
              <a:rPr lang="ru-RU"/>
              <a:pPr>
                <a:defRPr/>
              </a:pPr>
              <a:t>11.04.2013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30"/>
          <p:cNvSpPr>
            <a:spLocks noGrp="1"/>
          </p:cNvSpPr>
          <p:nvPr>
            <p:ph type="sldNum" sz="quarter" idx="12"/>
          </p:nvPr>
        </p:nvSpPr>
        <p:spPr/>
        <p:txBody>
          <a:bodyPr/>
          <a:lstStyle>
            <a:lvl1pPr>
              <a:defRPr/>
            </a:lvl1pPr>
          </a:lstStyle>
          <a:p>
            <a:pPr>
              <a:defRPr/>
            </a:pPr>
            <a:fld id="{FE27325E-EACB-4A5E-A786-F8FA0E69761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9"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smtClean="0">
                <a:solidFill>
                  <a:schemeClr val="accent1">
                    <a:shade val="75000"/>
                  </a:schemeClr>
                </a:solidFill>
                <a:latin typeface="+mn-lt"/>
              </a:defRPr>
            </a:lvl1pPr>
          </a:lstStyle>
          <a:p>
            <a:pPr>
              <a:defRPr/>
            </a:pPr>
            <a:fld id="{B218DC6A-67FF-4F7F-9E4F-D1FFA047F7D4}" type="datetimeFigureOut">
              <a:rPr lang="ru-RU"/>
              <a:pPr>
                <a:defRPr/>
              </a:pPr>
              <a:t>11.04.2013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smtClean="0">
                <a:solidFill>
                  <a:schemeClr val="accent1">
                    <a:shade val="75000"/>
                  </a:schemeClr>
                </a:solidFill>
                <a:latin typeface="+mn-lt"/>
              </a:defRPr>
            </a:lvl1pPr>
          </a:lstStyle>
          <a:p>
            <a:pPr>
              <a:defRPr/>
            </a:pPr>
            <a:fld id="{93442E00-FE34-4E5A-89D5-A2AA2436B086}" type="slidenum">
              <a:rPr lang="ru-RU"/>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1" r:id="rId4"/>
    <p:sldLayoutId id="2147483675" r:id="rId5"/>
    <p:sldLayoutId id="2147483670" r:id="rId6"/>
    <p:sldLayoutId id="2147483676" r:id="rId7"/>
    <p:sldLayoutId id="2147483677" r:id="rId8"/>
    <p:sldLayoutId id="2147483678" r:id="rId9"/>
    <p:sldLayoutId id="2147483669" r:id="rId10"/>
    <p:sldLayoutId id="2147483679" r:id="rId11"/>
  </p:sldLayoutIdLst>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p:cNvPicPr>
            <a:picLocks noChangeAspect="1" noChangeArrowheads="1"/>
          </p:cNvPicPr>
          <p:nvPr/>
        </p:nvPicPr>
        <p:blipFill>
          <a:blip r:embed="rId2"/>
          <a:srcRect/>
          <a:stretch>
            <a:fillRect/>
          </a:stretch>
        </p:blipFill>
        <p:spPr bwMode="auto">
          <a:xfrm>
            <a:off x="104775" y="304800"/>
            <a:ext cx="8934450" cy="62484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lstStyle/>
          <a:p>
            <a:pPr fontAlgn="auto">
              <a:spcAft>
                <a:spcPts val="0"/>
              </a:spcAft>
              <a:defRPr/>
            </a:pPr>
            <a:r>
              <a:rPr lang="uk-UA" dirty="0"/>
              <a:t>Причини й передумови голодомору</a:t>
            </a:r>
            <a:r>
              <a:rPr lang="uk-UA" dirty="0" smtClean="0"/>
              <a:t>.</a:t>
            </a:r>
            <a:endParaRPr lang="ru-RU" dirty="0"/>
          </a:p>
        </p:txBody>
      </p:sp>
      <p:sp>
        <p:nvSpPr>
          <p:cNvPr id="2" name="Объект 1"/>
          <p:cNvSpPr>
            <a:spLocks noGrp="1"/>
          </p:cNvSpPr>
          <p:nvPr>
            <p:ph idx="1"/>
          </p:nvPr>
        </p:nvSpPr>
        <p:spPr>
          <a:xfrm>
            <a:off x="107950" y="1554163"/>
            <a:ext cx="2735263" cy="4525962"/>
          </a:xfrm>
        </p:spPr>
        <p:txBody>
          <a:bodyPr>
            <a:normAutofit fontScale="92500" lnSpcReduction="10000"/>
          </a:bodyPr>
          <a:lstStyle/>
          <a:p>
            <a:pPr fontAlgn="auto">
              <a:spcAft>
                <a:spcPts val="0"/>
              </a:spcAft>
              <a:buFont typeface="Wingdings 2"/>
              <a:buChar char=""/>
              <a:defRPr/>
            </a:pPr>
            <a:r>
              <a:rPr lang="uk-UA" sz="2400" dirty="0" smtClean="0"/>
              <a:t>На основі даних діаграми визначте:</a:t>
            </a:r>
          </a:p>
          <a:p>
            <a:pPr marL="457200" indent="-457200" fontAlgn="auto">
              <a:spcAft>
                <a:spcPts val="0"/>
              </a:spcAft>
              <a:buFont typeface="Wingdings 2"/>
              <a:buAutoNum type="arabicPeriod"/>
              <a:defRPr/>
            </a:pPr>
            <a:r>
              <a:rPr lang="uk-UA" sz="2400" dirty="0" smtClean="0"/>
              <a:t>Яка тенденція спостерігалася у виконанні плану </a:t>
            </a:r>
            <a:r>
              <a:rPr lang="uk-UA" sz="2400" dirty="0" err="1" smtClean="0"/>
              <a:t>хлібозаготівель</a:t>
            </a:r>
            <a:r>
              <a:rPr lang="uk-UA" sz="2400" dirty="0" smtClean="0"/>
              <a:t> в УРСР?</a:t>
            </a:r>
          </a:p>
          <a:p>
            <a:pPr marL="457200" indent="-457200" fontAlgn="auto">
              <a:spcAft>
                <a:spcPts val="0"/>
              </a:spcAft>
              <a:buFont typeface="Wingdings 2"/>
              <a:buAutoNum type="arabicPeriod"/>
              <a:defRPr/>
            </a:pPr>
            <a:r>
              <a:rPr lang="uk-UA" sz="2400" dirty="0" smtClean="0"/>
              <a:t>Які заходи повинні були прийняті керівництвом для поліпшення ситуації?</a:t>
            </a:r>
          </a:p>
          <a:p>
            <a:pPr marL="457200" indent="-457200" fontAlgn="auto">
              <a:spcAft>
                <a:spcPts val="0"/>
              </a:spcAft>
              <a:buFont typeface="Wingdings 2"/>
              <a:buAutoNum type="arabicPeriod"/>
              <a:defRPr/>
            </a:pPr>
            <a:endParaRPr lang="uk-UA" sz="2400" dirty="0"/>
          </a:p>
        </p:txBody>
      </p:sp>
      <p:graphicFrame>
        <p:nvGraphicFramePr>
          <p:cNvPr id="22531" name="Диаграмма 2"/>
          <p:cNvGraphicFramePr>
            <a:graphicFrameLocks/>
          </p:cNvGraphicFramePr>
          <p:nvPr/>
        </p:nvGraphicFramePr>
        <p:xfrm>
          <a:off x="2720975" y="1433513"/>
          <a:ext cx="6294438" cy="4999037"/>
        </p:xfrm>
        <a:graphic>
          <a:graphicData uri="http://schemas.openxmlformats.org/presentationml/2006/ole">
            <p:oleObj spid="_x0000_s22531" r:id="rId3" imgW="6297714" imgH="4999153" progId="Excel.Chart.8">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uk-UA" dirty="0"/>
              <a:t>Посилення «</a:t>
            </a:r>
            <a:r>
              <a:rPr lang="uk-UA" dirty="0" err="1"/>
              <a:t>хлібозаготівель</a:t>
            </a:r>
            <a:r>
              <a:rPr lang="uk-UA" dirty="0"/>
              <a:t>» та їх суть</a:t>
            </a:r>
          </a:p>
        </p:txBody>
      </p:sp>
      <p:sp>
        <p:nvSpPr>
          <p:cNvPr id="23554" name="Объект 2"/>
          <p:cNvSpPr>
            <a:spLocks noGrp="1"/>
          </p:cNvSpPr>
          <p:nvPr>
            <p:ph sz="half" idx="1"/>
          </p:nvPr>
        </p:nvSpPr>
        <p:spPr/>
        <p:txBody>
          <a:bodyPr/>
          <a:lstStyle/>
          <a:p>
            <a:r>
              <a:rPr lang="uk-UA" smtClean="0"/>
              <a:t>18.10.2932р. – постанова ЦК КП(б)У – «Про заходи для посилення хлібозаготівель»;</a:t>
            </a:r>
          </a:p>
          <a:p>
            <a:r>
              <a:rPr lang="uk-UA" smtClean="0"/>
              <a:t>20.10.1932р. – постанова РНК УРСР «Про заходи для посилення хлібозаготівель»;</a:t>
            </a:r>
          </a:p>
          <a:p>
            <a:endParaRPr lang="uk-UA" smtClean="0"/>
          </a:p>
        </p:txBody>
      </p:sp>
      <p:sp>
        <p:nvSpPr>
          <p:cNvPr id="23555" name="Объект 3"/>
          <p:cNvSpPr>
            <a:spLocks noGrp="1"/>
          </p:cNvSpPr>
          <p:nvPr>
            <p:ph sz="half" idx="2"/>
          </p:nvPr>
        </p:nvSpPr>
        <p:spPr/>
        <p:txBody>
          <a:bodyPr/>
          <a:lstStyle/>
          <a:p>
            <a:r>
              <a:rPr lang="uk-UA" smtClean="0"/>
              <a:t>Повернення незаконно розданого колгоспникам хліба;</a:t>
            </a:r>
          </a:p>
          <a:p>
            <a:r>
              <a:rPr lang="uk-UA" smtClean="0"/>
              <a:t>Введення натуральних штрафів;</a:t>
            </a:r>
          </a:p>
          <a:p>
            <a:r>
              <a:rPr lang="uk-UA" smtClean="0"/>
              <a:t>Вилучення у колгоспах натуральних фондів – посівного, продовольчого, фуражного.</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uk-UA" dirty="0" smtClean="0"/>
              <a:t>Законодавчі акти Радянської держави</a:t>
            </a:r>
            <a:endParaRPr lang="uk-UA" dirty="0"/>
          </a:p>
        </p:txBody>
      </p:sp>
      <p:sp>
        <p:nvSpPr>
          <p:cNvPr id="4" name="Объект 3"/>
          <p:cNvSpPr>
            <a:spLocks noGrp="1"/>
          </p:cNvSpPr>
          <p:nvPr>
            <p:ph sz="half" idx="2"/>
          </p:nvPr>
        </p:nvSpPr>
        <p:spPr>
          <a:xfrm>
            <a:off x="3492500" y="1196975"/>
            <a:ext cx="5499100" cy="5127625"/>
          </a:xfrm>
        </p:spPr>
        <p:txBody>
          <a:bodyPr>
            <a:normAutofit fontScale="70000" lnSpcReduction="20000"/>
          </a:bodyPr>
          <a:lstStyle/>
          <a:p>
            <a:pPr fontAlgn="auto">
              <a:spcAft>
                <a:spcPts val="0"/>
              </a:spcAft>
              <a:buFont typeface="Wingdings 2"/>
              <a:buChar char=""/>
              <a:defRPr/>
            </a:pPr>
            <a:r>
              <a:rPr lang="uk-UA" dirty="0"/>
              <a:t>6 травня 1932р. РНКСРСР і ЦК ВКП(б) ухвалив постанову про план хлібозаготівлі з врожаю 1932р. для України─356 млн. пудів ─ термін реалізації  плану ─ до 1 січня 1933р. (потім зменшено до 282 млн. пудів.</a:t>
            </a:r>
          </a:p>
          <a:p>
            <a:pPr fontAlgn="auto">
              <a:spcAft>
                <a:spcPts val="0"/>
              </a:spcAft>
              <a:buFont typeface="Wingdings 2"/>
              <a:buChar char=""/>
              <a:defRPr/>
            </a:pPr>
            <a:r>
              <a:rPr lang="uk-UA" dirty="0"/>
              <a:t>Серпень 1932р.- партійні активісти отримали право конфісковувати зерно в особистих селянських господарствах.</a:t>
            </a:r>
          </a:p>
          <a:p>
            <a:pPr fontAlgn="auto">
              <a:spcAft>
                <a:spcPts val="0"/>
              </a:spcAft>
              <a:buFont typeface="Wingdings 2"/>
              <a:buChar char=""/>
              <a:defRPr/>
            </a:pPr>
            <a:r>
              <a:rPr lang="uk-UA" dirty="0"/>
              <a:t>7серпня  1932р.- постанова ЦВК  і РНКСРСР  про  охорону майна державних підприємств, колгоспів і кооперації, і про зміцнення суспільної (соціалістичної)   власності,   "закон   про   п'ять   колосків".   За   крадіжку державного колгоспного майна ─ розстріл, при пом'якшувальних обставинах ─ тюремне ув'язнення на 10 років. До початку 1933р. за цією постановою було засуджено 54645 осіб, з них 2110 до страти.</a:t>
            </a:r>
          </a:p>
          <a:p>
            <a:pPr fontAlgn="auto">
              <a:spcAft>
                <a:spcPts val="0"/>
              </a:spcAft>
              <a:buFont typeface="Wingdings 2"/>
              <a:buChar char=""/>
              <a:defRPr/>
            </a:pPr>
            <a:endParaRPr lang="uk-UA" dirty="0"/>
          </a:p>
        </p:txBody>
      </p:sp>
      <p:pic>
        <p:nvPicPr>
          <p:cNvPr id="24579" name="Picture 2"/>
          <p:cNvPicPr>
            <a:picLocks noChangeAspect="1" noChangeArrowheads="1"/>
          </p:cNvPicPr>
          <p:nvPr/>
        </p:nvPicPr>
        <p:blipFill>
          <a:blip r:embed="rId2"/>
          <a:srcRect/>
          <a:stretch>
            <a:fillRect/>
          </a:stretch>
        </p:blipFill>
        <p:spPr bwMode="auto">
          <a:xfrm>
            <a:off x="107950" y="1484313"/>
            <a:ext cx="3295650" cy="42862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pPr fontAlgn="auto">
              <a:spcAft>
                <a:spcPts val="0"/>
              </a:spcAft>
              <a:defRPr/>
            </a:pPr>
            <a:r>
              <a:rPr lang="uk-UA" dirty="0" smtClean="0"/>
              <a:t>Законодавчі акти радянської держави</a:t>
            </a:r>
            <a:endParaRPr lang="uk-UA" dirty="0"/>
          </a:p>
        </p:txBody>
      </p:sp>
      <p:sp>
        <p:nvSpPr>
          <p:cNvPr id="25602" name="Объект 5"/>
          <p:cNvSpPr>
            <a:spLocks noGrp="1"/>
          </p:cNvSpPr>
          <p:nvPr>
            <p:ph sz="half" idx="1"/>
          </p:nvPr>
        </p:nvSpPr>
        <p:spPr>
          <a:xfrm>
            <a:off x="107950" y="1268413"/>
            <a:ext cx="4535488" cy="5473700"/>
          </a:xfrm>
        </p:spPr>
        <p:txBody>
          <a:bodyPr/>
          <a:lstStyle/>
          <a:p>
            <a:r>
              <a:rPr lang="uk-UA" sz="1400" smtClean="0"/>
              <a:t>З 1 листопада 1932р. по 1 лютого 1933р. ця комісія додатково вилучила з України 104,6 млн. пудів зерна. Всього з врожаю 1932р. державою було вилучено 260,7 млн. пудів.</a:t>
            </a:r>
          </a:p>
          <a:p>
            <a:r>
              <a:rPr lang="uk-UA" sz="1400" smtClean="0"/>
              <a:t>Листопад 1932р.- постанова ЦК КП(б)У "Про заходи з посилення хлібозаготівель«  (про повернення незаконно розданого колгоспникам хліба, вводились натуральні штрафи для боржників по хлібозаготівлях).</a:t>
            </a:r>
          </a:p>
          <a:p>
            <a:r>
              <a:rPr lang="uk-UA" sz="1400" smtClean="0"/>
              <a:t>Грудень 1932р.- постанова ЦККП(б)У про занесення на "Чорну допису" сіл, які мають заборгованість по хлібозаготівлях ( на початку грудня 1932р. повністю хлібозаготівлю по республіках було виконано в 16 районах з майже 400).</a:t>
            </a:r>
          </a:p>
          <a:p>
            <a:r>
              <a:rPr lang="uk-UA" sz="1400" smtClean="0"/>
              <a:t>Грудень 1932р.- постанова ЦККП(б)У про заборону завезення й продажу промислових товарів у районах, де заготівля хліба залишилась незадовільною (82 райони).</a:t>
            </a:r>
          </a:p>
          <a:p>
            <a:r>
              <a:rPr lang="uk-UA" sz="1400" smtClean="0"/>
              <a:t>Грудень 1932р.- постанова ЦК КП(б)У про введення єдиної паспортної системи в УСРР (селяни паспортів не отримали.)</a:t>
            </a:r>
          </a:p>
          <a:p>
            <a:endParaRPr lang="uk-UA" sz="1400" smtClean="0"/>
          </a:p>
        </p:txBody>
      </p:sp>
      <p:pic>
        <p:nvPicPr>
          <p:cNvPr id="25603" name="Picture 2"/>
          <p:cNvPicPr>
            <a:picLocks noGrp="1" noChangeAspect="1" noChangeArrowheads="1"/>
          </p:cNvPicPr>
          <p:nvPr>
            <p:ph sz="half" idx="2"/>
          </p:nvPr>
        </p:nvPicPr>
        <p:blipFill>
          <a:blip r:embed="rId2"/>
          <a:srcRect/>
          <a:stretch>
            <a:fillRect/>
          </a:stretch>
        </p:blipFill>
        <p:spPr>
          <a:xfrm>
            <a:off x="4649788" y="1944688"/>
            <a:ext cx="4340225" cy="403542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uk-UA" dirty="0" smtClean="0"/>
              <a:t>Державна політика на селі за голодомору</a:t>
            </a:r>
            <a:endParaRPr lang="uk-UA" dirty="0"/>
          </a:p>
        </p:txBody>
      </p:sp>
      <p:sp>
        <p:nvSpPr>
          <p:cNvPr id="3" name="Объект 2"/>
          <p:cNvSpPr>
            <a:spLocks noGrp="1"/>
          </p:cNvSpPr>
          <p:nvPr>
            <p:ph sz="half" idx="1"/>
          </p:nvPr>
        </p:nvSpPr>
        <p:spPr>
          <a:xfrm>
            <a:off x="304800" y="1600200"/>
            <a:ext cx="5130800" cy="4724400"/>
          </a:xfrm>
        </p:spPr>
        <p:txBody>
          <a:bodyPr>
            <a:normAutofit fontScale="62500" lnSpcReduction="20000"/>
          </a:bodyPr>
          <a:lstStyle/>
          <a:p>
            <a:pPr fontAlgn="auto">
              <a:lnSpc>
                <a:spcPct val="90000"/>
              </a:lnSpc>
              <a:spcAft>
                <a:spcPts val="0"/>
              </a:spcAft>
              <a:buFont typeface="Wingdings 2"/>
              <a:buChar char=""/>
              <a:defRPr/>
            </a:pPr>
            <a:r>
              <a:rPr lang="uk-UA" dirty="0"/>
              <a:t>У республіку було направлено надзвичайну комісію на чолі з головою Раднаркому СРСР Молотовим В., яка перевела республіку на блокадне становище: кордони республіки, ряду областей, районів були блоковані підрозділами НКВС, щоб втікачі не могли потрапити за ці межі</a:t>
            </a:r>
            <a:r>
              <a:rPr lang="uk-UA" dirty="0" smtClean="0"/>
              <a:t>.</a:t>
            </a:r>
          </a:p>
          <a:p>
            <a:pPr fontAlgn="auto">
              <a:lnSpc>
                <a:spcPct val="90000"/>
              </a:lnSpc>
              <a:spcAft>
                <a:spcPts val="0"/>
              </a:spcAft>
              <a:buFont typeface="Wingdings 2"/>
              <a:buChar char=""/>
              <a:defRPr/>
            </a:pPr>
            <a:r>
              <a:rPr lang="uk-UA" dirty="0"/>
              <a:t>У районах, занесених на «чорну дошку» за «злісне саботування» </a:t>
            </a:r>
            <a:r>
              <a:rPr lang="uk-UA" dirty="0" err="1"/>
              <a:t>хлібозаготівель</a:t>
            </a:r>
            <a:r>
              <a:rPr lang="uk-UA" dirty="0"/>
              <a:t>, згідно з постановою РНК УСРР від 6 грудня 1932 р., конфісковували продовольчі й посівні фонди, припинялося постачання товарів, на місцевих керівників і колгоспників обрушувалися репресії</a:t>
            </a:r>
            <a:r>
              <a:rPr lang="uk-UA" dirty="0" smtClean="0"/>
              <a:t>.</a:t>
            </a:r>
          </a:p>
          <a:p>
            <a:pPr fontAlgn="auto">
              <a:lnSpc>
                <a:spcPct val="90000"/>
              </a:lnSpc>
              <a:spcAft>
                <a:spcPts val="0"/>
              </a:spcAft>
              <a:buFont typeface="Wingdings 2"/>
              <a:buChar char=""/>
              <a:defRPr/>
            </a:pPr>
            <a:r>
              <a:rPr lang="uk-UA" dirty="0"/>
              <a:t>Наприкінці грудня 1932 р. в Україну прибув Л. </a:t>
            </a:r>
            <a:r>
              <a:rPr lang="uk-UA" dirty="0" err="1"/>
              <a:t>Каганович</a:t>
            </a:r>
            <a:r>
              <a:rPr lang="uk-UA" dirty="0"/>
              <a:t>. Він привіз директиву Й. Сталіна про здачу - в разі невиконання плану </a:t>
            </a:r>
            <a:r>
              <a:rPr lang="uk-UA" dirty="0" err="1"/>
              <a:t>хлібозаготівель</a:t>
            </a:r>
            <a:r>
              <a:rPr lang="uk-UA" dirty="0"/>
              <a:t> — насіннєвих фондів</a:t>
            </a:r>
            <a:r>
              <a:rPr lang="uk-UA" dirty="0" smtClean="0"/>
              <a:t>.</a:t>
            </a:r>
          </a:p>
          <a:p>
            <a:pPr fontAlgn="auto">
              <a:lnSpc>
                <a:spcPct val="90000"/>
              </a:lnSpc>
              <a:spcAft>
                <a:spcPts val="0"/>
              </a:spcAft>
              <a:buFont typeface="Wingdings 2"/>
              <a:buChar char=""/>
              <a:defRPr/>
            </a:pPr>
            <a:r>
              <a:rPr lang="uk-UA" dirty="0"/>
              <a:t>Обласне керівництво одержало телеграму за підписом вищого керівництва УСРР з категоричною вимогою в </a:t>
            </a:r>
            <a:r>
              <a:rPr lang="uk-UA" dirty="0" err="1"/>
              <a:t>найстисліші</a:t>
            </a:r>
            <a:r>
              <a:rPr lang="uk-UA" dirty="0"/>
              <a:t> строки «ліквідувати саботаж».</a:t>
            </a:r>
          </a:p>
          <a:p>
            <a:pPr fontAlgn="auto">
              <a:lnSpc>
                <a:spcPct val="90000"/>
              </a:lnSpc>
              <a:spcAft>
                <a:spcPts val="0"/>
              </a:spcAft>
              <a:buFont typeface="Wingdings 2"/>
              <a:buChar char=""/>
              <a:defRPr/>
            </a:pPr>
            <a:endParaRPr lang="uk-UA" dirty="0"/>
          </a:p>
          <a:p>
            <a:pPr fontAlgn="auto">
              <a:spcAft>
                <a:spcPts val="0"/>
              </a:spcAft>
              <a:buFont typeface="Wingdings 2"/>
              <a:buChar char=""/>
              <a:defRPr/>
            </a:pPr>
            <a:endParaRPr lang="uk-UA" dirty="0"/>
          </a:p>
        </p:txBody>
      </p:sp>
      <p:pic>
        <p:nvPicPr>
          <p:cNvPr id="26627" name="Picture 2" descr="D:\Мои документи\Школа\Історія\10 клас\280px-В._Молотов.jpg"/>
          <p:cNvPicPr>
            <a:picLocks noGrp="1" noChangeAspect="1" noChangeArrowheads="1"/>
          </p:cNvPicPr>
          <p:nvPr>
            <p:ph sz="half" idx="2"/>
          </p:nvPr>
        </p:nvPicPr>
        <p:blipFill>
          <a:blip r:embed="rId2"/>
          <a:srcRect/>
          <a:stretch>
            <a:fillRect/>
          </a:stretch>
        </p:blipFill>
        <p:spPr>
          <a:xfrm>
            <a:off x="5794375" y="1268413"/>
            <a:ext cx="3241675" cy="424815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uk-UA" dirty="0"/>
              <a:t>Посилення «</a:t>
            </a:r>
            <a:r>
              <a:rPr lang="uk-UA" dirty="0" err="1"/>
              <a:t>хлібозаготівель</a:t>
            </a:r>
            <a:r>
              <a:rPr lang="uk-UA" dirty="0"/>
              <a:t>» та їх суть</a:t>
            </a:r>
            <a:endParaRPr lang="ru-RU" dirty="0"/>
          </a:p>
        </p:txBody>
      </p:sp>
      <p:sp>
        <p:nvSpPr>
          <p:cNvPr id="5" name="Объект 4"/>
          <p:cNvSpPr>
            <a:spLocks noGrp="1"/>
          </p:cNvSpPr>
          <p:nvPr>
            <p:ph sz="half" idx="2"/>
          </p:nvPr>
        </p:nvSpPr>
        <p:spPr/>
        <p:txBody>
          <a:bodyPr>
            <a:normAutofit fontScale="85000" lnSpcReduction="20000"/>
          </a:bodyPr>
          <a:lstStyle/>
          <a:p>
            <a:pPr fontAlgn="auto">
              <a:spcAft>
                <a:spcPts val="0"/>
              </a:spcAft>
              <a:buFont typeface="Wingdings 2"/>
              <a:buChar char=""/>
              <a:defRPr/>
            </a:pPr>
            <a:r>
              <a:rPr lang="uk-UA" dirty="0" err="1"/>
              <a:t>Молотівська</a:t>
            </a:r>
            <a:r>
              <a:rPr lang="uk-UA" dirty="0"/>
              <a:t> комісія встановила в жовтні 1932 року хлібозаготівельний план в обсязі 282 млн. пудів ( стільки, скільки вже було заготовлено з червня по жовтень 1932 року</a:t>
            </a:r>
            <a:r>
              <a:rPr lang="uk-UA" dirty="0" smtClean="0"/>
              <a:t>).</a:t>
            </a:r>
          </a:p>
          <a:p>
            <a:pPr fontAlgn="auto">
              <a:spcAft>
                <a:spcPts val="0"/>
              </a:spcAft>
              <a:buFont typeface="Wingdings 2"/>
              <a:buChar char=""/>
              <a:defRPr/>
            </a:pPr>
            <a:r>
              <a:rPr lang="uk-UA" dirty="0"/>
              <a:t>Подвірні обшуки супроводжувалися конфіскацією не лише зерна, а й картоплі, буряків, сала, м'яса та інших продовольчих запасів на зиму. Селяни були позбавлені всього їстівного.</a:t>
            </a:r>
          </a:p>
          <a:p>
            <a:pPr fontAlgn="auto">
              <a:spcAft>
                <a:spcPts val="0"/>
              </a:spcAft>
              <a:buFont typeface="Wingdings 2"/>
              <a:buChar char=""/>
              <a:defRPr/>
            </a:pPr>
            <a:endParaRPr lang="uk-UA" dirty="0"/>
          </a:p>
        </p:txBody>
      </p:sp>
      <p:pic>
        <p:nvPicPr>
          <p:cNvPr id="27651" name="Picture 2"/>
          <p:cNvPicPr>
            <a:picLocks noChangeAspect="1" noChangeArrowheads="1"/>
          </p:cNvPicPr>
          <p:nvPr/>
        </p:nvPicPr>
        <p:blipFill>
          <a:blip r:embed="rId2"/>
          <a:srcRect/>
          <a:stretch>
            <a:fillRect/>
          </a:stretch>
        </p:blipFill>
        <p:spPr bwMode="auto">
          <a:xfrm>
            <a:off x="250825" y="1196975"/>
            <a:ext cx="3392488" cy="5087938"/>
          </a:xfrm>
          <a:prstGeom prst="rect">
            <a:avLst/>
          </a:prstGeom>
          <a:noFill/>
          <a:ln w="9525">
            <a:noFill/>
            <a:miter lim="800000"/>
            <a:headEnd/>
            <a:tailEnd/>
          </a:ln>
        </p:spPr>
      </p:pic>
      <p:sp>
        <p:nvSpPr>
          <p:cNvPr id="27652" name="Прямоугольник 2"/>
          <p:cNvSpPr>
            <a:spLocks noChangeArrowheads="1"/>
          </p:cNvSpPr>
          <p:nvPr/>
        </p:nvSpPr>
        <p:spPr bwMode="auto">
          <a:xfrm>
            <a:off x="-36513" y="6211888"/>
            <a:ext cx="4103688" cy="646112"/>
          </a:xfrm>
          <a:prstGeom prst="rect">
            <a:avLst/>
          </a:prstGeom>
          <a:noFill/>
          <a:ln w="9525">
            <a:noFill/>
            <a:miter lim="800000"/>
            <a:headEnd/>
            <a:tailEnd/>
          </a:ln>
        </p:spPr>
        <p:txBody>
          <a:bodyPr>
            <a:spAutoFit/>
          </a:bodyPr>
          <a:lstStyle/>
          <a:p>
            <a:r>
              <a:rPr lang="ru-RU">
                <a:latin typeface="Franklin Gothic Book" pitchFamily="34" charset="0"/>
              </a:rPr>
              <a:t>Постанова РНК УРСР та ЦК КП(б)У про занесення ряду сіл на «чорні дошки»</a:t>
            </a:r>
            <a:endParaRPr lang="uk-UA">
              <a:latin typeface="Franklin Gothic Book"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fontAlgn="auto">
              <a:spcAft>
                <a:spcPts val="0"/>
              </a:spcAft>
              <a:defRPr/>
            </a:pPr>
            <a:r>
              <a:rPr lang="uk-UA" dirty="0"/>
              <a:t>ставлення влади до подій в Україні</a:t>
            </a:r>
            <a:endParaRPr lang="ru-RU" dirty="0"/>
          </a:p>
        </p:txBody>
      </p:sp>
      <p:sp>
        <p:nvSpPr>
          <p:cNvPr id="16387" name="Rectangle 3"/>
          <p:cNvSpPr>
            <a:spLocks noGrp="1" noChangeArrowheads="1"/>
          </p:cNvSpPr>
          <p:nvPr>
            <p:ph type="body" sz="half" idx="1"/>
          </p:nvPr>
        </p:nvSpPr>
        <p:spPr/>
        <p:txBody>
          <a:bodyPr>
            <a:normAutofit lnSpcReduction="10000"/>
          </a:bodyPr>
          <a:lstStyle/>
          <a:p>
            <a:pPr fontAlgn="auto">
              <a:spcAft>
                <a:spcPts val="0"/>
              </a:spcAft>
              <a:buFont typeface="Wingdings 2"/>
              <a:buChar char=""/>
              <a:defRPr/>
            </a:pPr>
            <a:r>
              <a:rPr lang="uk-UA" sz="1800" dirty="0"/>
              <a:t>Один із колишніх партійних лідерів Харківської області Р.Я.</a:t>
            </a:r>
            <a:r>
              <a:rPr lang="uk-UA" sz="1800" dirty="0" err="1"/>
              <a:t>Терехов</a:t>
            </a:r>
            <a:r>
              <a:rPr lang="uk-UA" sz="1800" dirty="0"/>
              <a:t>, пригадуючи згодом свою зустріч з “батьком народів”, розповідав про гнівну реакцію генсека на чергове повідомлення про голод на Слобожанщині. “Нам говорили, - сердився Сталін, - що ви, товаришу </a:t>
            </a:r>
            <a:r>
              <a:rPr lang="uk-UA" sz="1800" dirty="0" err="1"/>
              <a:t>Терехов</a:t>
            </a:r>
            <a:r>
              <a:rPr lang="uk-UA" sz="1800" dirty="0"/>
              <a:t>, добрий оратор. Виявляється, що добрий розповідач – вигадали таку казку про голод, думаєте нас залякати, але – не вийде! Чи не краще вам залишити пости секретаря обкому і ЦК КП(б)У і піти працювати до спілки письменників – будете казки писати, а дурні будуть читати</a:t>
            </a:r>
            <a:r>
              <a:rPr lang="uk-UA" sz="1800" dirty="0" smtClean="0"/>
              <a:t>”.</a:t>
            </a:r>
          </a:p>
          <a:p>
            <a:pPr fontAlgn="auto">
              <a:spcAft>
                <a:spcPts val="0"/>
              </a:spcAft>
              <a:buFont typeface="Wingdings 2"/>
              <a:buChar char=""/>
              <a:defRPr/>
            </a:pPr>
            <a:r>
              <a:rPr lang="uk-UA" sz="1800" b="1" i="1" u="sng" dirty="0" smtClean="0"/>
              <a:t>Дайте оцінку цьому документу.</a:t>
            </a:r>
            <a:endParaRPr lang="ru-RU" sz="1800" b="1" i="1" u="sng" dirty="0"/>
          </a:p>
        </p:txBody>
      </p:sp>
      <p:pic>
        <p:nvPicPr>
          <p:cNvPr id="28675" name="Picture 5"/>
          <p:cNvPicPr>
            <a:picLocks noChangeAspect="1" noChangeArrowheads="1"/>
          </p:cNvPicPr>
          <p:nvPr/>
        </p:nvPicPr>
        <p:blipFill>
          <a:blip r:embed="rId2"/>
          <a:srcRect/>
          <a:stretch>
            <a:fillRect/>
          </a:stretch>
        </p:blipFill>
        <p:spPr bwMode="auto">
          <a:xfrm>
            <a:off x="4662488" y="1398588"/>
            <a:ext cx="4373562" cy="4910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uk-UA" dirty="0"/>
              <a:t>ставлення влади до подій в Україні</a:t>
            </a:r>
          </a:p>
        </p:txBody>
      </p:sp>
      <p:sp>
        <p:nvSpPr>
          <p:cNvPr id="29698" name="Объект 3"/>
          <p:cNvSpPr>
            <a:spLocks noGrp="1"/>
          </p:cNvSpPr>
          <p:nvPr>
            <p:ph sz="half" idx="1"/>
          </p:nvPr>
        </p:nvSpPr>
        <p:spPr>
          <a:xfrm>
            <a:off x="107950" y="1600200"/>
            <a:ext cx="4535488" cy="3052763"/>
          </a:xfrm>
        </p:spPr>
        <p:txBody>
          <a:bodyPr/>
          <a:lstStyle/>
          <a:p>
            <a:r>
              <a:rPr lang="uk-UA" sz="1600" smtClean="0"/>
              <a:t>У січні 1933 р. Сталін замінив керівництво Харківського і Дніпропетровського обкомів КП(б)У. Другим секретарем ЦК КП(б)У і секретарем Харківського (столичного) обкому партії став посланець И. Сталіна - П. Постишев. </a:t>
            </a:r>
          </a:p>
          <a:p>
            <a:r>
              <a:rPr lang="uk-UA" sz="1600" smtClean="0"/>
              <a:t>П. Постишев очолив кампанію репресій проти тих комуністів, які не знаходили в собі сил для ролі катів власного народу. Протягом року, починаючи з 1933 р., із КП(б)У виключили 100 тис. чол. Вони були розстріляні або вислані. </a:t>
            </a:r>
            <a:endParaRPr lang="ru-RU" sz="1600" smtClean="0"/>
          </a:p>
          <a:p>
            <a:endParaRPr lang="uk-UA" sz="1600" smtClean="0"/>
          </a:p>
        </p:txBody>
      </p:sp>
      <p:pic>
        <p:nvPicPr>
          <p:cNvPr id="29699" name="Picture 2"/>
          <p:cNvPicPr>
            <a:picLocks noGrp="1" noChangeAspect="1" noChangeArrowheads="1"/>
          </p:cNvPicPr>
          <p:nvPr>
            <p:ph sz="half" idx="2"/>
          </p:nvPr>
        </p:nvPicPr>
        <p:blipFill>
          <a:blip r:embed="rId2"/>
          <a:srcRect/>
          <a:stretch>
            <a:fillRect/>
          </a:stretch>
        </p:blipFill>
        <p:spPr>
          <a:xfrm>
            <a:off x="4643438" y="1268413"/>
            <a:ext cx="4286250" cy="3176587"/>
          </a:xfrm>
        </p:spPr>
      </p:pic>
      <p:sp>
        <p:nvSpPr>
          <p:cNvPr id="29700" name="TextBox 2"/>
          <p:cNvSpPr txBox="1">
            <a:spLocks noChangeArrowheads="1"/>
          </p:cNvSpPr>
          <p:nvPr/>
        </p:nvSpPr>
        <p:spPr bwMode="auto">
          <a:xfrm>
            <a:off x="468313" y="5084763"/>
            <a:ext cx="7920037" cy="1600200"/>
          </a:xfrm>
          <a:prstGeom prst="rect">
            <a:avLst/>
          </a:prstGeom>
          <a:noFill/>
          <a:ln w="9525">
            <a:noFill/>
            <a:miter lim="800000"/>
            <a:headEnd/>
            <a:tailEnd/>
          </a:ln>
        </p:spPr>
        <p:txBody>
          <a:bodyPr>
            <a:spAutoFit/>
          </a:bodyPr>
          <a:lstStyle/>
          <a:p>
            <a:pPr algn="just"/>
            <a:r>
              <a:rPr lang="ru-RU" sz="1600" b="1" i="1" u="sng">
                <a:solidFill>
                  <a:srgbClr val="FF0000"/>
                </a:solidFill>
                <a:latin typeface="Franklin Gothic Book" pitchFamily="34" charset="0"/>
              </a:rPr>
              <a:t>У деяких районах місцеве керівництво, усвідомлюючи масштаби голоду, що насувався, дозволило колгоспам залишати зерно для сівби та в страховий фонд. Саме так зробили керівники Оріхівського району Дніпропетровської області. Довідавшись про це, Сталін наказав вчинити над ними жорстоку розправу. Старший агроном райземуправління був засуджений до розстрілу, п'ятеро керівників і спеціалістів — до 10 років концтаборів, інші п'ятеро - до 8, двоє - до 5 років</a:t>
            </a:r>
            <a:r>
              <a:rPr lang="ru-RU" b="1" i="1" u="sng">
                <a:solidFill>
                  <a:srgbClr val="FF0000"/>
                </a:solidFill>
                <a:latin typeface="Franklin Gothic Book" pitchFamily="34" charset="0"/>
              </a:rPr>
              <a:t>.</a:t>
            </a:r>
            <a:endParaRPr lang="uk-UA" b="1" i="1" u="sng">
              <a:solidFill>
                <a:srgbClr val="FF0000"/>
              </a:solidFill>
              <a:latin typeface="Franklin Gothic Book"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fontAlgn="auto">
              <a:spcAft>
                <a:spcPts val="0"/>
              </a:spcAft>
              <a:defRPr/>
            </a:pPr>
            <a:r>
              <a:rPr lang="uk-UA" dirty="0" smtClean="0"/>
              <a:t>Ставлення влади до подій в Україні</a:t>
            </a:r>
            <a:endParaRPr lang="ru-RU" dirty="0"/>
          </a:p>
        </p:txBody>
      </p:sp>
      <p:sp>
        <p:nvSpPr>
          <p:cNvPr id="30722" name="Rectangle 3"/>
          <p:cNvSpPr>
            <a:spLocks noGrp="1" noChangeArrowheads="1"/>
          </p:cNvSpPr>
          <p:nvPr>
            <p:ph sz="half" idx="1"/>
          </p:nvPr>
        </p:nvSpPr>
        <p:spPr/>
        <p:txBody>
          <a:bodyPr/>
          <a:lstStyle/>
          <a:p>
            <a:pPr>
              <a:lnSpc>
                <a:spcPct val="90000"/>
              </a:lnSpc>
            </a:pPr>
            <a:r>
              <a:rPr lang="uk-UA" sz="2000" smtClean="0"/>
              <a:t>Люди пухли і вмирали з голоду, а Харківська область тим часом відправляла продукти на експорт по символічній ціні 2 коп. за кілограм.</a:t>
            </a:r>
          </a:p>
          <a:p>
            <a:pPr>
              <a:lnSpc>
                <a:spcPct val="90000"/>
              </a:lnSpc>
            </a:pPr>
            <a:r>
              <a:rPr lang="uk-UA" sz="2000" smtClean="0"/>
              <a:t>9 квітня 1933 на засіданні Експортової комісії було зазначено, що план експорту за перший квартал 1933 року було виконано на 107,5%.</a:t>
            </a:r>
          </a:p>
          <a:p>
            <a:pPr>
              <a:lnSpc>
                <a:spcPct val="90000"/>
              </a:lnSpc>
            </a:pPr>
            <a:r>
              <a:rPr lang="uk-UA" sz="2000" smtClean="0"/>
              <a:t>Лише в березні 1933 року Харківська область відправила за кордон 2 вагони яєць, 8 вагонів курей, 115 т коров”ячого масла, 420 т олії, 10 т меду, 47 т кондитерських виробів</a:t>
            </a:r>
          </a:p>
        </p:txBody>
      </p:sp>
      <p:pic>
        <p:nvPicPr>
          <p:cNvPr id="30723" name="Picture 2" descr="D:\Мои документи\Школа\Історія\Голодомор в Україні\фото\284.jpg"/>
          <p:cNvPicPr>
            <a:picLocks noGrp="1" noChangeAspect="1" noChangeArrowheads="1"/>
          </p:cNvPicPr>
          <p:nvPr>
            <p:ph sz="half" idx="2"/>
          </p:nvPr>
        </p:nvPicPr>
        <p:blipFill>
          <a:blip r:embed="rId2"/>
          <a:srcRect/>
          <a:stretch>
            <a:fillRect/>
          </a:stretch>
        </p:blipFill>
        <p:spPr>
          <a:xfrm>
            <a:off x="4932363" y="2060575"/>
            <a:ext cx="3810000" cy="301942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5"/>
          <p:cNvSpPr>
            <a:spLocks noGrp="1" noChangeArrowheads="1"/>
          </p:cNvSpPr>
          <p:nvPr>
            <p:ph type="title"/>
          </p:nvPr>
        </p:nvSpPr>
        <p:spPr/>
        <p:txBody>
          <a:bodyPr/>
          <a:lstStyle/>
          <a:p>
            <a:pPr fontAlgn="auto">
              <a:spcAft>
                <a:spcPts val="0"/>
              </a:spcAft>
              <a:defRPr/>
            </a:pPr>
            <a:r>
              <a:rPr lang="uk-UA" sz="4000" dirty="0" smtClean="0"/>
              <a:t>Норми Харчування в </a:t>
            </a:r>
            <a:r>
              <a:rPr lang="uk-UA" sz="4000" dirty="0" err="1" smtClean="0"/>
              <a:t>україні</a:t>
            </a:r>
            <a:endParaRPr lang="ru-RU" sz="4000" dirty="0"/>
          </a:p>
        </p:txBody>
      </p:sp>
      <p:sp>
        <p:nvSpPr>
          <p:cNvPr id="43014" name="Rectangle 6"/>
          <p:cNvSpPr>
            <a:spLocks noGrp="1" noChangeArrowheads="1"/>
          </p:cNvSpPr>
          <p:nvPr>
            <p:ph sz="half" idx="1"/>
          </p:nvPr>
        </p:nvSpPr>
        <p:spPr/>
        <p:txBody>
          <a:bodyPr>
            <a:normAutofit fontScale="85000" lnSpcReduction="20000"/>
          </a:bodyPr>
          <a:lstStyle/>
          <a:p>
            <a:pPr fontAlgn="auto">
              <a:spcAft>
                <a:spcPts val="0"/>
              </a:spcAft>
              <a:buFont typeface="Wingdings 2"/>
              <a:buChar char=""/>
              <a:defRPr/>
            </a:pPr>
            <a:r>
              <a:rPr lang="uk-UA" sz="2000"/>
              <a:t>Відповідно до Постанови Політбюро ЦК КП(б)У “ Про покращення матеріально – побутових умов керівних районних працівників” від 1 листопада 1932 року з грифом “Таємно” встановлювалися норми виділення продуктів харчування для керівних районних працівників в таких розмірах ( на одну людину ): 800 г хліба на день, 2 кг крупи на місяць, 1 кг макаронів, 2 кг риби на місяць, 1 кг цукру на місяць, 0,5 л олії на місяць, 1 кг сиру на місяць, печиво і цукерки  - 1 кг на місяць, .</a:t>
            </a:r>
          </a:p>
          <a:p>
            <a:pPr fontAlgn="auto">
              <a:spcAft>
                <a:spcPts val="0"/>
              </a:spcAft>
              <a:buFont typeface="Wingdings 2"/>
              <a:buChar char=""/>
              <a:defRPr/>
            </a:pPr>
            <a:r>
              <a:rPr lang="uk-UA" sz="2000"/>
              <a:t>Крім того, на членів сімей керівних районних працівників виділялося ( на кожну людину) 400 г хліба на день, 0,5 кг крупи на місяць, 0,5 кг цукру на місяць, ), 0,5 кг сиру на місяць, 1 кг кондитерських виробів на місяць  </a:t>
            </a:r>
            <a:endParaRPr lang="ru-RU" sz="2000"/>
          </a:p>
        </p:txBody>
      </p:sp>
      <p:sp>
        <p:nvSpPr>
          <p:cNvPr id="2" name="Объект 1"/>
          <p:cNvSpPr>
            <a:spLocks noGrp="1"/>
          </p:cNvSpPr>
          <p:nvPr>
            <p:ph sz="half" idx="2"/>
          </p:nvPr>
        </p:nvSpPr>
        <p:spPr/>
        <p:txBody>
          <a:bodyPr>
            <a:normAutofit fontScale="85000" lnSpcReduction="20000"/>
          </a:bodyPr>
          <a:lstStyle/>
          <a:p>
            <a:pPr fontAlgn="auto">
              <a:spcAft>
                <a:spcPts val="0"/>
              </a:spcAft>
              <a:buFont typeface="Wingdings 2"/>
              <a:buChar char=""/>
              <a:defRPr/>
            </a:pPr>
            <a:r>
              <a:rPr lang="uk-UA" dirty="0"/>
              <a:t>В той же час на одну дитину </a:t>
            </a:r>
            <a:r>
              <a:rPr lang="uk-UA" dirty="0" smtClean="0"/>
              <a:t>в </a:t>
            </a:r>
            <a:r>
              <a:rPr lang="uk-UA" dirty="0"/>
              <a:t>дитячих інтернатах виділяли по 0,78 г. – борошна, 1,34 г. – крупи, 1,5 </a:t>
            </a:r>
            <a:r>
              <a:rPr lang="uk-UA" dirty="0" err="1"/>
              <a:t>шт</a:t>
            </a:r>
            <a:r>
              <a:rPr lang="uk-UA" dirty="0"/>
              <a:t> – яєць, 0,26г – печення, 0,21г – цукерок, 0,03 г– рису і кожного дня по 0,21 л. – </a:t>
            </a:r>
            <a:r>
              <a:rPr lang="uk-UA" dirty="0" smtClean="0"/>
              <a:t>молока.</a:t>
            </a:r>
          </a:p>
          <a:p>
            <a:pPr fontAlgn="auto">
              <a:spcAft>
                <a:spcPts val="0"/>
              </a:spcAft>
              <a:buFont typeface="Wingdings 2"/>
              <a:buChar char=""/>
              <a:defRPr/>
            </a:pPr>
            <a:r>
              <a:rPr lang="uk-UA" b="1" i="1" u="sng" dirty="0" smtClean="0">
                <a:solidFill>
                  <a:srgbClr val="FF0000"/>
                </a:solidFill>
              </a:rPr>
              <a:t>Які висновки можна зробити на основі даних про норми харчування?</a:t>
            </a:r>
            <a:endParaRPr lang="uk-UA" b="1" i="1" u="sng"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79793" y="3501008"/>
            <a:ext cx="8458200" cy="1222375"/>
          </a:xfrm>
        </p:spPr>
        <p:txBody>
          <a:bodyPr/>
          <a:lstStyle/>
          <a:p>
            <a:pPr fontAlgn="auto">
              <a:spcAft>
                <a:spcPts val="0"/>
              </a:spcAft>
              <a:defRPr/>
            </a:pPr>
            <a:r>
              <a:rPr lang="ru-RU" dirty="0" smtClean="0"/>
              <a:t>Голодомор 1931 – 1933 </a:t>
            </a:r>
            <a:r>
              <a:rPr lang="ru-RU" dirty="0" err="1" smtClean="0"/>
              <a:t>років</a:t>
            </a:r>
            <a:endParaRPr lang="ru-RU" dirty="0"/>
          </a:p>
        </p:txBody>
      </p:sp>
      <p:sp>
        <p:nvSpPr>
          <p:cNvPr id="3" name="Подзаголовок 2"/>
          <p:cNvSpPr>
            <a:spLocks noGrp="1"/>
          </p:cNvSpPr>
          <p:nvPr>
            <p:ph type="subTitle" idx="1"/>
          </p:nvPr>
        </p:nvSpPr>
        <p:spPr>
          <a:xfrm>
            <a:off x="1331913" y="5589588"/>
            <a:ext cx="6400800" cy="985837"/>
          </a:xfrm>
        </p:spPr>
        <p:txBody>
          <a:bodyPr>
            <a:noAutofit/>
          </a:bodyPr>
          <a:lstStyle/>
          <a:p>
            <a:pPr fontAlgn="auto">
              <a:spcAft>
                <a:spcPts val="0"/>
              </a:spcAft>
              <a:buFont typeface="Wingdings 2"/>
              <a:buNone/>
              <a:defRPr/>
            </a:pPr>
            <a:r>
              <a:rPr lang="ru-RU" sz="1800" dirty="0" smtClean="0"/>
              <a:t>©Тарасов В.В.</a:t>
            </a:r>
          </a:p>
          <a:p>
            <a:pPr fontAlgn="auto">
              <a:spcAft>
                <a:spcPts val="0"/>
              </a:spcAft>
              <a:buFont typeface="Wingdings 2"/>
              <a:buNone/>
              <a:defRPr/>
            </a:pPr>
            <a:r>
              <a:rPr lang="uk-UA" sz="1800" dirty="0"/>
              <a:t>в</a:t>
            </a:r>
            <a:r>
              <a:rPr lang="uk-UA" sz="1800" dirty="0" smtClean="0"/>
              <a:t>читель історії Серпневської ЗОШ І-ІІІ ступенів</a:t>
            </a:r>
          </a:p>
          <a:p>
            <a:pPr fontAlgn="auto">
              <a:spcAft>
                <a:spcPts val="0"/>
              </a:spcAft>
              <a:buFont typeface="Wingdings 2"/>
              <a:buNone/>
              <a:defRPr/>
            </a:pPr>
            <a:r>
              <a:rPr lang="uk-UA" sz="1800" dirty="0" smtClean="0"/>
              <a:t>2011</a:t>
            </a:r>
            <a:endParaRPr lang="ru-RU" sz="1800" dirty="0"/>
          </a:p>
        </p:txBody>
      </p:sp>
      <p:sp>
        <p:nvSpPr>
          <p:cNvPr id="14339" name="Прямоугольник 3"/>
          <p:cNvSpPr>
            <a:spLocks noChangeArrowheads="1"/>
          </p:cNvSpPr>
          <p:nvPr/>
        </p:nvSpPr>
        <p:spPr bwMode="auto">
          <a:xfrm>
            <a:off x="6300788" y="188913"/>
            <a:ext cx="2538412" cy="368300"/>
          </a:xfrm>
          <a:prstGeom prst="rect">
            <a:avLst/>
          </a:prstGeom>
          <a:noFill/>
          <a:ln w="9525">
            <a:noFill/>
            <a:miter lim="800000"/>
            <a:headEnd/>
            <a:tailEnd/>
          </a:ln>
        </p:spPr>
        <p:txBody>
          <a:bodyPr wrap="none">
            <a:spAutoFit/>
          </a:bodyPr>
          <a:lstStyle/>
          <a:p>
            <a:r>
              <a:rPr lang="ru-RU">
                <a:latin typeface="Franklin Gothic Book" pitchFamily="34" charset="0"/>
              </a:rPr>
              <a:t>10 клас. Історія України</a:t>
            </a:r>
          </a:p>
        </p:txBody>
      </p:sp>
      <p:pic>
        <p:nvPicPr>
          <p:cNvPr id="14340" name="Picture 2"/>
          <p:cNvPicPr>
            <a:picLocks noChangeAspect="1" noChangeArrowheads="1"/>
          </p:cNvPicPr>
          <p:nvPr/>
        </p:nvPicPr>
        <p:blipFill>
          <a:blip r:embed="rId2"/>
          <a:srcRect/>
          <a:stretch>
            <a:fillRect/>
          </a:stretch>
        </p:blipFill>
        <p:spPr bwMode="auto">
          <a:xfrm>
            <a:off x="2268538" y="260350"/>
            <a:ext cx="3095625" cy="316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uk-UA" dirty="0"/>
              <a:t>Демографічні </a:t>
            </a:r>
            <a:r>
              <a:rPr lang="uk-UA" dirty="0" smtClean="0"/>
              <a:t>втрати</a:t>
            </a:r>
            <a:endParaRPr lang="ru-RU" dirty="0"/>
          </a:p>
        </p:txBody>
      </p:sp>
      <p:sp>
        <p:nvSpPr>
          <p:cNvPr id="3" name="Объект 2"/>
          <p:cNvSpPr>
            <a:spLocks noGrp="1"/>
          </p:cNvSpPr>
          <p:nvPr>
            <p:ph sz="half" idx="1"/>
          </p:nvPr>
        </p:nvSpPr>
        <p:spPr/>
        <p:txBody>
          <a:bodyPr>
            <a:normAutofit fontScale="62500" lnSpcReduction="20000"/>
          </a:bodyPr>
          <a:lstStyle/>
          <a:p>
            <a:pPr fontAlgn="auto">
              <a:spcAft>
                <a:spcPts val="0"/>
              </a:spcAft>
              <a:buFont typeface="Wingdings 2"/>
              <a:buChar char=""/>
              <a:defRPr/>
            </a:pPr>
            <a:r>
              <a:rPr lang="ru-RU" dirty="0" err="1"/>
              <a:t>Донині</a:t>
            </a:r>
            <a:r>
              <a:rPr lang="ru-RU" dirty="0"/>
              <a:t> не </a:t>
            </a:r>
            <a:r>
              <a:rPr lang="ru-RU" dirty="0" err="1"/>
              <a:t>встановлена</a:t>
            </a:r>
            <a:r>
              <a:rPr lang="ru-RU" dirty="0"/>
              <a:t> </a:t>
            </a:r>
            <a:r>
              <a:rPr lang="ru-RU" dirty="0" err="1"/>
              <a:t>кількість</a:t>
            </a:r>
            <a:r>
              <a:rPr lang="ru-RU" dirty="0"/>
              <a:t> жертв голоду 1932-1933 </a:t>
            </a:r>
            <a:r>
              <a:rPr lang="ru-RU" dirty="0" err="1"/>
              <a:t>рр</a:t>
            </a:r>
            <a:r>
              <a:rPr lang="ru-RU" dirty="0"/>
              <a:t>. </a:t>
            </a:r>
            <a:r>
              <a:rPr lang="ru-RU" dirty="0" err="1"/>
              <a:t>Сталінське</a:t>
            </a:r>
            <a:r>
              <a:rPr lang="ru-RU" dirty="0"/>
              <a:t> </a:t>
            </a:r>
            <a:r>
              <a:rPr lang="ru-RU" dirty="0" err="1"/>
              <a:t>керівництво</a:t>
            </a:r>
            <a:r>
              <a:rPr lang="ru-RU" dirty="0"/>
              <a:t> заборонило </a:t>
            </a:r>
            <a:r>
              <a:rPr lang="ru-RU" dirty="0" err="1"/>
              <a:t>згадувати</a:t>
            </a:r>
            <a:r>
              <a:rPr lang="ru-RU" dirty="0"/>
              <a:t> про </a:t>
            </a:r>
            <a:r>
              <a:rPr lang="ru-RU" dirty="0" err="1"/>
              <a:t>нього</a:t>
            </a:r>
            <a:r>
              <a:rPr lang="ru-RU" dirty="0"/>
              <a:t> в </a:t>
            </a:r>
            <a:r>
              <a:rPr lang="ru-RU" dirty="0" err="1"/>
              <a:t>засобах</a:t>
            </a:r>
            <a:r>
              <a:rPr lang="ru-RU" dirty="0"/>
              <a:t> </a:t>
            </a:r>
            <a:r>
              <a:rPr lang="ru-RU" dirty="0" err="1"/>
              <a:t>інформації</a:t>
            </a:r>
            <a:r>
              <a:rPr lang="ru-RU" dirty="0"/>
              <a:t>. У </a:t>
            </a:r>
            <a:r>
              <a:rPr lang="ru-RU" dirty="0" err="1"/>
              <a:t>січні</a:t>
            </a:r>
            <a:r>
              <a:rPr lang="ru-RU" dirty="0"/>
              <a:t> 1933 р., коли </a:t>
            </a:r>
            <a:r>
              <a:rPr lang="ru-RU" dirty="0" err="1"/>
              <a:t>від</a:t>
            </a:r>
            <a:r>
              <a:rPr lang="ru-RU" dirty="0"/>
              <a:t> голоду </a:t>
            </a:r>
            <a:r>
              <a:rPr lang="ru-RU" dirty="0" err="1"/>
              <a:t>щоденно</a:t>
            </a:r>
            <a:r>
              <a:rPr lang="ru-RU" dirty="0"/>
              <a:t> гинули десятки </a:t>
            </a:r>
            <a:r>
              <a:rPr lang="ru-RU" dirty="0" err="1"/>
              <a:t>тисяч</a:t>
            </a:r>
            <a:r>
              <a:rPr lang="ru-RU" dirty="0"/>
              <a:t> селян, </a:t>
            </a:r>
            <a:r>
              <a:rPr lang="ru-RU" dirty="0" err="1"/>
              <a:t>Сталін</a:t>
            </a:r>
            <a:r>
              <a:rPr lang="ru-RU" dirty="0"/>
              <a:t> на </a:t>
            </a:r>
            <a:r>
              <a:rPr lang="ru-RU" dirty="0" err="1"/>
              <a:t>об'єднаному</a:t>
            </a:r>
            <a:r>
              <a:rPr lang="ru-RU" dirty="0"/>
              <a:t> </a:t>
            </a:r>
            <a:r>
              <a:rPr lang="ru-RU" dirty="0" err="1"/>
              <a:t>пленумі</a:t>
            </a:r>
            <a:r>
              <a:rPr lang="ru-RU" dirty="0"/>
              <a:t> ЦКК і ЦК ВКП(б) заявив, </a:t>
            </a:r>
            <a:r>
              <a:rPr lang="ru-RU" dirty="0" err="1"/>
              <a:t>що</a:t>
            </a:r>
            <a:r>
              <a:rPr lang="ru-RU" dirty="0"/>
              <a:t> </a:t>
            </a:r>
            <a:r>
              <a:rPr lang="ru-RU" dirty="0" err="1"/>
              <a:t>матеріальне</a:t>
            </a:r>
            <a:r>
              <a:rPr lang="ru-RU" dirty="0"/>
              <a:t> становище </a:t>
            </a:r>
            <a:r>
              <a:rPr lang="ru-RU" dirty="0" err="1"/>
              <a:t>робітників</a:t>
            </a:r>
            <a:r>
              <a:rPr lang="ru-RU" dirty="0"/>
              <a:t> і селян </a:t>
            </a:r>
            <a:r>
              <a:rPr lang="ru-RU" dirty="0" err="1"/>
              <a:t>поліпшується</a:t>
            </a:r>
            <a:r>
              <a:rPr lang="ru-RU" dirty="0"/>
              <a:t> з року в </a:t>
            </a:r>
            <a:r>
              <a:rPr lang="ru-RU" dirty="0" err="1"/>
              <a:t>рік</a:t>
            </a:r>
            <a:r>
              <a:rPr lang="ru-RU" dirty="0"/>
              <a:t> і </a:t>
            </a:r>
            <a:r>
              <a:rPr lang="ru-RU" dirty="0" err="1"/>
              <a:t>що</a:t>
            </a:r>
            <a:r>
              <a:rPr lang="ru-RU" dirty="0"/>
              <a:t> в </a:t>
            </a:r>
            <a:r>
              <a:rPr lang="ru-RU" dirty="0" err="1"/>
              <a:t>цьому</a:t>
            </a:r>
            <a:r>
              <a:rPr lang="ru-RU" dirty="0"/>
              <a:t> </a:t>
            </a:r>
            <a:r>
              <a:rPr lang="ru-RU" dirty="0" err="1"/>
              <a:t>можуть</a:t>
            </a:r>
            <a:r>
              <a:rPr lang="ru-RU" dirty="0"/>
              <a:t> </a:t>
            </a:r>
            <a:r>
              <a:rPr lang="ru-RU" dirty="0" err="1"/>
              <a:t>сумніватися</a:t>
            </a:r>
            <a:r>
              <a:rPr lang="ru-RU" dirty="0"/>
              <a:t> </a:t>
            </a:r>
            <a:r>
              <a:rPr lang="ru-RU" dirty="0" err="1"/>
              <a:t>лише</a:t>
            </a:r>
            <a:r>
              <a:rPr lang="ru-RU" dirty="0"/>
              <a:t> </a:t>
            </a:r>
            <a:r>
              <a:rPr lang="ru-RU" dirty="0" err="1"/>
              <a:t>затяті</a:t>
            </a:r>
            <a:r>
              <a:rPr lang="ru-RU" dirty="0"/>
              <a:t> вороги </a:t>
            </a:r>
            <a:r>
              <a:rPr lang="ru-RU" dirty="0" err="1"/>
              <a:t>радянської</a:t>
            </a:r>
            <a:r>
              <a:rPr lang="ru-RU" dirty="0"/>
              <a:t> </a:t>
            </a:r>
            <a:r>
              <a:rPr lang="ru-RU" dirty="0" err="1"/>
              <a:t>влади</a:t>
            </a:r>
            <a:r>
              <a:rPr lang="ru-RU" dirty="0"/>
              <a:t>. </a:t>
            </a:r>
          </a:p>
          <a:p>
            <a:pPr fontAlgn="auto">
              <a:spcAft>
                <a:spcPts val="0"/>
              </a:spcAft>
              <a:buFont typeface="Wingdings 2"/>
              <a:buChar char=""/>
              <a:defRPr/>
            </a:pPr>
            <a:endParaRPr lang="ru-RU" dirty="0"/>
          </a:p>
          <a:p>
            <a:pPr fontAlgn="auto">
              <a:spcAft>
                <a:spcPts val="0"/>
              </a:spcAft>
              <a:buFont typeface="Wingdings 2"/>
              <a:buChar char=""/>
              <a:defRPr/>
            </a:pPr>
            <a:endParaRPr lang="ru-RU" dirty="0"/>
          </a:p>
          <a:p>
            <a:pPr fontAlgn="auto">
              <a:spcAft>
                <a:spcPts val="0"/>
              </a:spcAft>
              <a:buFont typeface="Wingdings 2"/>
              <a:buChar char=""/>
              <a:defRPr/>
            </a:pPr>
            <a:r>
              <a:rPr lang="ru-RU" dirty="0" err="1"/>
              <a:t>Дослідження</a:t>
            </a:r>
            <a:r>
              <a:rPr lang="ru-RU" dirty="0"/>
              <a:t> голодомору 1932-1933 </a:t>
            </a:r>
            <a:r>
              <a:rPr lang="ru-RU" dirty="0" err="1"/>
              <a:t>рр</a:t>
            </a:r>
            <a:r>
              <a:rPr lang="ru-RU" dirty="0"/>
              <a:t>. в </a:t>
            </a:r>
            <a:r>
              <a:rPr lang="ru-RU" dirty="0" err="1"/>
              <a:t>Україні</a:t>
            </a:r>
            <a:r>
              <a:rPr lang="ru-RU" dirty="0"/>
              <a:t> </a:t>
            </a:r>
            <a:r>
              <a:rPr lang="ru-RU" dirty="0" err="1"/>
              <a:t>розпочалося</a:t>
            </a:r>
            <a:r>
              <a:rPr lang="ru-RU" dirty="0"/>
              <a:t> </a:t>
            </a:r>
            <a:r>
              <a:rPr lang="ru-RU" dirty="0" err="1"/>
              <a:t>наприкінці</a:t>
            </a:r>
            <a:r>
              <a:rPr lang="ru-RU" dirty="0"/>
              <a:t> 80-х </a:t>
            </a:r>
            <a:r>
              <a:rPr lang="ru-RU" dirty="0" err="1"/>
              <a:t>років</a:t>
            </a:r>
            <a:r>
              <a:rPr lang="ru-RU" dirty="0"/>
              <a:t>. </a:t>
            </a:r>
            <a:r>
              <a:rPr lang="ru-RU" dirty="0" err="1"/>
              <a:t>Автори</a:t>
            </a:r>
            <a:r>
              <a:rPr lang="ru-RU" dirty="0"/>
              <a:t> </a:t>
            </a:r>
            <a:r>
              <a:rPr lang="ru-RU" dirty="0" err="1"/>
              <a:t>називають</a:t>
            </a:r>
            <a:r>
              <a:rPr lang="ru-RU" dirty="0"/>
              <a:t> </a:t>
            </a:r>
            <a:r>
              <a:rPr lang="ru-RU" dirty="0" err="1"/>
              <a:t>різні</a:t>
            </a:r>
            <a:r>
              <a:rPr lang="ru-RU" dirty="0"/>
              <a:t> </a:t>
            </a:r>
            <a:r>
              <a:rPr lang="ru-RU" dirty="0" err="1"/>
              <a:t>цифри</a:t>
            </a:r>
            <a:r>
              <a:rPr lang="ru-RU" dirty="0"/>
              <a:t> </a:t>
            </a:r>
            <a:r>
              <a:rPr lang="ru-RU" dirty="0" err="1"/>
              <a:t>померлих</a:t>
            </a:r>
            <a:r>
              <a:rPr lang="ru-RU" dirty="0"/>
              <a:t> </a:t>
            </a:r>
            <a:r>
              <a:rPr lang="ru-RU" dirty="0" err="1"/>
              <a:t>від</a:t>
            </a:r>
            <a:r>
              <a:rPr lang="ru-RU" dirty="0"/>
              <a:t> голоду, </a:t>
            </a:r>
            <a:r>
              <a:rPr lang="ru-RU" dirty="0" err="1"/>
              <a:t>які</a:t>
            </a:r>
            <a:r>
              <a:rPr lang="ru-RU" dirty="0"/>
              <a:t> </a:t>
            </a:r>
            <a:r>
              <a:rPr lang="ru-RU" dirty="0" err="1"/>
              <a:t>істотно</a:t>
            </a:r>
            <a:r>
              <a:rPr lang="ru-RU" dirty="0"/>
              <a:t> </a:t>
            </a:r>
            <a:r>
              <a:rPr lang="ru-RU" dirty="0" err="1"/>
              <a:t>різняться</a:t>
            </a:r>
            <a:r>
              <a:rPr lang="ru-RU" dirty="0"/>
              <a:t> - </a:t>
            </a:r>
            <a:r>
              <a:rPr lang="ru-RU" dirty="0" err="1"/>
              <a:t>від</a:t>
            </a:r>
            <a:r>
              <a:rPr lang="ru-RU" dirty="0"/>
              <a:t> 3,0 до 4,5 млн </a:t>
            </a:r>
            <a:r>
              <a:rPr lang="ru-RU" dirty="0" err="1"/>
              <a:t>чол</a:t>
            </a:r>
            <a:r>
              <a:rPr lang="ru-RU" dirty="0"/>
              <a:t>. </a:t>
            </a:r>
          </a:p>
        </p:txBody>
      </p:sp>
      <p:pic>
        <p:nvPicPr>
          <p:cNvPr id="32771" name="Picture 2"/>
          <p:cNvPicPr>
            <a:picLocks noChangeAspect="1" noChangeArrowheads="1"/>
          </p:cNvPicPr>
          <p:nvPr/>
        </p:nvPicPr>
        <p:blipFill>
          <a:blip r:embed="rId2"/>
          <a:srcRect/>
          <a:stretch>
            <a:fillRect/>
          </a:stretch>
        </p:blipFill>
        <p:spPr bwMode="auto">
          <a:xfrm>
            <a:off x="4627563" y="1773238"/>
            <a:ext cx="4149725" cy="316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uk-UA" dirty="0"/>
              <a:t>Завершення колективізації.</a:t>
            </a:r>
          </a:p>
        </p:txBody>
      </p:sp>
      <p:sp>
        <p:nvSpPr>
          <p:cNvPr id="3" name="Объект 2"/>
          <p:cNvSpPr>
            <a:spLocks noGrp="1"/>
          </p:cNvSpPr>
          <p:nvPr>
            <p:ph sz="half" idx="1"/>
          </p:nvPr>
        </p:nvSpPr>
        <p:spPr/>
        <p:txBody>
          <a:bodyPr>
            <a:normAutofit fontScale="77500" lnSpcReduction="20000"/>
          </a:bodyPr>
          <a:lstStyle/>
          <a:p>
            <a:pPr fontAlgn="auto">
              <a:spcAft>
                <a:spcPts val="0"/>
              </a:spcAft>
              <a:buFont typeface="Wingdings 2"/>
              <a:buChar char=""/>
              <a:defRPr/>
            </a:pPr>
            <a:r>
              <a:rPr lang="uk-UA" smtClean="0"/>
              <a:t>На </a:t>
            </a:r>
            <a:r>
              <a:rPr lang="uk-UA" dirty="0"/>
              <a:t>1937 р. колгоспи України об'єднували 96,1 % селянських господарств і 99,7 % посівної площі. </a:t>
            </a:r>
            <a:endParaRPr lang="uk-UA" dirty="0" smtClean="0"/>
          </a:p>
          <a:p>
            <a:pPr fontAlgn="auto">
              <a:spcAft>
                <a:spcPts val="0"/>
              </a:spcAft>
              <a:buFont typeface="Wingdings 2"/>
              <a:buChar char=""/>
              <a:defRPr/>
            </a:pPr>
            <a:r>
              <a:rPr lang="uk-UA" dirty="0" smtClean="0"/>
              <a:t>Напередодні </a:t>
            </a:r>
            <a:r>
              <a:rPr lang="uk-UA" dirty="0"/>
              <a:t>Другої світової війни у республіці існувало майже 30 тис. колгоспів, близько тисячі радгоспів. </a:t>
            </a:r>
            <a:endParaRPr lang="uk-UA" dirty="0" smtClean="0"/>
          </a:p>
          <a:p>
            <a:pPr fontAlgn="auto">
              <a:spcAft>
                <a:spcPts val="0"/>
              </a:spcAft>
              <a:buFont typeface="Wingdings 2"/>
              <a:buChar char=""/>
              <a:defRPr/>
            </a:pPr>
            <a:r>
              <a:rPr lang="uk-UA" dirty="0" smtClean="0"/>
              <a:t>Селянство </a:t>
            </a:r>
            <a:r>
              <a:rPr lang="uk-UA" dirty="0"/>
              <a:t>поступово звикало працювати в умовах колгоспної системи, яка до найменших дрібниць регламентувала виробництво, вказувала де, коли і що сіяти, як обробляти, коли і в який спосіб збирати врожай.</a:t>
            </a:r>
          </a:p>
        </p:txBody>
      </p:sp>
      <p:pic>
        <p:nvPicPr>
          <p:cNvPr id="33795" name="Picture 2"/>
          <p:cNvPicPr>
            <a:picLocks noGrp="1" noChangeAspect="1" noChangeArrowheads="1"/>
          </p:cNvPicPr>
          <p:nvPr>
            <p:ph sz="half" idx="2"/>
          </p:nvPr>
        </p:nvPicPr>
        <p:blipFill>
          <a:blip r:embed="rId2"/>
          <a:srcRect/>
          <a:stretch>
            <a:fillRect/>
          </a:stretch>
        </p:blipFill>
        <p:spPr>
          <a:xfrm>
            <a:off x="5133975" y="1889125"/>
            <a:ext cx="3371850" cy="414655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fontAlgn="auto">
              <a:spcAft>
                <a:spcPts val="0"/>
              </a:spcAft>
              <a:defRPr/>
            </a:pPr>
            <a:r>
              <a:rPr lang="uk-UA" dirty="0"/>
              <a:t>Завершення колективізації.</a:t>
            </a:r>
          </a:p>
        </p:txBody>
      </p:sp>
      <p:sp>
        <p:nvSpPr>
          <p:cNvPr id="34818" name="Объект 4"/>
          <p:cNvSpPr>
            <a:spLocks noGrp="1"/>
          </p:cNvSpPr>
          <p:nvPr>
            <p:ph sz="half" idx="1"/>
          </p:nvPr>
        </p:nvSpPr>
        <p:spPr/>
        <p:txBody>
          <a:bodyPr/>
          <a:lstStyle/>
          <a:p>
            <a:pPr marL="0" indent="0">
              <a:buFont typeface="Wingdings 2" pitchFamily="18" charset="2"/>
              <a:buNone/>
            </a:pPr>
            <a:r>
              <a:rPr lang="ru-RU" smtClean="0"/>
              <a:t>а) Порівняйте урожайність основних сільськогосподарських культур в 1933-1938 і у 1895-1904 рр.</a:t>
            </a:r>
          </a:p>
          <a:p>
            <a:pPr marL="0" indent="0">
              <a:buFont typeface="Wingdings 2" pitchFamily="18" charset="2"/>
              <a:buNone/>
            </a:pPr>
            <a:r>
              <a:rPr lang="ru-RU" smtClean="0"/>
              <a:t>б) Що можна сказати про економічну ефективність колгоспного ладу?</a:t>
            </a:r>
            <a:endParaRPr lang="uk-UA" smtClean="0"/>
          </a:p>
        </p:txBody>
      </p:sp>
      <p:pic>
        <p:nvPicPr>
          <p:cNvPr id="34819" name="Picture 2"/>
          <p:cNvPicPr>
            <a:picLocks noChangeAspect="1" noChangeArrowheads="1"/>
          </p:cNvPicPr>
          <p:nvPr/>
        </p:nvPicPr>
        <p:blipFill>
          <a:blip r:embed="rId2"/>
          <a:srcRect/>
          <a:stretch>
            <a:fillRect/>
          </a:stretch>
        </p:blipFill>
        <p:spPr bwMode="auto">
          <a:xfrm>
            <a:off x="4629150" y="1557338"/>
            <a:ext cx="4152900" cy="460851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uk-UA" dirty="0"/>
              <a:t>Заходи щодо зміцнення колгоспів. </a:t>
            </a:r>
          </a:p>
        </p:txBody>
      </p:sp>
      <p:sp>
        <p:nvSpPr>
          <p:cNvPr id="3" name="Объект 2"/>
          <p:cNvSpPr>
            <a:spLocks noGrp="1"/>
          </p:cNvSpPr>
          <p:nvPr>
            <p:ph sz="half" idx="1"/>
          </p:nvPr>
        </p:nvSpPr>
        <p:spPr/>
        <p:txBody>
          <a:bodyPr>
            <a:normAutofit fontScale="55000" lnSpcReduction="20000"/>
          </a:bodyPr>
          <a:lstStyle/>
          <a:p>
            <a:pPr fontAlgn="auto">
              <a:spcAft>
                <a:spcPts val="0"/>
              </a:spcAft>
              <a:buFont typeface="Wingdings 2"/>
              <a:buChar char=""/>
              <a:defRPr/>
            </a:pPr>
            <a:r>
              <a:rPr lang="uk-UA" dirty="0" smtClean="0"/>
              <a:t>Січень </a:t>
            </a:r>
            <a:r>
              <a:rPr lang="uk-UA" dirty="0"/>
              <a:t>1933 р</a:t>
            </a:r>
            <a:r>
              <a:rPr lang="uk-UA" dirty="0" smtClean="0"/>
              <a:t>. -  постанова  </a:t>
            </a:r>
            <a:r>
              <a:rPr lang="uk-UA" dirty="0"/>
              <a:t>РНК СРСР і ЦК ВКП(б) </a:t>
            </a:r>
            <a:r>
              <a:rPr lang="uk-UA" dirty="0" smtClean="0"/>
              <a:t>«</a:t>
            </a:r>
            <a:r>
              <a:rPr lang="uk-UA" dirty="0"/>
              <a:t>Про обов'язкову поставку зерна державі колгоспами й одноосібними господарствами</a:t>
            </a:r>
            <a:r>
              <a:rPr lang="uk-UA" dirty="0" smtClean="0"/>
              <a:t>».</a:t>
            </a:r>
          </a:p>
          <a:p>
            <a:pPr fontAlgn="auto">
              <a:spcAft>
                <a:spcPts val="0"/>
              </a:spcAft>
              <a:buFont typeface="Wingdings 2"/>
              <a:buChar char=""/>
              <a:defRPr/>
            </a:pPr>
            <a:r>
              <a:rPr lang="uk-UA" dirty="0" smtClean="0"/>
              <a:t> Запровадження погектарного принципу </a:t>
            </a:r>
            <a:r>
              <a:rPr lang="uk-UA" dirty="0" err="1" smtClean="0"/>
              <a:t>хлібозаготівель</a:t>
            </a:r>
            <a:r>
              <a:rPr lang="uk-UA" dirty="0" smtClean="0"/>
              <a:t> - навесні </a:t>
            </a:r>
            <a:r>
              <a:rPr lang="uk-UA" dirty="0"/>
              <a:t>доводили до відома колгоспів і колгоспників, яка частина врожаю залишиться виробникам, а яка - державі. </a:t>
            </a:r>
            <a:endParaRPr lang="uk-UA" dirty="0" smtClean="0"/>
          </a:p>
          <a:p>
            <a:pPr fontAlgn="auto">
              <a:spcAft>
                <a:spcPts val="0"/>
              </a:spcAft>
              <a:buFont typeface="Wingdings 2"/>
              <a:buChar char=""/>
              <a:defRPr/>
            </a:pPr>
            <a:r>
              <a:rPr lang="uk-UA" dirty="0" smtClean="0"/>
              <a:t>У </a:t>
            </a:r>
            <a:r>
              <a:rPr lang="uk-UA" dirty="0"/>
              <a:t>колгоспах було створено виробничі бригади, з'явилася колгоспна ланка як форма організації праці всередині бригади. Ланка мала постійний склад, за нею закріплювалися земля й реманент на весь виробничий сезон. </a:t>
            </a:r>
            <a:endParaRPr lang="uk-UA" dirty="0" smtClean="0"/>
          </a:p>
          <a:p>
            <a:pPr fontAlgn="auto">
              <a:spcAft>
                <a:spcPts val="0"/>
              </a:spcAft>
              <a:buFont typeface="Wingdings 2"/>
              <a:buChar char=""/>
              <a:defRPr/>
            </a:pPr>
            <a:r>
              <a:rPr lang="uk-UA" dirty="0" smtClean="0"/>
              <a:t>У </a:t>
            </a:r>
            <a:r>
              <a:rPr lang="uk-UA" dirty="0"/>
              <a:t>колгоспах впроваджувались елементи нормування й відрядна форма оплати праці</a:t>
            </a:r>
            <a:r>
              <a:rPr lang="uk-UA" dirty="0" smtClean="0"/>
              <a:t>.</a:t>
            </a:r>
            <a:endParaRPr lang="uk-UA" dirty="0"/>
          </a:p>
        </p:txBody>
      </p:sp>
      <p:sp>
        <p:nvSpPr>
          <p:cNvPr id="4" name="Объект 3"/>
          <p:cNvSpPr>
            <a:spLocks noGrp="1"/>
          </p:cNvSpPr>
          <p:nvPr>
            <p:ph sz="half" idx="2"/>
          </p:nvPr>
        </p:nvSpPr>
        <p:spPr/>
        <p:txBody>
          <a:bodyPr>
            <a:normAutofit fontScale="55000" lnSpcReduction="20000"/>
          </a:bodyPr>
          <a:lstStyle/>
          <a:p>
            <a:pPr fontAlgn="auto">
              <a:spcAft>
                <a:spcPts val="0"/>
              </a:spcAft>
              <a:buFont typeface="Wingdings 2"/>
              <a:buChar char=""/>
              <a:defRPr/>
            </a:pPr>
            <a:r>
              <a:rPr lang="uk-UA" dirty="0"/>
              <a:t>Водночас колгоспи оснащувалися сільськогосподарською технікою. </a:t>
            </a:r>
            <a:endParaRPr lang="uk-UA" dirty="0" smtClean="0"/>
          </a:p>
          <a:p>
            <a:pPr fontAlgn="auto">
              <a:spcAft>
                <a:spcPts val="0"/>
              </a:spcAft>
              <a:buFont typeface="Wingdings 2"/>
              <a:buChar char=""/>
              <a:defRPr/>
            </a:pPr>
            <a:r>
              <a:rPr lang="uk-UA" dirty="0" smtClean="0"/>
              <a:t>Її </a:t>
            </a:r>
            <a:r>
              <a:rPr lang="uk-UA" dirty="0"/>
              <a:t>випускали заводи сільськогосподарського машинобудування: Харківський тракторний, запорізький комбайновий «Комунар», харківський «Серп і молот», кіровоградський «Червона зірка» та інші.</a:t>
            </a:r>
          </a:p>
          <a:p>
            <a:pPr fontAlgn="auto">
              <a:spcAft>
                <a:spcPts val="0"/>
              </a:spcAft>
              <a:buFont typeface="Wingdings 2"/>
              <a:buChar char=""/>
              <a:defRPr/>
            </a:pPr>
            <a:r>
              <a:rPr lang="uk-UA" dirty="0"/>
              <a:t>Технічне обслуговування колгоспів здійснювали державні організації - машинно-тракторні станції (МТС). </a:t>
            </a:r>
            <a:endParaRPr lang="uk-UA" dirty="0" smtClean="0"/>
          </a:p>
          <a:p>
            <a:pPr fontAlgn="auto">
              <a:spcAft>
                <a:spcPts val="0"/>
              </a:spcAft>
              <a:buFont typeface="Wingdings 2"/>
              <a:buChar char=""/>
              <a:defRPr/>
            </a:pPr>
            <a:r>
              <a:rPr lang="uk-UA" dirty="0" smtClean="0"/>
              <a:t>Наприкінці </a:t>
            </a:r>
            <a:r>
              <a:rPr lang="uk-UA" dirty="0"/>
              <a:t>другої п'ятирічки їх було 958. Проте великий загін механізаторів МТС мав загалом досить низький технічний рівень. Як правило, це були вчорашні селяни, які після короткотермінових курсів сідали за кермо сучасної машини. </a:t>
            </a:r>
            <a:endParaRPr lang="uk-UA" dirty="0" smtClean="0"/>
          </a:p>
          <a:p>
            <a:pPr fontAlgn="auto">
              <a:spcAft>
                <a:spcPts val="0"/>
              </a:spcAft>
              <a:buFont typeface="Wingdings 2"/>
              <a:buChar char=""/>
              <a:defRPr/>
            </a:pPr>
            <a:r>
              <a:rPr lang="uk-UA" dirty="0" smtClean="0"/>
              <a:t>Майже </a:t>
            </a:r>
            <a:r>
              <a:rPr lang="uk-UA" dirty="0"/>
              <a:t>половина тракторів і комбайнів, які потрапляли в їхнє розпорядження, досить швидко перетворювалася на брухт.</a:t>
            </a:r>
          </a:p>
          <a:p>
            <a:pPr fontAlgn="auto">
              <a:spcAft>
                <a:spcPts val="0"/>
              </a:spcAft>
              <a:buFont typeface="Wingdings 2"/>
              <a:buChar char=""/>
              <a:defRPr/>
            </a:pPr>
            <a:endParaRPr lang="uk-U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uk-UA" dirty="0" smtClean="0"/>
              <a:t>Закріплення</a:t>
            </a:r>
            <a:endParaRPr lang="ru-RU" dirty="0"/>
          </a:p>
        </p:txBody>
      </p:sp>
      <p:sp>
        <p:nvSpPr>
          <p:cNvPr id="4" name="Объект 3"/>
          <p:cNvSpPr>
            <a:spLocks noGrp="1"/>
          </p:cNvSpPr>
          <p:nvPr>
            <p:ph idx="1"/>
          </p:nvPr>
        </p:nvSpPr>
        <p:spPr/>
        <p:txBody>
          <a:bodyPr>
            <a:normAutofit fontScale="70000" lnSpcReduction="20000"/>
          </a:bodyPr>
          <a:lstStyle/>
          <a:p>
            <a:pPr algn="just" fontAlgn="auto">
              <a:spcAft>
                <a:spcPts val="0"/>
              </a:spcAft>
              <a:buFont typeface="Wingdings 2"/>
              <a:buChar char=""/>
              <a:defRPr/>
            </a:pPr>
            <a:r>
              <a:rPr lang="uk-UA" b="1" i="1" dirty="0">
                <a:solidFill>
                  <a:srgbClr val="FF0000"/>
                </a:solidFill>
              </a:rPr>
              <a:t>Україна... має служити колосальною лабораторією випробуванням нових форм соціально-економічної та виробничо-технічної перебудови сільської економіки всього Радянського Союзу.</a:t>
            </a:r>
          </a:p>
          <a:p>
            <a:pPr marL="0" indent="0" algn="r" fontAlgn="auto">
              <a:spcAft>
                <a:spcPts val="0"/>
              </a:spcAft>
              <a:buFont typeface="Wingdings 2"/>
              <a:buNone/>
              <a:defRPr/>
            </a:pPr>
            <a:r>
              <a:rPr lang="uk-UA" sz="2300" dirty="0"/>
              <a:t>(Перший п'ятирічний план.)</a:t>
            </a:r>
          </a:p>
          <a:p>
            <a:pPr algn="just" fontAlgn="auto">
              <a:spcAft>
                <a:spcPts val="0"/>
              </a:spcAft>
              <a:buFont typeface="Wingdings 2"/>
              <a:buChar char=""/>
              <a:defRPr/>
            </a:pPr>
            <a:r>
              <a:rPr lang="uk-UA" b="1" i="1" dirty="0">
                <a:solidFill>
                  <a:srgbClr val="FF0000"/>
                </a:solidFill>
              </a:rPr>
              <a:t>"Спеціальне завдання колективізації на Україні полягає в тому, щоб знищити соціальну базу українського націоналізму ─ індивідуальне селянське господарство.«</a:t>
            </a:r>
          </a:p>
          <a:p>
            <a:pPr marL="0" indent="0" algn="r" fontAlgn="auto">
              <a:spcAft>
                <a:spcPts val="0"/>
              </a:spcAft>
              <a:buFont typeface="Wingdings 2"/>
              <a:buNone/>
              <a:defRPr/>
            </a:pPr>
            <a:r>
              <a:rPr lang="uk-UA" sz="2300" dirty="0"/>
              <a:t>(Газета"Правда України.)</a:t>
            </a:r>
          </a:p>
          <a:p>
            <a:pPr fontAlgn="auto">
              <a:spcAft>
                <a:spcPts val="0"/>
              </a:spcAft>
              <a:buFont typeface="Wingdings 2"/>
              <a:buChar char=""/>
              <a:defRPr/>
            </a:pPr>
            <a:r>
              <a:rPr lang="uk-UA" b="1" i="1" dirty="0">
                <a:solidFill>
                  <a:srgbClr val="FF0000"/>
                </a:solidFill>
              </a:rPr>
              <a:t>"Між селянами і нашою владою точиться жорстока боротьба. Це боротьба на смерть. Цей рік став випробуванням нашої сили і їхньої витривалості. Голод довів їм, хто тут господар. Він коштував мільйони життів, але колгоспна система існуватиме завжди. Ми виграли війну."</a:t>
            </a:r>
          </a:p>
          <a:p>
            <a:pPr marL="0" indent="0" algn="r" fontAlgn="auto">
              <a:spcAft>
                <a:spcPts val="0"/>
              </a:spcAft>
              <a:buFont typeface="Wingdings 2"/>
              <a:buNone/>
              <a:defRPr/>
            </a:pPr>
            <a:r>
              <a:rPr lang="uk-UA" sz="2300" dirty="0"/>
              <a:t>(М.  </a:t>
            </a:r>
            <a:r>
              <a:rPr lang="uk-UA" sz="2300" dirty="0" err="1"/>
              <a:t>Хатаєвич</a:t>
            </a:r>
            <a:r>
              <a:rPr lang="uk-UA" sz="2300" dirty="0"/>
              <a:t>  (Секретар  ЦК КП(б)У  і  секретар  Дніпропетровського</a:t>
            </a:r>
            <a:br>
              <a:rPr lang="uk-UA" sz="2300" dirty="0"/>
            </a:br>
            <a:r>
              <a:rPr lang="uk-UA" sz="2300" dirty="0"/>
              <a:t>обкому КП(б)У.)</a:t>
            </a:r>
          </a:p>
          <a:p>
            <a:pPr fontAlgn="auto">
              <a:spcAft>
                <a:spcPts val="0"/>
              </a:spcAft>
              <a:buFont typeface="Wingdings 2"/>
              <a:buChar char=""/>
              <a:defRPr/>
            </a:pPr>
            <a:endParaRPr lang="uk-UA" dirty="0"/>
          </a:p>
        </p:txBody>
      </p:sp>
      <p:sp>
        <p:nvSpPr>
          <p:cNvPr id="36867" name="Прямоугольник 5"/>
          <p:cNvSpPr>
            <a:spLocks noChangeArrowheads="1"/>
          </p:cNvSpPr>
          <p:nvPr/>
        </p:nvSpPr>
        <p:spPr bwMode="auto">
          <a:xfrm>
            <a:off x="468313" y="5805488"/>
            <a:ext cx="8280400" cy="646112"/>
          </a:xfrm>
          <a:prstGeom prst="rect">
            <a:avLst/>
          </a:prstGeom>
          <a:noFill/>
          <a:ln w="9525">
            <a:noFill/>
            <a:miter lim="800000"/>
            <a:headEnd/>
            <a:tailEnd/>
          </a:ln>
        </p:spPr>
        <p:txBody>
          <a:bodyPr>
            <a:spAutoFit/>
          </a:bodyPr>
          <a:lstStyle/>
          <a:p>
            <a:pPr algn="just"/>
            <a:r>
              <a:rPr lang="uk-UA" b="1" i="1" u="sng">
                <a:latin typeface="Franklin Gothic Book" pitchFamily="34" charset="0"/>
              </a:rPr>
              <a:t>На скільки події 1932 – 1933 року підтверджують  або спростовують зазначені вище твердження? Доведіть</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uk-UA" dirty="0" smtClean="0"/>
              <a:t>Домашнє завдання</a:t>
            </a:r>
            <a:endParaRPr lang="ru-RU" dirty="0"/>
          </a:p>
        </p:txBody>
      </p:sp>
      <p:sp>
        <p:nvSpPr>
          <p:cNvPr id="37890" name="Объект 2"/>
          <p:cNvSpPr>
            <a:spLocks noGrp="1"/>
          </p:cNvSpPr>
          <p:nvPr>
            <p:ph idx="1"/>
          </p:nvPr>
        </p:nvSpPr>
        <p:spPr/>
        <p:txBody>
          <a:bodyPr/>
          <a:lstStyle/>
          <a:p>
            <a:r>
              <a:rPr lang="uk-UA" smtClean="0"/>
              <a:t>Читати §56 - 57</a:t>
            </a:r>
            <a:endParaRPr lang="ru-RU" smtClean="0"/>
          </a:p>
        </p:txBody>
      </p:sp>
      <p:pic>
        <p:nvPicPr>
          <p:cNvPr id="37891" name="Picture 2"/>
          <p:cNvPicPr>
            <a:picLocks noChangeAspect="1" noChangeArrowheads="1"/>
          </p:cNvPicPr>
          <p:nvPr/>
        </p:nvPicPr>
        <p:blipFill>
          <a:blip r:embed="rId2"/>
          <a:srcRect/>
          <a:stretch>
            <a:fillRect/>
          </a:stretch>
        </p:blipFill>
        <p:spPr bwMode="auto">
          <a:xfrm>
            <a:off x="3981450" y="2133600"/>
            <a:ext cx="4905375" cy="3671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fontAlgn="auto">
              <a:spcAft>
                <a:spcPts val="0"/>
              </a:spcAft>
              <a:defRPr/>
            </a:pPr>
            <a:r>
              <a:rPr lang="uk-UA" dirty="0" smtClean="0"/>
              <a:t>План</a:t>
            </a:r>
            <a:endParaRPr lang="ru-RU" dirty="0"/>
          </a:p>
        </p:txBody>
      </p:sp>
      <p:sp>
        <p:nvSpPr>
          <p:cNvPr id="15362" name="Объект 5"/>
          <p:cNvSpPr>
            <a:spLocks noGrp="1"/>
          </p:cNvSpPr>
          <p:nvPr>
            <p:ph idx="1"/>
          </p:nvPr>
        </p:nvSpPr>
        <p:spPr/>
        <p:txBody>
          <a:bodyPr/>
          <a:lstStyle/>
          <a:p>
            <a:r>
              <a:rPr lang="uk-UA" smtClean="0"/>
              <a:t>Причини й передумови голодомору.</a:t>
            </a:r>
          </a:p>
          <a:p>
            <a:r>
              <a:rPr lang="uk-UA" smtClean="0"/>
              <a:t>«Закон про п»ять колосків».</a:t>
            </a:r>
          </a:p>
          <a:p>
            <a:r>
              <a:rPr lang="uk-UA" smtClean="0"/>
              <a:t>Посилення «хлібозаготівель» та їх суть.</a:t>
            </a:r>
          </a:p>
          <a:p>
            <a:r>
              <a:rPr lang="uk-UA" smtClean="0"/>
              <a:t>Демографічні втрати та ставлення влади до подій в Україні.</a:t>
            </a:r>
          </a:p>
          <a:p>
            <a:r>
              <a:rPr lang="uk-UA" smtClean="0"/>
              <a:t>Масштаби та наслідки голодомору.</a:t>
            </a:r>
          </a:p>
          <a:p>
            <a:r>
              <a:rPr lang="uk-UA" smtClean="0"/>
              <a:t>Завершення колективізації. Заходи щодо зміцнення колгоспів.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fontAlgn="auto">
              <a:spcAft>
                <a:spcPts val="0"/>
              </a:spcAft>
              <a:defRPr/>
            </a:pPr>
            <a:r>
              <a:rPr lang="uk-UA" dirty="0" smtClean="0"/>
              <a:t>Опорні поняття і дати</a:t>
            </a:r>
            <a:endParaRPr lang="ru-RU" dirty="0"/>
          </a:p>
        </p:txBody>
      </p:sp>
      <p:sp>
        <p:nvSpPr>
          <p:cNvPr id="16386" name="Объект 4"/>
          <p:cNvSpPr>
            <a:spLocks noGrp="1"/>
          </p:cNvSpPr>
          <p:nvPr>
            <p:ph sz="half" idx="1"/>
          </p:nvPr>
        </p:nvSpPr>
        <p:spPr>
          <a:xfrm>
            <a:off x="107950" y="1600200"/>
            <a:ext cx="4387850" cy="4724400"/>
          </a:xfrm>
        </p:spPr>
        <p:txBody>
          <a:bodyPr/>
          <a:lstStyle/>
          <a:p>
            <a:r>
              <a:rPr lang="uk-UA" smtClean="0"/>
              <a:t>Опорні поняття:</a:t>
            </a:r>
          </a:p>
          <a:p>
            <a:r>
              <a:rPr lang="uk-UA" smtClean="0"/>
              <a:t>Колективізація;</a:t>
            </a:r>
          </a:p>
          <a:p>
            <a:r>
              <a:rPr lang="uk-UA" smtClean="0"/>
              <a:t>Голодомор;</a:t>
            </a:r>
          </a:p>
          <a:p>
            <a:r>
              <a:rPr lang="uk-UA" smtClean="0"/>
              <a:t>Геноцид;</a:t>
            </a:r>
          </a:p>
        </p:txBody>
      </p:sp>
      <p:sp>
        <p:nvSpPr>
          <p:cNvPr id="16387" name="Объект 5"/>
          <p:cNvSpPr>
            <a:spLocks noGrp="1"/>
          </p:cNvSpPr>
          <p:nvPr>
            <p:ph sz="half" idx="2"/>
          </p:nvPr>
        </p:nvSpPr>
        <p:spPr>
          <a:xfrm>
            <a:off x="4284663" y="1600200"/>
            <a:ext cx="4706937" cy="4724400"/>
          </a:xfrm>
        </p:spPr>
        <p:txBody>
          <a:bodyPr/>
          <a:lstStyle/>
          <a:p>
            <a:r>
              <a:rPr lang="uk-UA" smtClean="0"/>
              <a:t>Опорні дати:</a:t>
            </a:r>
          </a:p>
          <a:p>
            <a:r>
              <a:rPr lang="uk-UA" smtClean="0"/>
              <a:t>1932 – 1933рр. – голодомор в Україні;</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950" y="115888"/>
            <a:ext cx="8686800" cy="4525962"/>
          </a:xfrm>
        </p:spPr>
        <p:txBody>
          <a:bodyPr>
            <a:normAutofit fontScale="70000" lnSpcReduction="20000"/>
          </a:bodyPr>
          <a:lstStyle/>
          <a:p>
            <a:pPr algn="just" fontAlgn="auto">
              <a:spcAft>
                <a:spcPts val="0"/>
              </a:spcAft>
              <a:buFont typeface="Wingdings 2"/>
              <a:buChar char=""/>
              <a:defRPr/>
            </a:pPr>
            <a:r>
              <a:rPr lang="uk-UA" b="1" i="1" dirty="0">
                <a:solidFill>
                  <a:srgbClr val="FF0000"/>
                </a:solidFill>
              </a:rPr>
              <a:t>Україна... має служити колосальною лабораторією випробуванням нових форм соціально-економічної та виробничо-технічної перебудови сільської економіки всього Радянського Союзу.</a:t>
            </a:r>
          </a:p>
          <a:p>
            <a:pPr marL="0" indent="0" algn="r" fontAlgn="auto">
              <a:spcAft>
                <a:spcPts val="0"/>
              </a:spcAft>
              <a:buFont typeface="Wingdings 2"/>
              <a:buNone/>
              <a:defRPr/>
            </a:pPr>
            <a:r>
              <a:rPr lang="uk-UA" sz="2300" dirty="0"/>
              <a:t>(Перший п'ятирічний план</a:t>
            </a:r>
            <a:r>
              <a:rPr lang="uk-UA" sz="2300" dirty="0" smtClean="0"/>
              <a:t>.)</a:t>
            </a:r>
          </a:p>
          <a:p>
            <a:pPr algn="just" fontAlgn="auto">
              <a:spcAft>
                <a:spcPts val="0"/>
              </a:spcAft>
              <a:buFont typeface="Wingdings 2"/>
              <a:buChar char=""/>
              <a:defRPr/>
            </a:pPr>
            <a:r>
              <a:rPr lang="uk-UA" b="1" i="1" dirty="0">
                <a:solidFill>
                  <a:srgbClr val="FF0000"/>
                </a:solidFill>
              </a:rPr>
              <a:t>"Спеціальне завдання колективізації на Україні полягає в тому, щоб знищити соціальну базу українського </a:t>
            </a:r>
            <a:r>
              <a:rPr lang="uk-UA" b="1" i="1" dirty="0" smtClean="0">
                <a:solidFill>
                  <a:srgbClr val="FF0000"/>
                </a:solidFill>
              </a:rPr>
              <a:t>націоналізму ─ </a:t>
            </a:r>
            <a:r>
              <a:rPr lang="uk-UA" b="1" i="1" dirty="0">
                <a:solidFill>
                  <a:srgbClr val="FF0000"/>
                </a:solidFill>
              </a:rPr>
              <a:t>індивідуальне селянське господарство</a:t>
            </a:r>
            <a:r>
              <a:rPr lang="uk-UA" b="1" i="1" dirty="0" smtClean="0">
                <a:solidFill>
                  <a:srgbClr val="FF0000"/>
                </a:solidFill>
              </a:rPr>
              <a:t>.«</a:t>
            </a:r>
          </a:p>
          <a:p>
            <a:pPr marL="0" indent="0" algn="r" fontAlgn="auto">
              <a:spcAft>
                <a:spcPts val="0"/>
              </a:spcAft>
              <a:buFont typeface="Wingdings 2"/>
              <a:buNone/>
              <a:defRPr/>
            </a:pPr>
            <a:r>
              <a:rPr lang="uk-UA" sz="2300" dirty="0" smtClean="0"/>
              <a:t>(</a:t>
            </a:r>
            <a:r>
              <a:rPr lang="uk-UA" sz="2300" dirty="0"/>
              <a:t>Газета"Правда України</a:t>
            </a:r>
            <a:r>
              <a:rPr lang="uk-UA" sz="2300" dirty="0" smtClean="0"/>
              <a:t>.)</a:t>
            </a:r>
          </a:p>
          <a:p>
            <a:pPr fontAlgn="auto">
              <a:spcAft>
                <a:spcPts val="0"/>
              </a:spcAft>
              <a:buFont typeface="Wingdings 2"/>
              <a:buChar char=""/>
              <a:defRPr/>
            </a:pPr>
            <a:r>
              <a:rPr lang="uk-UA" b="1" i="1" dirty="0">
                <a:solidFill>
                  <a:srgbClr val="FF0000"/>
                </a:solidFill>
              </a:rPr>
              <a:t>"Між селянами і нашою владою точиться жорстока боротьба. Це боротьба на смерть. Цей рік став випробуванням нашої сили і їхньої витривалості. Голод довів їм, хто тут господар. Він коштував мільйони життів, але колгоспна система існуватиме завжди. Ми виграли війну."</a:t>
            </a:r>
          </a:p>
          <a:p>
            <a:pPr marL="0" indent="0" algn="r" fontAlgn="auto">
              <a:spcAft>
                <a:spcPts val="0"/>
              </a:spcAft>
              <a:buFont typeface="Wingdings 2"/>
              <a:buNone/>
              <a:defRPr/>
            </a:pPr>
            <a:r>
              <a:rPr lang="uk-UA" sz="2300" dirty="0"/>
              <a:t>(М.  </a:t>
            </a:r>
            <a:r>
              <a:rPr lang="uk-UA" sz="2300" dirty="0" err="1"/>
              <a:t>Хатаєвич</a:t>
            </a:r>
            <a:r>
              <a:rPr lang="uk-UA" sz="2300" dirty="0"/>
              <a:t>  (Секретар  </a:t>
            </a:r>
            <a:r>
              <a:rPr lang="uk-UA" sz="2300" dirty="0" smtClean="0"/>
              <a:t>ЦК КП(б)У  </a:t>
            </a:r>
            <a:r>
              <a:rPr lang="uk-UA" sz="2300" dirty="0"/>
              <a:t>і  секретар  Дніпропетровського</a:t>
            </a:r>
            <a:br>
              <a:rPr lang="uk-UA" sz="2300" dirty="0"/>
            </a:br>
            <a:r>
              <a:rPr lang="uk-UA" sz="2300" dirty="0"/>
              <a:t>обкому КП(б)У.)</a:t>
            </a:r>
          </a:p>
          <a:p>
            <a:pPr marL="0" indent="0" algn="r" fontAlgn="auto">
              <a:spcAft>
                <a:spcPts val="0"/>
              </a:spcAft>
              <a:buFont typeface="Wingdings 2"/>
              <a:buNone/>
              <a:defRPr/>
            </a:pPr>
            <a:endParaRPr lang="uk-UA" dirty="0"/>
          </a:p>
          <a:p>
            <a:pPr marL="0" indent="0" algn="r" fontAlgn="auto">
              <a:spcAft>
                <a:spcPts val="0"/>
              </a:spcAft>
              <a:buFont typeface="Wingdings 2"/>
              <a:buNone/>
              <a:defRPr/>
            </a:pPr>
            <a:endParaRPr lang="uk-UA" dirty="0"/>
          </a:p>
          <a:p>
            <a:pPr fontAlgn="auto">
              <a:spcAft>
                <a:spcPts val="0"/>
              </a:spcAft>
              <a:buFont typeface="Wingdings 2"/>
              <a:buChar char=""/>
              <a:defRPr/>
            </a:pPr>
            <a:endParaRPr lang="uk-UA" dirty="0"/>
          </a:p>
        </p:txBody>
      </p:sp>
      <p:sp>
        <p:nvSpPr>
          <p:cNvPr id="17410" name="TextBox 3"/>
          <p:cNvSpPr txBox="1">
            <a:spLocks noChangeArrowheads="1"/>
          </p:cNvSpPr>
          <p:nvPr/>
        </p:nvSpPr>
        <p:spPr bwMode="auto">
          <a:xfrm>
            <a:off x="250825" y="4941888"/>
            <a:ext cx="8497888" cy="830262"/>
          </a:xfrm>
          <a:prstGeom prst="rect">
            <a:avLst/>
          </a:prstGeom>
          <a:noFill/>
          <a:ln w="9525">
            <a:noFill/>
            <a:miter lim="800000"/>
            <a:headEnd/>
            <a:tailEnd/>
          </a:ln>
        </p:spPr>
        <p:txBody>
          <a:bodyPr>
            <a:spAutoFit/>
          </a:bodyPr>
          <a:lstStyle/>
          <a:p>
            <a:pPr algn="just"/>
            <a:r>
              <a:rPr lang="uk-UA" sz="2400" b="1" i="1" u="sng">
                <a:latin typeface="Franklin Gothic Book" pitchFamily="34" charset="0"/>
              </a:rPr>
              <a:t>На скільки події 1932 – 1933 року підтверджують  або спростовують зазначені вище твердження? Доведіть</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uk-UA" dirty="0" smtClean="0"/>
              <a:t>Актуалізація опорних знань</a:t>
            </a:r>
            <a:endParaRPr lang="ru-RU" dirty="0"/>
          </a:p>
        </p:txBody>
      </p:sp>
      <p:sp>
        <p:nvSpPr>
          <p:cNvPr id="5" name="Объект 4"/>
          <p:cNvSpPr>
            <a:spLocks noGrp="1"/>
          </p:cNvSpPr>
          <p:nvPr>
            <p:ph idx="1"/>
          </p:nvPr>
        </p:nvSpPr>
        <p:spPr/>
        <p:txBody>
          <a:bodyPr>
            <a:normAutofit/>
          </a:bodyPr>
          <a:lstStyle/>
          <a:p>
            <a:pPr fontAlgn="auto">
              <a:spcAft>
                <a:spcPts val="0"/>
              </a:spcAft>
              <a:buFont typeface="Wingdings 2"/>
              <a:buChar char=""/>
              <a:defRPr/>
            </a:pPr>
            <a:r>
              <a:rPr lang="ru-RU" dirty="0" err="1" smtClean="0">
                <a:solidFill>
                  <a:schemeClr val="accent6">
                    <a:lumMod val="50000"/>
                  </a:schemeClr>
                </a:solidFill>
              </a:rPr>
              <a:t>Що</a:t>
            </a:r>
            <a:r>
              <a:rPr lang="ru-RU" dirty="0" smtClean="0">
                <a:solidFill>
                  <a:schemeClr val="accent6">
                    <a:lumMod val="50000"/>
                  </a:schemeClr>
                </a:solidFill>
              </a:rPr>
              <a:t> </a:t>
            </a:r>
            <a:r>
              <a:rPr lang="ru-RU" dirty="0" err="1" smtClean="0">
                <a:solidFill>
                  <a:schemeClr val="accent6">
                    <a:lumMod val="50000"/>
                  </a:schemeClr>
                </a:solidFill>
              </a:rPr>
              <a:t>таке</a:t>
            </a:r>
            <a:r>
              <a:rPr lang="ru-RU" dirty="0" smtClean="0">
                <a:solidFill>
                  <a:schemeClr val="accent6">
                    <a:lumMod val="50000"/>
                  </a:schemeClr>
                </a:solidFill>
              </a:rPr>
              <a:t> голодомор?</a:t>
            </a:r>
          </a:p>
          <a:p>
            <a:pPr fontAlgn="auto">
              <a:spcAft>
                <a:spcPts val="0"/>
              </a:spcAft>
              <a:buFont typeface="Wingdings 2"/>
              <a:buChar char=""/>
              <a:defRPr/>
            </a:pPr>
            <a:r>
              <a:rPr lang="ru-RU" dirty="0" err="1" smtClean="0">
                <a:solidFill>
                  <a:schemeClr val="accent6">
                    <a:lumMod val="50000"/>
                  </a:schemeClr>
                </a:solidFill>
              </a:rPr>
              <a:t>Що</a:t>
            </a:r>
            <a:r>
              <a:rPr lang="ru-RU" dirty="0" smtClean="0">
                <a:solidFill>
                  <a:schemeClr val="accent6">
                    <a:lumMod val="50000"/>
                  </a:schemeClr>
                </a:solidFill>
              </a:rPr>
              <a:t> </a:t>
            </a:r>
            <a:r>
              <a:rPr lang="ru-RU" dirty="0" err="1" smtClean="0">
                <a:solidFill>
                  <a:schemeClr val="accent6">
                    <a:lumMod val="50000"/>
                  </a:schemeClr>
                </a:solidFill>
              </a:rPr>
              <a:t>викликало</a:t>
            </a:r>
            <a:r>
              <a:rPr lang="ru-RU" dirty="0" smtClean="0">
                <a:solidFill>
                  <a:schemeClr val="accent6">
                    <a:lumMod val="50000"/>
                  </a:schemeClr>
                </a:solidFill>
              </a:rPr>
              <a:t> голодомор у 1921 – 1923рр. у </a:t>
            </a:r>
            <a:r>
              <a:rPr lang="ru-RU" dirty="0" err="1" smtClean="0">
                <a:solidFill>
                  <a:schemeClr val="accent6">
                    <a:lumMod val="50000"/>
                  </a:schemeClr>
                </a:solidFill>
              </a:rPr>
              <a:t>південних</a:t>
            </a:r>
            <a:r>
              <a:rPr lang="ru-RU" dirty="0" smtClean="0">
                <a:solidFill>
                  <a:schemeClr val="accent6">
                    <a:lumMod val="50000"/>
                  </a:schemeClr>
                </a:solidFill>
              </a:rPr>
              <a:t> </a:t>
            </a:r>
            <a:r>
              <a:rPr lang="ru-RU" dirty="0" err="1" smtClean="0">
                <a:solidFill>
                  <a:schemeClr val="accent6">
                    <a:lumMod val="50000"/>
                  </a:schemeClr>
                </a:solidFill>
              </a:rPr>
              <a:t>губерніях</a:t>
            </a:r>
            <a:r>
              <a:rPr lang="ru-RU" dirty="0" smtClean="0">
                <a:solidFill>
                  <a:schemeClr val="accent6">
                    <a:lumMod val="50000"/>
                  </a:schemeClr>
                </a:solidFill>
              </a:rPr>
              <a:t> </a:t>
            </a:r>
            <a:r>
              <a:rPr lang="ru-RU" dirty="0" err="1" smtClean="0">
                <a:solidFill>
                  <a:schemeClr val="accent6">
                    <a:lumMod val="50000"/>
                  </a:schemeClr>
                </a:solidFill>
              </a:rPr>
              <a:t>України</a:t>
            </a:r>
            <a:r>
              <a:rPr lang="ru-RU" dirty="0" smtClean="0">
                <a:solidFill>
                  <a:schemeClr val="accent6">
                    <a:lumMod val="50000"/>
                  </a:schemeClr>
                </a:solidFill>
              </a:rPr>
              <a:t>?</a:t>
            </a:r>
          </a:p>
          <a:p>
            <a:pPr fontAlgn="auto">
              <a:spcAft>
                <a:spcPts val="0"/>
              </a:spcAft>
              <a:buFont typeface="Wingdings 2"/>
              <a:buChar char=""/>
              <a:defRPr/>
            </a:pPr>
            <a:r>
              <a:rPr lang="ru-RU" dirty="0" err="1" smtClean="0">
                <a:solidFill>
                  <a:schemeClr val="accent6">
                    <a:lumMod val="50000"/>
                  </a:schemeClr>
                </a:solidFill>
              </a:rPr>
              <a:t>Чому</a:t>
            </a:r>
            <a:r>
              <a:rPr lang="ru-RU" dirty="0" smtClean="0">
                <a:solidFill>
                  <a:schemeClr val="accent6">
                    <a:lumMod val="50000"/>
                  </a:schemeClr>
                </a:solidFill>
              </a:rPr>
              <a:t> держава </a:t>
            </a:r>
            <a:r>
              <a:rPr lang="ru-RU" dirty="0" err="1" smtClean="0">
                <a:solidFill>
                  <a:schemeClr val="accent6">
                    <a:lumMod val="50000"/>
                  </a:schemeClr>
                </a:solidFill>
              </a:rPr>
              <a:t>вчасно</a:t>
            </a:r>
            <a:r>
              <a:rPr lang="ru-RU" dirty="0" smtClean="0">
                <a:solidFill>
                  <a:schemeClr val="accent6">
                    <a:lumMod val="50000"/>
                  </a:schemeClr>
                </a:solidFill>
              </a:rPr>
              <a:t> не </a:t>
            </a:r>
            <a:r>
              <a:rPr lang="ru-RU" dirty="0" err="1" smtClean="0">
                <a:solidFill>
                  <a:schemeClr val="accent6">
                    <a:lumMod val="50000"/>
                  </a:schemeClr>
                </a:solidFill>
              </a:rPr>
              <a:t>надала</a:t>
            </a:r>
            <a:r>
              <a:rPr lang="ru-RU" dirty="0" smtClean="0">
                <a:solidFill>
                  <a:schemeClr val="accent6">
                    <a:lumMod val="50000"/>
                  </a:schemeClr>
                </a:solidFill>
              </a:rPr>
              <a:t> </a:t>
            </a:r>
            <a:r>
              <a:rPr lang="ru-RU" dirty="0" err="1" smtClean="0">
                <a:solidFill>
                  <a:schemeClr val="accent6">
                    <a:lumMod val="50000"/>
                  </a:schemeClr>
                </a:solidFill>
              </a:rPr>
              <a:t>допомогу</a:t>
            </a:r>
            <a:r>
              <a:rPr lang="ru-RU" dirty="0" smtClean="0">
                <a:solidFill>
                  <a:schemeClr val="accent6">
                    <a:lumMod val="50000"/>
                  </a:schemeClr>
                </a:solidFill>
              </a:rPr>
              <a:t> жертвам голодомору в </a:t>
            </a:r>
            <a:r>
              <a:rPr lang="ru-RU" dirty="0" err="1" smtClean="0">
                <a:solidFill>
                  <a:schemeClr val="accent6">
                    <a:lumMod val="50000"/>
                  </a:schemeClr>
                </a:solidFill>
              </a:rPr>
              <a:t>Україні</a:t>
            </a:r>
            <a:r>
              <a:rPr lang="ru-RU" dirty="0" smtClean="0">
                <a:solidFill>
                  <a:schemeClr val="accent6">
                    <a:lumMod val="50000"/>
                  </a:schemeClr>
                </a:solidFill>
              </a:rPr>
              <a:t>?</a:t>
            </a:r>
            <a:endParaRPr lang="ru-RU"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uk-UA" dirty="0" smtClean="0"/>
              <a:t>Основні точки зору щодо причин голодомору. Перша точка зору.</a:t>
            </a:r>
            <a:endParaRPr lang="uk-UA" dirty="0"/>
          </a:p>
        </p:txBody>
      </p:sp>
      <p:sp>
        <p:nvSpPr>
          <p:cNvPr id="3" name="Объект 2"/>
          <p:cNvSpPr>
            <a:spLocks noGrp="1"/>
          </p:cNvSpPr>
          <p:nvPr>
            <p:ph idx="1"/>
          </p:nvPr>
        </p:nvSpPr>
        <p:spPr/>
        <p:txBody>
          <a:bodyPr>
            <a:normAutofit fontScale="92500" lnSpcReduction="10000"/>
          </a:bodyPr>
          <a:lstStyle/>
          <a:p>
            <a:pPr fontAlgn="auto">
              <a:spcAft>
                <a:spcPts val="0"/>
              </a:spcAft>
              <a:buFont typeface="Wingdings 2"/>
              <a:buChar char=""/>
              <a:defRPr/>
            </a:pPr>
            <a:r>
              <a:rPr lang="ru-RU" dirty="0" err="1" smtClean="0"/>
              <a:t>Неврожай</a:t>
            </a:r>
            <a:r>
              <a:rPr lang="ru-RU" dirty="0" smtClean="0"/>
              <a:t> 1932року в СРСР та УРСР;</a:t>
            </a:r>
          </a:p>
          <a:p>
            <a:pPr fontAlgn="auto">
              <a:spcAft>
                <a:spcPts val="0"/>
              </a:spcAft>
              <a:buFont typeface="Wingdings 2"/>
              <a:buChar char=""/>
              <a:defRPr/>
            </a:pPr>
            <a:r>
              <a:rPr lang="ru-RU" dirty="0" err="1" smtClean="0"/>
              <a:t>Катастрофічний</a:t>
            </a:r>
            <a:r>
              <a:rPr lang="ru-RU" dirty="0" smtClean="0"/>
              <a:t> стан </a:t>
            </a:r>
            <a:r>
              <a:rPr lang="ru-RU" dirty="0" err="1" smtClean="0"/>
              <a:t>сільського</a:t>
            </a:r>
            <a:r>
              <a:rPr lang="ru-RU" dirty="0" smtClean="0"/>
              <a:t> </a:t>
            </a:r>
            <a:r>
              <a:rPr lang="ru-RU" dirty="0" err="1" smtClean="0"/>
              <a:t>господарства</a:t>
            </a:r>
            <a:r>
              <a:rPr lang="ru-RU" dirty="0" smtClean="0"/>
              <a:t> та </a:t>
            </a:r>
            <a:r>
              <a:rPr lang="ru-RU" dirty="0" err="1" smtClean="0"/>
              <a:t>тваринництва</a:t>
            </a:r>
            <a:r>
              <a:rPr lang="ru-RU" dirty="0" smtClean="0"/>
              <a:t> в УРСР;</a:t>
            </a:r>
          </a:p>
          <a:p>
            <a:pPr fontAlgn="auto">
              <a:spcAft>
                <a:spcPts val="0"/>
              </a:spcAft>
              <a:buFont typeface="Wingdings 2"/>
              <a:buChar char=""/>
              <a:defRPr/>
            </a:pPr>
            <a:r>
              <a:rPr lang="ru-RU" dirty="0" err="1" smtClean="0"/>
              <a:t>Відсутність</a:t>
            </a:r>
            <a:r>
              <a:rPr lang="ru-RU" dirty="0" smtClean="0"/>
              <a:t> </a:t>
            </a:r>
            <a:r>
              <a:rPr lang="ru-RU" dirty="0" err="1" smtClean="0"/>
              <a:t>повної</a:t>
            </a:r>
            <a:r>
              <a:rPr lang="ru-RU" dirty="0" smtClean="0"/>
              <a:t> </a:t>
            </a:r>
            <a:r>
              <a:rPr lang="ru-RU" dirty="0" err="1" smtClean="0"/>
              <a:t>об»єктивної</a:t>
            </a:r>
            <a:r>
              <a:rPr lang="ru-RU" dirty="0" smtClean="0"/>
              <a:t> та </a:t>
            </a:r>
            <a:r>
              <a:rPr lang="ru-RU" dirty="0" err="1" smtClean="0"/>
              <a:t>своєчасної</a:t>
            </a:r>
            <a:r>
              <a:rPr lang="ru-RU" dirty="0" smtClean="0"/>
              <a:t> </a:t>
            </a:r>
            <a:r>
              <a:rPr lang="ru-RU" dirty="0" err="1" smtClean="0"/>
              <a:t>інформації</a:t>
            </a:r>
            <a:r>
              <a:rPr lang="ru-RU" dirty="0" smtClean="0"/>
              <a:t> про стан справ на </a:t>
            </a:r>
            <a:r>
              <a:rPr lang="ru-RU" dirty="0" err="1" smtClean="0"/>
              <a:t>місцях</a:t>
            </a:r>
            <a:r>
              <a:rPr lang="ru-RU" dirty="0" smtClean="0"/>
              <a:t>;</a:t>
            </a:r>
          </a:p>
          <a:p>
            <a:pPr fontAlgn="auto">
              <a:spcAft>
                <a:spcPts val="0"/>
              </a:spcAft>
              <a:buFont typeface="Wingdings 2"/>
              <a:buChar char=""/>
              <a:defRPr/>
            </a:pPr>
            <a:r>
              <a:rPr lang="ru-RU" dirty="0" err="1" smtClean="0"/>
              <a:t>Недосконалість</a:t>
            </a:r>
            <a:r>
              <a:rPr lang="ru-RU" dirty="0" smtClean="0"/>
              <a:t> </a:t>
            </a:r>
            <a:r>
              <a:rPr lang="ru-RU" dirty="0" err="1" smtClean="0"/>
              <a:t>системи</a:t>
            </a:r>
            <a:r>
              <a:rPr lang="ru-RU" dirty="0" smtClean="0"/>
              <a:t> </a:t>
            </a:r>
            <a:r>
              <a:rPr lang="ru-RU" dirty="0" err="1" smtClean="0"/>
              <a:t>планування</a:t>
            </a:r>
            <a:r>
              <a:rPr lang="ru-RU" dirty="0" smtClean="0"/>
              <a:t>, </a:t>
            </a:r>
            <a:r>
              <a:rPr lang="ru-RU" dirty="0" err="1" smtClean="0"/>
              <a:t>обліку</a:t>
            </a:r>
            <a:r>
              <a:rPr lang="ru-RU" dirty="0" smtClean="0"/>
              <a:t> та контролю;</a:t>
            </a:r>
          </a:p>
          <a:p>
            <a:pPr fontAlgn="auto">
              <a:spcAft>
                <a:spcPts val="0"/>
              </a:spcAft>
              <a:buFont typeface="Wingdings 2"/>
              <a:buChar char=""/>
              <a:defRPr/>
            </a:pPr>
            <a:r>
              <a:rPr lang="ru-RU" dirty="0" err="1" smtClean="0"/>
              <a:t>Неефективність</a:t>
            </a:r>
            <a:r>
              <a:rPr lang="ru-RU" dirty="0" smtClean="0"/>
              <a:t> </a:t>
            </a:r>
            <a:r>
              <a:rPr lang="ru-RU" dirty="0" err="1" smtClean="0"/>
              <a:t>системи</a:t>
            </a:r>
            <a:r>
              <a:rPr lang="ru-RU" dirty="0" smtClean="0"/>
              <a:t> </a:t>
            </a:r>
            <a:r>
              <a:rPr lang="ru-RU" dirty="0" err="1" smtClean="0"/>
              <a:t>розподілу</a:t>
            </a:r>
            <a:r>
              <a:rPr lang="ru-RU" dirty="0" smtClean="0"/>
              <a:t> та </a:t>
            </a:r>
            <a:r>
              <a:rPr lang="ru-RU" dirty="0" err="1" smtClean="0"/>
              <a:t>постачання</a:t>
            </a:r>
            <a:r>
              <a:rPr lang="ru-RU" dirty="0" smtClean="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uk-UA" dirty="0"/>
              <a:t>Основні точки зору щодо причин голодомору. </a:t>
            </a:r>
            <a:r>
              <a:rPr lang="uk-UA" dirty="0" smtClean="0"/>
              <a:t>друга </a:t>
            </a:r>
            <a:r>
              <a:rPr lang="uk-UA" dirty="0"/>
              <a:t>точка зору</a:t>
            </a:r>
          </a:p>
        </p:txBody>
      </p:sp>
      <p:sp>
        <p:nvSpPr>
          <p:cNvPr id="3" name="Объект 2"/>
          <p:cNvSpPr>
            <a:spLocks noGrp="1"/>
          </p:cNvSpPr>
          <p:nvPr>
            <p:ph sz="half" idx="1"/>
          </p:nvPr>
        </p:nvSpPr>
        <p:spPr/>
        <p:txBody>
          <a:bodyPr>
            <a:normAutofit fontScale="62500" lnSpcReduction="20000"/>
          </a:bodyPr>
          <a:lstStyle/>
          <a:p>
            <a:pPr fontAlgn="auto">
              <a:spcAft>
                <a:spcPts val="0"/>
              </a:spcAft>
              <a:buFont typeface="Wingdings 2"/>
              <a:buChar char=""/>
              <a:defRPr/>
            </a:pPr>
            <a:r>
              <a:rPr lang="ru-RU" dirty="0" err="1" smtClean="0"/>
              <a:t>Проведення</a:t>
            </a:r>
            <a:r>
              <a:rPr lang="ru-RU" dirty="0" smtClean="0"/>
              <a:t> </a:t>
            </a:r>
            <a:r>
              <a:rPr lang="ru-RU" dirty="0" err="1" smtClean="0"/>
              <a:t>індустріалізації</a:t>
            </a:r>
            <a:r>
              <a:rPr lang="ru-RU" dirty="0" smtClean="0"/>
              <a:t> за </a:t>
            </a:r>
            <a:r>
              <a:rPr lang="ru-RU" dirty="0" err="1" smtClean="0"/>
              <a:t>рахунок</a:t>
            </a:r>
            <a:r>
              <a:rPr lang="ru-RU" dirty="0" smtClean="0"/>
              <a:t> </a:t>
            </a:r>
            <a:r>
              <a:rPr lang="ru-RU" dirty="0" err="1" smtClean="0"/>
              <a:t>коштів</a:t>
            </a:r>
            <a:r>
              <a:rPr lang="ru-RU" dirty="0" smtClean="0"/>
              <a:t> </a:t>
            </a:r>
            <a:r>
              <a:rPr lang="ru-RU" dirty="0" err="1" smtClean="0"/>
              <a:t>сільського</a:t>
            </a:r>
            <a:r>
              <a:rPr lang="ru-RU" dirty="0" smtClean="0"/>
              <a:t> </a:t>
            </a:r>
            <a:r>
              <a:rPr lang="ru-RU" dirty="0" err="1" smtClean="0"/>
              <a:t>господарства</a:t>
            </a:r>
            <a:r>
              <a:rPr lang="ru-RU" dirty="0" smtClean="0"/>
              <a:t>;</a:t>
            </a:r>
          </a:p>
          <a:p>
            <a:pPr fontAlgn="auto">
              <a:spcAft>
                <a:spcPts val="0"/>
              </a:spcAft>
              <a:buFont typeface="Wingdings 2"/>
              <a:buChar char=""/>
              <a:defRPr/>
            </a:pPr>
            <a:r>
              <a:rPr lang="ru-RU" dirty="0" err="1" smtClean="0"/>
              <a:t>Ліквідація</a:t>
            </a:r>
            <a:r>
              <a:rPr lang="ru-RU" dirty="0" smtClean="0"/>
              <a:t> опору </a:t>
            </a:r>
            <a:r>
              <a:rPr lang="ru-RU" dirty="0" err="1" smtClean="0"/>
              <a:t>українського</a:t>
            </a:r>
            <a:r>
              <a:rPr lang="ru-RU" dirty="0" smtClean="0"/>
              <a:t> селянства </a:t>
            </a:r>
            <a:r>
              <a:rPr lang="ru-RU" dirty="0" err="1" smtClean="0"/>
              <a:t>політиці</a:t>
            </a:r>
            <a:r>
              <a:rPr lang="ru-RU" dirty="0" smtClean="0"/>
              <a:t> </a:t>
            </a:r>
            <a:r>
              <a:rPr lang="ru-RU" dirty="0" err="1" smtClean="0"/>
              <a:t>колективізації</a:t>
            </a:r>
            <a:r>
              <a:rPr lang="ru-RU" dirty="0" smtClean="0"/>
              <a:t>;</a:t>
            </a:r>
          </a:p>
          <a:p>
            <a:pPr fontAlgn="auto">
              <a:spcAft>
                <a:spcPts val="0"/>
              </a:spcAft>
              <a:buFont typeface="Wingdings 2"/>
              <a:buChar char=""/>
              <a:defRPr/>
            </a:pPr>
            <a:r>
              <a:rPr lang="ru-RU" dirty="0" err="1" smtClean="0"/>
              <a:t>Нереальні</a:t>
            </a:r>
            <a:r>
              <a:rPr lang="ru-RU" dirty="0" smtClean="0"/>
              <a:t> </a:t>
            </a:r>
            <a:r>
              <a:rPr lang="ru-RU" dirty="0" err="1" smtClean="0"/>
              <a:t>плани</a:t>
            </a:r>
            <a:r>
              <a:rPr lang="ru-RU" dirty="0" smtClean="0"/>
              <a:t> </a:t>
            </a:r>
            <a:r>
              <a:rPr lang="ru-RU" dirty="0" err="1" smtClean="0"/>
              <a:t>хлібозаготівель</a:t>
            </a:r>
            <a:r>
              <a:rPr lang="ru-RU" dirty="0" smtClean="0"/>
              <a:t> для УРСР на 1932рік;</a:t>
            </a:r>
          </a:p>
          <a:p>
            <a:pPr fontAlgn="auto">
              <a:spcAft>
                <a:spcPts val="0"/>
              </a:spcAft>
              <a:buFont typeface="Wingdings 2"/>
              <a:buChar char=""/>
              <a:defRPr/>
            </a:pPr>
            <a:r>
              <a:rPr lang="ru-RU" dirty="0" err="1" smtClean="0"/>
              <a:t>Політика</a:t>
            </a:r>
            <a:r>
              <a:rPr lang="ru-RU" dirty="0" smtClean="0"/>
              <a:t> </a:t>
            </a:r>
            <a:r>
              <a:rPr lang="ru-RU" dirty="0" err="1" smtClean="0"/>
              <a:t>терору</a:t>
            </a:r>
            <a:r>
              <a:rPr lang="ru-RU" dirty="0" smtClean="0"/>
              <a:t> </a:t>
            </a:r>
            <a:r>
              <a:rPr lang="ru-RU" dirty="0" err="1" smtClean="0"/>
              <a:t>щодо</a:t>
            </a:r>
            <a:r>
              <a:rPr lang="ru-RU" dirty="0" smtClean="0"/>
              <a:t> </a:t>
            </a:r>
            <a:r>
              <a:rPr lang="ru-RU" dirty="0" err="1" smtClean="0"/>
              <a:t>районів</a:t>
            </a:r>
            <a:r>
              <a:rPr lang="ru-RU" dirty="0" smtClean="0"/>
              <a:t>, </a:t>
            </a:r>
            <a:r>
              <a:rPr lang="ru-RU" dirty="0" err="1" smtClean="0"/>
              <a:t>які</a:t>
            </a:r>
            <a:r>
              <a:rPr lang="ru-RU" dirty="0" smtClean="0"/>
              <a:t> не </a:t>
            </a:r>
            <a:r>
              <a:rPr lang="ru-RU" dirty="0" err="1" smtClean="0"/>
              <a:t>виконали</a:t>
            </a:r>
            <a:r>
              <a:rPr lang="ru-RU" dirty="0" smtClean="0"/>
              <a:t> </a:t>
            </a:r>
            <a:r>
              <a:rPr lang="ru-RU" dirty="0" err="1" smtClean="0"/>
              <a:t>плани</a:t>
            </a:r>
            <a:r>
              <a:rPr lang="ru-RU" dirty="0" smtClean="0"/>
              <a:t> </a:t>
            </a:r>
            <a:r>
              <a:rPr lang="ru-RU" dirty="0" err="1" smtClean="0"/>
              <a:t>хлібозаготівель</a:t>
            </a:r>
            <a:r>
              <a:rPr lang="ru-RU" dirty="0" smtClean="0"/>
              <a:t>;</a:t>
            </a:r>
          </a:p>
          <a:p>
            <a:pPr fontAlgn="auto">
              <a:spcAft>
                <a:spcPts val="0"/>
              </a:spcAft>
              <a:buFont typeface="Wingdings 2"/>
              <a:buChar char=""/>
              <a:defRPr/>
            </a:pPr>
            <a:r>
              <a:rPr lang="ru-RU" dirty="0" err="1" smtClean="0"/>
              <a:t>Відсутність</a:t>
            </a:r>
            <a:r>
              <a:rPr lang="ru-RU" dirty="0" smtClean="0"/>
              <a:t> з боку </a:t>
            </a:r>
            <a:r>
              <a:rPr lang="ru-RU" dirty="0" err="1" smtClean="0"/>
              <a:t>держави</a:t>
            </a:r>
            <a:r>
              <a:rPr lang="ru-RU" dirty="0" smtClean="0"/>
              <a:t> </a:t>
            </a:r>
            <a:r>
              <a:rPr lang="ru-RU" dirty="0" err="1" smtClean="0"/>
              <a:t>реальної</a:t>
            </a:r>
            <a:r>
              <a:rPr lang="ru-RU" dirty="0" smtClean="0"/>
              <a:t> </a:t>
            </a:r>
            <a:r>
              <a:rPr lang="ru-RU" dirty="0" err="1" smtClean="0"/>
              <a:t>допомоги</a:t>
            </a:r>
            <a:r>
              <a:rPr lang="ru-RU" dirty="0" smtClean="0"/>
              <a:t> </a:t>
            </a:r>
            <a:r>
              <a:rPr lang="ru-RU" dirty="0" err="1" smtClean="0"/>
              <a:t>голодуючим</a:t>
            </a:r>
            <a:r>
              <a:rPr lang="ru-RU" dirty="0" smtClean="0"/>
              <a:t>;</a:t>
            </a:r>
          </a:p>
          <a:p>
            <a:pPr fontAlgn="auto">
              <a:spcAft>
                <a:spcPts val="0"/>
              </a:spcAft>
              <a:buFont typeface="Wingdings 2"/>
              <a:buChar char=""/>
              <a:defRPr/>
            </a:pPr>
            <a:r>
              <a:rPr lang="ru-RU" dirty="0" err="1" smtClean="0"/>
              <a:t>Недопушення</a:t>
            </a:r>
            <a:r>
              <a:rPr lang="ru-RU" dirty="0" smtClean="0"/>
              <a:t> </a:t>
            </a:r>
            <a:r>
              <a:rPr lang="ru-RU" dirty="0" err="1" smtClean="0"/>
              <a:t>можливості</a:t>
            </a:r>
            <a:r>
              <a:rPr lang="ru-RU" dirty="0" smtClean="0"/>
              <a:t> </a:t>
            </a:r>
            <a:r>
              <a:rPr lang="ru-RU" dirty="0" err="1" smtClean="0"/>
              <a:t>надання</a:t>
            </a:r>
            <a:r>
              <a:rPr lang="ru-RU" dirty="0" smtClean="0"/>
              <a:t> </a:t>
            </a:r>
            <a:r>
              <a:rPr lang="ru-RU" dirty="0" err="1" smtClean="0"/>
              <a:t>іноземної</a:t>
            </a:r>
            <a:r>
              <a:rPr lang="ru-RU" dirty="0" smtClean="0"/>
              <a:t> </a:t>
            </a:r>
            <a:r>
              <a:rPr lang="ru-RU" dirty="0" err="1" smtClean="0"/>
              <a:t>продовольчої</a:t>
            </a:r>
            <a:r>
              <a:rPr lang="ru-RU" dirty="0" smtClean="0"/>
              <a:t> </a:t>
            </a:r>
            <a:r>
              <a:rPr lang="ru-RU" dirty="0" err="1" smtClean="0"/>
              <a:t>допомоги</a:t>
            </a:r>
            <a:r>
              <a:rPr lang="ru-RU" dirty="0" smtClean="0"/>
              <a:t> </a:t>
            </a:r>
            <a:r>
              <a:rPr lang="ru-RU" dirty="0" err="1" smtClean="0"/>
              <a:t>засобами</a:t>
            </a:r>
            <a:r>
              <a:rPr lang="ru-RU" dirty="0" smtClean="0"/>
              <a:t> </a:t>
            </a:r>
            <a:r>
              <a:rPr lang="ru-RU" dirty="0" err="1" smtClean="0"/>
              <a:t>інформаційцної</a:t>
            </a:r>
            <a:r>
              <a:rPr lang="ru-RU" dirty="0" smtClean="0"/>
              <a:t> </a:t>
            </a:r>
            <a:r>
              <a:rPr lang="ru-RU" dirty="0" err="1" smtClean="0"/>
              <a:t>блокади</a:t>
            </a:r>
            <a:r>
              <a:rPr lang="ru-RU" dirty="0" smtClean="0"/>
              <a:t>;</a:t>
            </a:r>
          </a:p>
          <a:p>
            <a:pPr fontAlgn="auto">
              <a:spcAft>
                <a:spcPts val="0"/>
              </a:spcAft>
              <a:buFont typeface="Wingdings 2"/>
              <a:buChar char=""/>
              <a:defRPr/>
            </a:pPr>
            <a:r>
              <a:rPr lang="ru-RU" dirty="0" err="1" smtClean="0"/>
              <a:t>Запровадження</a:t>
            </a:r>
            <a:r>
              <a:rPr lang="ru-RU" dirty="0" smtClean="0"/>
              <a:t> </a:t>
            </a:r>
            <a:r>
              <a:rPr lang="ru-RU" dirty="0" err="1" smtClean="0"/>
              <a:t>надзвичайної</a:t>
            </a:r>
            <a:r>
              <a:rPr lang="ru-RU" dirty="0" smtClean="0"/>
              <a:t> </a:t>
            </a:r>
            <a:r>
              <a:rPr lang="ru-RU" dirty="0" err="1" smtClean="0"/>
              <a:t>комісії</a:t>
            </a:r>
            <a:r>
              <a:rPr lang="ru-RU" dirty="0" smtClean="0"/>
              <a:t>.</a:t>
            </a:r>
            <a:endParaRPr lang="ru-RU" dirty="0"/>
          </a:p>
        </p:txBody>
      </p:sp>
      <p:pic>
        <p:nvPicPr>
          <p:cNvPr id="20483" name="Picture 2"/>
          <p:cNvPicPr>
            <a:picLocks noGrp="1" noChangeAspect="1" noChangeArrowheads="1"/>
          </p:cNvPicPr>
          <p:nvPr>
            <p:ph sz="half" idx="2"/>
          </p:nvPr>
        </p:nvPicPr>
        <p:blipFill>
          <a:blip r:embed="rId2"/>
          <a:srcRect/>
          <a:stretch>
            <a:fillRect/>
          </a:stretch>
        </p:blipFill>
        <p:spPr>
          <a:xfrm>
            <a:off x="4648200" y="2109788"/>
            <a:ext cx="4343400" cy="370522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700338" y="2492375"/>
            <a:ext cx="4175125" cy="936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dirty="0">
                <a:solidFill>
                  <a:srgbClr val="C00000"/>
                </a:solidFill>
              </a:rPr>
              <a:t>Причини голодомору</a:t>
            </a:r>
          </a:p>
          <a:p>
            <a:pPr algn="ctr" fontAlgn="auto">
              <a:spcBef>
                <a:spcPts val="0"/>
              </a:spcBef>
              <a:spcAft>
                <a:spcPts val="0"/>
              </a:spcAft>
              <a:defRPr/>
            </a:pPr>
            <a:r>
              <a:rPr lang="uk-UA" dirty="0">
                <a:solidFill>
                  <a:srgbClr val="C00000"/>
                </a:solidFill>
              </a:rPr>
              <a:t>1932 – 1933рр.</a:t>
            </a:r>
            <a:endParaRPr lang="uk-UA" dirty="0">
              <a:solidFill>
                <a:srgbClr val="C00000"/>
              </a:solidFill>
            </a:endParaRPr>
          </a:p>
        </p:txBody>
      </p:sp>
      <p:sp>
        <p:nvSpPr>
          <p:cNvPr id="5" name="Скругленный прямоугольник 4"/>
          <p:cNvSpPr/>
          <p:nvPr/>
        </p:nvSpPr>
        <p:spPr>
          <a:xfrm>
            <a:off x="2700338" y="1773238"/>
            <a:ext cx="4175125" cy="3603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dirty="0">
                <a:solidFill>
                  <a:srgbClr val="C00000"/>
                </a:solidFill>
              </a:rPr>
              <a:t>Аграрна політика ВКП(б)</a:t>
            </a:r>
            <a:endParaRPr lang="uk-UA" dirty="0">
              <a:solidFill>
                <a:srgbClr val="C00000"/>
              </a:solidFill>
            </a:endParaRPr>
          </a:p>
        </p:txBody>
      </p:sp>
      <p:sp>
        <p:nvSpPr>
          <p:cNvPr id="6" name="Скругленный прямоугольник 5"/>
          <p:cNvSpPr/>
          <p:nvPr/>
        </p:nvSpPr>
        <p:spPr>
          <a:xfrm>
            <a:off x="107950" y="188913"/>
            <a:ext cx="2303463" cy="86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dirty="0">
                <a:solidFill>
                  <a:srgbClr val="C00000"/>
                </a:solidFill>
              </a:rPr>
              <a:t>Суцільна примусова</a:t>
            </a:r>
          </a:p>
          <a:p>
            <a:pPr algn="ctr" fontAlgn="auto">
              <a:spcBef>
                <a:spcPts val="0"/>
              </a:spcBef>
              <a:spcAft>
                <a:spcPts val="0"/>
              </a:spcAft>
              <a:defRPr/>
            </a:pPr>
            <a:r>
              <a:rPr lang="uk-UA" dirty="0">
                <a:solidFill>
                  <a:srgbClr val="C00000"/>
                </a:solidFill>
              </a:rPr>
              <a:t>колективізація</a:t>
            </a:r>
            <a:endParaRPr lang="uk-UA" dirty="0">
              <a:solidFill>
                <a:srgbClr val="C00000"/>
              </a:solidFill>
            </a:endParaRPr>
          </a:p>
        </p:txBody>
      </p:sp>
      <p:sp>
        <p:nvSpPr>
          <p:cNvPr id="7" name="Скругленный прямоугольник 6"/>
          <p:cNvSpPr/>
          <p:nvPr/>
        </p:nvSpPr>
        <p:spPr>
          <a:xfrm>
            <a:off x="2700338" y="188913"/>
            <a:ext cx="1871662" cy="86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dirty="0">
                <a:solidFill>
                  <a:srgbClr val="C00000"/>
                </a:solidFill>
              </a:rPr>
              <a:t>Відновлення продрозкладки</a:t>
            </a:r>
            <a:endParaRPr lang="uk-UA" dirty="0">
              <a:solidFill>
                <a:srgbClr val="C00000"/>
              </a:solidFill>
            </a:endParaRPr>
          </a:p>
        </p:txBody>
      </p:sp>
      <p:sp>
        <p:nvSpPr>
          <p:cNvPr id="8" name="Скругленный прямоугольник 7"/>
          <p:cNvSpPr/>
          <p:nvPr/>
        </p:nvSpPr>
        <p:spPr>
          <a:xfrm>
            <a:off x="4787900" y="182563"/>
            <a:ext cx="2305050" cy="8651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dirty="0">
                <a:solidFill>
                  <a:srgbClr val="C00000"/>
                </a:solidFill>
              </a:rPr>
              <a:t>Примусова, майже безкоштовна праця селян</a:t>
            </a:r>
            <a:endParaRPr lang="uk-UA" dirty="0">
              <a:solidFill>
                <a:srgbClr val="C00000"/>
              </a:solidFill>
            </a:endParaRPr>
          </a:p>
        </p:txBody>
      </p:sp>
      <p:sp>
        <p:nvSpPr>
          <p:cNvPr id="9" name="Скругленный прямоугольник 8"/>
          <p:cNvSpPr/>
          <p:nvPr/>
        </p:nvSpPr>
        <p:spPr>
          <a:xfrm>
            <a:off x="7380288" y="188913"/>
            <a:ext cx="1584325" cy="86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dirty="0">
                <a:solidFill>
                  <a:srgbClr val="C00000"/>
                </a:solidFill>
              </a:rPr>
              <a:t>Введення натуральних штрафів</a:t>
            </a:r>
            <a:endParaRPr lang="uk-UA" dirty="0">
              <a:solidFill>
                <a:srgbClr val="C00000"/>
              </a:solidFill>
            </a:endParaRPr>
          </a:p>
        </p:txBody>
      </p:sp>
      <p:sp>
        <p:nvSpPr>
          <p:cNvPr id="10" name="Скругленный прямоугольник 9"/>
          <p:cNvSpPr/>
          <p:nvPr/>
        </p:nvSpPr>
        <p:spPr>
          <a:xfrm>
            <a:off x="107950" y="2492375"/>
            <a:ext cx="2303463" cy="936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dirty="0">
                <a:solidFill>
                  <a:srgbClr val="C00000"/>
                </a:solidFill>
              </a:rPr>
              <a:t>Несприятливі погодні умови </a:t>
            </a:r>
          </a:p>
          <a:p>
            <a:pPr algn="ctr" fontAlgn="auto">
              <a:spcBef>
                <a:spcPts val="0"/>
              </a:spcBef>
              <a:spcAft>
                <a:spcPts val="0"/>
              </a:spcAft>
              <a:defRPr/>
            </a:pPr>
            <a:r>
              <a:rPr lang="uk-UA" dirty="0">
                <a:solidFill>
                  <a:srgbClr val="C00000"/>
                </a:solidFill>
              </a:rPr>
              <a:t>( посуха 1932р.)</a:t>
            </a:r>
            <a:endParaRPr lang="uk-UA" dirty="0">
              <a:solidFill>
                <a:srgbClr val="C00000"/>
              </a:solidFill>
            </a:endParaRPr>
          </a:p>
        </p:txBody>
      </p:sp>
      <p:sp>
        <p:nvSpPr>
          <p:cNvPr id="11" name="Скругленный прямоугольник 10"/>
          <p:cNvSpPr/>
          <p:nvPr/>
        </p:nvSpPr>
        <p:spPr>
          <a:xfrm>
            <a:off x="7092950" y="2492375"/>
            <a:ext cx="1943100" cy="2089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dirty="0">
                <a:solidFill>
                  <a:srgbClr val="C00000"/>
                </a:solidFill>
              </a:rPr>
              <a:t>Відсутність законодавчої бази щодо захисту колгоспів від сваволі органів влади</a:t>
            </a:r>
            <a:endParaRPr lang="uk-UA" dirty="0">
              <a:solidFill>
                <a:srgbClr val="C00000"/>
              </a:solidFill>
            </a:endParaRPr>
          </a:p>
        </p:txBody>
      </p:sp>
      <p:sp>
        <p:nvSpPr>
          <p:cNvPr id="12" name="Скругленный прямоугольник 11"/>
          <p:cNvSpPr/>
          <p:nvPr/>
        </p:nvSpPr>
        <p:spPr>
          <a:xfrm>
            <a:off x="2843213" y="4221163"/>
            <a:ext cx="3889375" cy="1152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dirty="0">
                <a:solidFill>
                  <a:srgbClr val="C00000"/>
                </a:solidFill>
              </a:rPr>
              <a:t>Створення надзвичайної комісії з вивезення хліба</a:t>
            </a:r>
            <a:endParaRPr lang="uk-UA" dirty="0">
              <a:solidFill>
                <a:srgbClr val="C00000"/>
              </a:solidFill>
            </a:endParaRPr>
          </a:p>
        </p:txBody>
      </p:sp>
      <p:cxnSp>
        <p:nvCxnSpPr>
          <p:cNvPr id="14" name="Прямая со стрелкой 13"/>
          <p:cNvCxnSpPr>
            <a:stCxn id="4" idx="0"/>
          </p:cNvCxnSpPr>
          <p:nvPr/>
        </p:nvCxnSpPr>
        <p:spPr>
          <a:xfrm flipV="1">
            <a:off x="4787900" y="2205038"/>
            <a:ext cx="0" cy="28733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5" idx="0"/>
          </p:cNvCxnSpPr>
          <p:nvPr/>
        </p:nvCxnSpPr>
        <p:spPr>
          <a:xfrm flipV="1">
            <a:off x="4787900" y="1125538"/>
            <a:ext cx="2592388" cy="6477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5" idx="0"/>
          </p:cNvCxnSpPr>
          <p:nvPr/>
        </p:nvCxnSpPr>
        <p:spPr>
          <a:xfrm flipV="1">
            <a:off x="4787900" y="1125538"/>
            <a:ext cx="1008063" cy="6477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5" idx="0"/>
          </p:cNvCxnSpPr>
          <p:nvPr/>
        </p:nvCxnSpPr>
        <p:spPr>
          <a:xfrm flipH="1" flipV="1">
            <a:off x="2339975" y="1125538"/>
            <a:ext cx="2447925" cy="6477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5" idx="0"/>
          </p:cNvCxnSpPr>
          <p:nvPr/>
        </p:nvCxnSpPr>
        <p:spPr>
          <a:xfrm flipH="1" flipV="1">
            <a:off x="3924300" y="1125538"/>
            <a:ext cx="863600" cy="6477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4" idx="1"/>
            <a:endCxn id="10" idx="3"/>
          </p:cNvCxnSpPr>
          <p:nvPr/>
        </p:nvCxnSpPr>
        <p:spPr>
          <a:xfrm flipH="1">
            <a:off x="2411413" y="2960688"/>
            <a:ext cx="28892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4" idx="3"/>
          </p:cNvCxnSpPr>
          <p:nvPr/>
        </p:nvCxnSpPr>
        <p:spPr>
          <a:xfrm>
            <a:off x="6875463" y="2960688"/>
            <a:ext cx="217487"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stCxn id="4" idx="2"/>
            <a:endCxn id="12" idx="0"/>
          </p:cNvCxnSpPr>
          <p:nvPr/>
        </p:nvCxnSpPr>
        <p:spPr>
          <a:xfrm>
            <a:off x="4787900" y="3429000"/>
            <a:ext cx="0" cy="7921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Скругленный прямоугольник 29"/>
          <p:cNvSpPr/>
          <p:nvPr/>
        </p:nvSpPr>
        <p:spPr>
          <a:xfrm>
            <a:off x="250825" y="4292600"/>
            <a:ext cx="2089150" cy="2160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dirty="0">
                <a:solidFill>
                  <a:srgbClr val="C00000"/>
                </a:solidFill>
              </a:rPr>
              <a:t>Терор проти партійних та керівних працівників </a:t>
            </a:r>
            <a:endParaRPr lang="uk-UA" dirty="0">
              <a:solidFill>
                <a:srgbClr val="C00000"/>
              </a:solidFill>
            </a:endParaRPr>
          </a:p>
        </p:txBody>
      </p:sp>
      <p:cxnSp>
        <p:nvCxnSpPr>
          <p:cNvPr id="32" name="Прямая со стрелкой 31"/>
          <p:cNvCxnSpPr>
            <a:stCxn id="4" idx="2"/>
          </p:cNvCxnSpPr>
          <p:nvPr/>
        </p:nvCxnSpPr>
        <p:spPr>
          <a:xfrm flipH="1">
            <a:off x="2124075" y="3429000"/>
            <a:ext cx="2663825" cy="7921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483</TotalTime>
  <Words>1620</Words>
  <Application>Microsoft Office PowerPoint</Application>
  <PresentationFormat>Экран (4:3)</PresentationFormat>
  <Paragraphs>113</Paragraphs>
  <Slides>25</Slides>
  <Notes>0</Notes>
  <HiddenSlides>0</HiddenSlides>
  <MMClips>0</MMClips>
  <ScaleCrop>false</ScaleCrop>
  <HeadingPairs>
    <vt:vector size="8" baseType="variant">
      <vt:variant>
        <vt:lpstr>Использованные шрифты</vt:lpstr>
      </vt:variant>
      <vt:variant>
        <vt:i4>5</vt:i4>
      </vt:variant>
      <vt:variant>
        <vt:lpstr>Шаблон оформления</vt:lpstr>
      </vt:variant>
      <vt:variant>
        <vt:i4>9</vt:i4>
      </vt:variant>
      <vt:variant>
        <vt:lpstr>Внедренные серверы OLE</vt:lpstr>
      </vt:variant>
      <vt:variant>
        <vt:i4>1</vt:i4>
      </vt:variant>
      <vt:variant>
        <vt:lpstr>Заголовки слайдов</vt:lpstr>
      </vt:variant>
      <vt:variant>
        <vt:i4>25</vt:i4>
      </vt:variant>
    </vt:vector>
  </HeadingPairs>
  <TitlesOfParts>
    <vt:vector size="40" baseType="lpstr">
      <vt:lpstr>Franklin Gothic Book</vt:lpstr>
      <vt:lpstr>Arial</vt:lpstr>
      <vt:lpstr>Franklin Gothic Medium</vt:lpstr>
      <vt:lpstr>Wingdings 2</vt:lpstr>
      <vt:lpstr>Calibri</vt:lpstr>
      <vt:lpstr>Трек</vt:lpstr>
      <vt:lpstr>Трек</vt:lpstr>
      <vt:lpstr>Трек</vt:lpstr>
      <vt:lpstr>Трек</vt:lpstr>
      <vt:lpstr>Трек</vt:lpstr>
      <vt:lpstr>Трек</vt:lpstr>
      <vt:lpstr>Трек</vt:lpstr>
      <vt:lpstr>Трек</vt:lpstr>
      <vt:lpstr>Трек</vt:lpstr>
      <vt:lpstr>Диаграмма Microsoft Excel</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Початок революції у Франції</dc:title>
  <dc:creator>Володимир</dc:creator>
  <cp:lastModifiedBy>RUSLANA</cp:lastModifiedBy>
  <cp:revision>61</cp:revision>
  <dcterms:modified xsi:type="dcterms:W3CDTF">2013-04-11T18:39:07Z</dcterms:modified>
</cp:coreProperties>
</file>