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61" r:id="rId5"/>
    <p:sldId id="265" r:id="rId6"/>
    <p:sldId id="264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20D6E0-BF1F-47DF-9BE1-748F6784A60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DB57DF-F120-4EEA-B805-F2CA86F08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1196752"/>
            <a:ext cx="8062912" cy="2304256"/>
          </a:xfrm>
        </p:spPr>
        <p:txBody>
          <a:bodyPr/>
          <a:lstStyle/>
          <a:p>
            <a:pPr algn="ctr"/>
            <a:r>
              <a:rPr lang="ru-RU" dirty="0" smtClean="0"/>
              <a:t>Архитектура Украины </a:t>
            </a:r>
            <a:br>
              <a:rPr lang="ru-RU" dirty="0" smtClean="0"/>
            </a:br>
            <a:r>
              <a:rPr lang="en-US" dirty="0" smtClean="0"/>
              <a:t>XVI –XVII </a:t>
            </a:r>
            <a:r>
              <a:rPr lang="ru-RU" dirty="0" smtClean="0"/>
              <a:t>вв.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Заикина Алина,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ученица 10-б класса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86916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2000" dirty="0" smtClean="0"/>
              <a:t>Один из залов замка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Збаража                   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692696"/>
            <a:ext cx="4320480" cy="46634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Збаражский замок </a:t>
            </a:r>
            <a:r>
              <a:rPr lang="ru-RU" sz="2000" dirty="0" smtClean="0"/>
              <a:t>в течение столетий служил резиденцией литовским князьям и польским шляхтичам. Строительство новой твердыни вместо разрушенной татарами крепости в Старом Збараже </a:t>
            </a:r>
            <a:r>
              <a:rPr lang="ru-RU" sz="2000" i="1" dirty="0" smtClean="0">
                <a:solidFill>
                  <a:srgbClr val="FF0000"/>
                </a:solidFill>
              </a:rPr>
              <a:t>начали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в 1620 г. князья Христофор и Юрий Збаражские</a:t>
            </a:r>
            <a:r>
              <a:rPr lang="ru-RU" sz="2000" dirty="0" smtClean="0"/>
              <a:t>, заказав в Венеции проект известному архитектору и инженеру </a:t>
            </a:r>
            <a:r>
              <a:rPr lang="ru-RU" sz="2000" b="1" dirty="0" smtClean="0"/>
              <a:t>В. Скамоцци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 1649 г</a:t>
            </a:r>
            <a:r>
              <a:rPr lang="ru-RU" sz="2000" dirty="0" smtClean="0"/>
              <a:t>. замок выдержал семинедельную осаду казацкого войска </a:t>
            </a:r>
            <a:r>
              <a:rPr lang="ru-RU" sz="2000" i="1" dirty="0" smtClean="0">
                <a:solidFill>
                  <a:srgbClr val="FF0000"/>
                </a:solidFill>
              </a:rPr>
              <a:t>Богдана Хмельницкого</a:t>
            </a:r>
            <a:r>
              <a:rPr lang="ru-RU" sz="2000" dirty="0" smtClean="0"/>
              <a:t>, а в </a:t>
            </a:r>
            <a:r>
              <a:rPr lang="ru-RU" sz="2000" b="1" dirty="0" smtClean="0">
                <a:solidFill>
                  <a:srgbClr val="FF0000"/>
                </a:solidFill>
              </a:rPr>
              <a:t>1734 г. был захвачен гайдамаками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музе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005567">
            <a:off x="4947845" y="781162"/>
            <a:ext cx="3801616" cy="302433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956376" cy="345638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rgbClr val="FF0000"/>
                </a:solidFill>
              </a:rPr>
              <a:t>Украинская культура </a:t>
            </a:r>
            <a:r>
              <a:rPr lang="en-US" sz="2700" b="1" i="1" u="sng" dirty="0" smtClean="0">
                <a:solidFill>
                  <a:srgbClr val="FF0000"/>
                </a:solidFill>
              </a:rPr>
              <a:t>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XVI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- первой половины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XV</a:t>
            </a:r>
            <a:r>
              <a:rPr lang="en-US" sz="2700" b="1" i="1" u="sng" dirty="0" smtClean="0">
                <a:solidFill>
                  <a:srgbClr val="FF0000"/>
                </a:solidFill>
              </a:rPr>
              <a:t>II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ст. </a:t>
            </a:r>
            <a:r>
              <a:rPr lang="en-US" sz="2700" b="1" i="1" u="sng" dirty="0" smtClean="0">
                <a:solidFill>
                  <a:srgbClr val="FF0000"/>
                </a:solidFill>
              </a:rPr>
              <a:t/>
            </a:r>
            <a:br>
              <a:rPr lang="en-US" sz="2700" b="1" i="1" u="sng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развивалась </a:t>
            </a:r>
            <a:r>
              <a:rPr lang="ru-RU" sz="2800" dirty="0" smtClean="0"/>
              <a:t>в сложных условиях. Негативно сказались на ней усиление социального </a:t>
            </a:r>
            <a:r>
              <a:rPr lang="ru-RU" sz="2800" dirty="0" smtClean="0"/>
              <a:t>и национального </a:t>
            </a:r>
            <a:r>
              <a:rPr lang="ru-RU" sz="2800" u="sng" dirty="0" smtClean="0"/>
              <a:t> </a:t>
            </a:r>
            <a:r>
              <a:rPr lang="ru-RU" sz="2800" dirty="0" smtClean="0"/>
              <a:t>гнета </a:t>
            </a:r>
            <a:r>
              <a:rPr lang="ru-RU" sz="2800" dirty="0" smtClean="0"/>
              <a:t>после 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Люблинской унии </a:t>
            </a:r>
            <a:r>
              <a:rPr lang="ru-RU" sz="2800" dirty="0" smtClean="0"/>
              <a:t>, </a:t>
            </a:r>
            <a:r>
              <a:rPr lang="ru-RU" sz="2800" dirty="0" smtClean="0"/>
              <a:t>а также </a:t>
            </a:r>
            <a:r>
              <a:rPr lang="ru-RU" sz="2800" dirty="0" smtClean="0"/>
              <a:t>обострение </a:t>
            </a:r>
            <a:r>
              <a:rPr lang="ru-RU" sz="2800" dirty="0" smtClean="0"/>
              <a:t> </a:t>
            </a:r>
            <a:r>
              <a:rPr lang="ru-RU" sz="2800" dirty="0" smtClean="0"/>
              <a:t>религиозного раздора </a:t>
            </a:r>
            <a:r>
              <a:rPr lang="ru-RU" sz="2800" dirty="0" smtClean="0"/>
              <a:t>после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Брестской унии</a:t>
            </a:r>
            <a:r>
              <a:rPr lang="ru-RU" sz="2800" dirty="0" smtClean="0"/>
              <a:t>. </a:t>
            </a:r>
            <a:r>
              <a:rPr lang="ru-RU" sz="2700" dirty="0" smtClean="0"/>
              <a:t>Несмотря </a:t>
            </a:r>
            <a:r>
              <a:rPr lang="ru-RU" sz="2700" dirty="0" smtClean="0"/>
              <a:t>на тяжелые условия жизни, украинский народ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все </a:t>
            </a:r>
            <a:r>
              <a:rPr lang="ru-RU" sz="2700" dirty="0" smtClean="0"/>
              <a:t>же развивал собственную науку, </a:t>
            </a:r>
            <a:r>
              <a:rPr lang="ru-RU" sz="2700" dirty="0" smtClean="0"/>
              <a:t>образование,</a:t>
            </a:r>
            <a:br>
              <a:rPr lang="ru-RU" sz="2700" dirty="0" smtClean="0"/>
            </a:br>
            <a:r>
              <a:rPr lang="ru-RU" sz="2700" dirty="0" smtClean="0"/>
              <a:t>различные </a:t>
            </a:r>
            <a:r>
              <a:rPr lang="ru-RU" sz="2700" dirty="0" smtClean="0"/>
              <a:t>области искусства </a:t>
            </a:r>
            <a:r>
              <a:rPr lang="ru-RU" sz="2700" dirty="0" smtClean="0"/>
              <a:t>и культуры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49617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Архитектура </a:t>
            </a:r>
            <a:r>
              <a:rPr lang="en-US" sz="4000" dirty="0" smtClean="0">
                <a:solidFill>
                  <a:srgbClr val="FF0000"/>
                </a:solidFill>
              </a:rPr>
              <a:t>XVI – </a:t>
            </a:r>
            <a:r>
              <a:rPr lang="ru-RU" sz="4000" dirty="0" smtClean="0">
                <a:solidFill>
                  <a:srgbClr val="FF0000"/>
                </a:solidFill>
              </a:rPr>
              <a:t>начала</a:t>
            </a:r>
            <a:r>
              <a:rPr lang="en-US" sz="4000" dirty="0" smtClean="0">
                <a:solidFill>
                  <a:srgbClr val="FF0000"/>
                </a:solidFill>
              </a:rPr>
              <a:t> XVII </a:t>
            </a:r>
            <a:r>
              <a:rPr lang="ru-RU" sz="4000" dirty="0" smtClean="0">
                <a:solidFill>
                  <a:srgbClr val="FF0000"/>
                </a:solidFill>
              </a:rPr>
              <a:t>ст. </a:t>
            </a:r>
            <a:r>
              <a:rPr lang="ru-RU" dirty="0" smtClean="0"/>
              <a:t>развивалась под влиянием европейского Возрождения.Особенно ярко ренессансные черты воплощены в западноукраинских землях.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Корнякта, г.Львов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Жилой дом,возведённый в </a:t>
            </a:r>
            <a:r>
              <a:rPr lang="ru-RU" dirty="0" smtClean="0">
                <a:solidFill>
                  <a:srgbClr val="FF0000"/>
                </a:solidFill>
              </a:rPr>
              <a:t>1580 г.</a:t>
            </a:r>
            <a:r>
              <a:rPr lang="ru-RU" dirty="0" smtClean="0"/>
              <a:t>П.Барбоном.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Дом Корнякта </a:t>
            </a:r>
            <a:r>
              <a:rPr lang="ru-RU" dirty="0" smtClean="0"/>
              <a:t>– единственное сооружение того времени,возведенное на 2-х строительных участках ,что дало возможность распланировать внутренний двор с открытыми аркадами-лоджиями .</a:t>
            </a:r>
            <a:endParaRPr lang="ru-RU" dirty="0"/>
          </a:p>
        </p:txBody>
      </p:sp>
      <p:pic>
        <p:nvPicPr>
          <p:cNvPr id="7" name="Содержимое 6" descr="Кор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17817">
            <a:off x="1698869" y="1605492"/>
            <a:ext cx="3490588" cy="4605027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Фасад дома Корнякта</a:t>
            </a:r>
            <a:endParaRPr lang="ru-RU" dirty="0"/>
          </a:p>
        </p:txBody>
      </p:sp>
      <p:pic>
        <p:nvPicPr>
          <p:cNvPr id="4" name="Содержимое 3" descr="Корня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8172400" cy="580526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Каплица Боимов ,г .Львов</a:t>
            </a:r>
            <a:endParaRPr lang="ru-RU" dirty="0"/>
          </a:p>
        </p:txBody>
      </p:sp>
      <p:pic>
        <p:nvPicPr>
          <p:cNvPr id="6" name="Содержимое 5" descr="Боим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633192" cy="46640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867912" cy="4663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Эта памятка архитектуры украшена роскошной резьбой, в которой сочетаются </a:t>
            </a:r>
            <a:r>
              <a:rPr lang="ru-RU" dirty="0" smtClean="0">
                <a:solidFill>
                  <a:srgbClr val="FF0000"/>
                </a:solidFill>
              </a:rPr>
              <a:t>библейские сюжеты,реалистичные портреты,утончённые орнаменты из виноградных грон и цветов аканта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Каплица Боимов,</a:t>
            </a:r>
            <a:br>
              <a:rPr lang="ru-RU" dirty="0" smtClean="0"/>
            </a:br>
            <a:r>
              <a:rPr lang="ru-RU" dirty="0" smtClean="0"/>
              <a:t>                  современный вид</a:t>
            </a:r>
            <a:endParaRPr lang="ru-RU" dirty="0"/>
          </a:p>
        </p:txBody>
      </p:sp>
      <p:pic>
        <p:nvPicPr>
          <p:cNvPr id="5" name="Содержимое 4" descr="Бои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8100392" cy="573325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Каменица Лизогубов, Черниговская обл.</a:t>
            </a:r>
            <a:endParaRPr lang="ru-RU" dirty="0"/>
          </a:p>
        </p:txBody>
      </p:sp>
      <p:pic>
        <p:nvPicPr>
          <p:cNvPr id="5" name="Содержимое 4" descr="Лизо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276872"/>
            <a:ext cx="3657600" cy="287875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412776"/>
            <a:ext cx="4320480" cy="5445224"/>
          </a:xfrm>
        </p:spPr>
        <p:txBody>
          <a:bodyPr>
            <a:noAutofit/>
          </a:bodyPr>
          <a:lstStyle/>
          <a:p>
            <a:pPr lvl="1"/>
            <a:r>
              <a:rPr lang="ru-RU" sz="1600" dirty="0" smtClean="0"/>
              <a:t>Здание оборонного типа с двухярусной зубчатой башней и контрфорсами, которые придают строению романтичный вид. Каменица (каменный дом) построена </a:t>
            </a:r>
            <a:r>
              <a:rPr lang="ru-RU" sz="1600" b="1" dirty="0" smtClean="0">
                <a:solidFill>
                  <a:srgbClr val="FF0000"/>
                </a:solidFill>
              </a:rPr>
              <a:t>в XVII в</a:t>
            </a:r>
            <a:r>
              <a:rPr lang="ru-RU" sz="1600" dirty="0" smtClean="0"/>
              <a:t>. черниговским полковником</a:t>
            </a:r>
            <a:r>
              <a:rPr lang="ru-RU" sz="1600" b="1" dirty="0" smtClean="0">
                <a:solidFill>
                  <a:srgbClr val="FF0000"/>
                </a:solidFill>
              </a:rPr>
              <a:t> Я. Лизогубом </a:t>
            </a:r>
            <a:r>
              <a:rPr lang="ru-RU" sz="1600" dirty="0" smtClean="0"/>
              <a:t>на высоком берегу р. Снов, на территории главного имения, долгое время принадлежавшего этому древнему казацко-старшинскому роду. Здание одноэтажное, с большими подвалами. В </a:t>
            </a:r>
            <a:r>
              <a:rPr lang="ru-RU" sz="1600" dirty="0" smtClean="0">
                <a:solidFill>
                  <a:srgbClr val="FF0000"/>
                </a:solidFill>
              </a:rPr>
              <a:t>плане напоминает традиционную украинскую хату с сенями, к которым примыкают с разных сторон две небольшие комнаты. </a:t>
            </a:r>
            <a:r>
              <a:rPr lang="ru-RU" sz="1600" dirty="0" smtClean="0"/>
              <a:t>Изначально Каменица Лизогубов была жилой, выполняя одновременно оборонные функции</a:t>
            </a:r>
            <a:r>
              <a:rPr lang="ru-RU" sz="1400" dirty="0" smtClean="0"/>
              <a:t>. </a:t>
            </a:r>
            <a:endParaRPr lang="ru-RU" sz="1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5013176"/>
            <a:ext cx="7818072" cy="16470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Успенская церковь </a:t>
            </a:r>
            <a:r>
              <a:rPr lang="ru-RU" sz="2000" dirty="0" smtClean="0"/>
              <a:t>–                                 </a:t>
            </a:r>
            <a:br>
              <a:rPr lang="ru-RU" sz="2000" dirty="0" smtClean="0"/>
            </a:br>
            <a:r>
              <a:rPr lang="ru-RU" sz="2000" dirty="0" smtClean="0"/>
              <a:t>родовая усыпальница </a:t>
            </a:r>
            <a:br>
              <a:rPr lang="ru-RU" sz="2000" dirty="0" smtClean="0"/>
            </a:br>
            <a:r>
              <a:rPr lang="ru-RU" sz="2000" i="1" dirty="0" smtClean="0"/>
              <a:t>Лизогубов</a:t>
            </a:r>
            <a:r>
              <a:rPr lang="ru-RU" sz="2000" dirty="0" smtClean="0"/>
              <a:t> .                                                 Усадьба окружена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прекрасным парком.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Здесь </a:t>
            </a:r>
            <a:r>
              <a:rPr lang="ru-RU" sz="2000" i="1" dirty="0" smtClean="0"/>
              <a:t>бывали Т.Шевченко 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smtClean="0"/>
              <a:t>                                                                         и Л.Жемчужников.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8" name="Содержимое 7" descr="пар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626852">
            <a:off x="4520743" y="1230205"/>
            <a:ext cx="3816424" cy="2960389"/>
          </a:xfrm>
        </p:spPr>
      </p:pic>
      <p:pic>
        <p:nvPicPr>
          <p:cNvPr id="7" name="Содержимое 6" descr="Ус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304298">
            <a:off x="1361600" y="384636"/>
            <a:ext cx="3066435" cy="4182151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Збаражский замок,</a:t>
            </a:r>
            <a:br>
              <a:rPr lang="ru-RU" dirty="0" smtClean="0"/>
            </a:br>
            <a:r>
              <a:rPr lang="ru-RU" dirty="0" smtClean="0"/>
              <a:t>Тернопольская обл.</a:t>
            </a:r>
            <a:endParaRPr lang="ru-RU" dirty="0"/>
          </a:p>
        </p:txBody>
      </p:sp>
      <p:pic>
        <p:nvPicPr>
          <p:cNvPr id="5" name="Содержимое 4" descr="З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8100392" cy="544522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277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Архитектура Украины  XVI –XVII вв.</vt:lpstr>
      <vt:lpstr>Архитектура XVI – начала XVII ст. развивалась под влиянием европейского Возрождения.Особенно ярко ренессансные черты воплощены в западноукраинских землях.</vt:lpstr>
      <vt:lpstr>Дом Корнякта, г.Львов </vt:lpstr>
      <vt:lpstr>Фасад дома Корнякта</vt:lpstr>
      <vt:lpstr>Каплица Боимов ,г .Львов</vt:lpstr>
      <vt:lpstr>                Каплица Боимов,                   современный вид</vt:lpstr>
      <vt:lpstr>Каменица Лизогубов, Черниговская обл.</vt:lpstr>
      <vt:lpstr>Успенская церковь –                                  родовая усыпальница  Лизогубов .                                                 Усадьба окружена                                                                           прекрасным парком.                                                                           Здесь бывали Т.Шевченко                                                                            и Л.Жемчужников.      </vt:lpstr>
      <vt:lpstr>Збаражский замок, Тернопольская обл.</vt:lpstr>
      <vt:lpstr>                                       Один из залов замка                                                                                                               Збаража                    </vt:lpstr>
      <vt:lpstr>Украинская культура  XVI - первой половины XVII  ст.  развивалась в сложных условиях. Негативно сказались на ней усиление социального и национального  гнета после  Люблинской унии , а также обострение  религиозного раздора после Брестской унии. Несмотря на тяжелые условия жизни, украинский народ  все же развивал собственную науку, образование, различные области искусства и культуры.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Украины XVI –XVII вв.</dc:title>
  <dc:creator>Алина</dc:creator>
  <cp:lastModifiedBy>Алина</cp:lastModifiedBy>
  <cp:revision>16</cp:revision>
  <dcterms:created xsi:type="dcterms:W3CDTF">2013-01-11T14:44:46Z</dcterms:created>
  <dcterms:modified xsi:type="dcterms:W3CDTF">2013-01-12T12:18:50Z</dcterms:modified>
</cp:coreProperties>
</file>