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556"/>
    <a:srgbClr val="FE2A2A"/>
    <a:srgbClr val="18F0F0"/>
    <a:srgbClr val="DE26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598E4B4-FAC3-42EF-8672-4C8CF9DB377E}" type="datetimeFigureOut">
              <a:rPr lang="ru-RU" smtClean="0"/>
              <a:t>05.10.2014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1503E8-EDDD-45A0-A258-A5A2AE5A2A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r>
              <a:rPr lang="ru-RU" sz="6000" dirty="0" err="1">
                <a:solidFill>
                  <a:schemeClr val="bg1"/>
                </a:solidFill>
                <a:latin typeface="Comic Sans MS" pitchFamily="66" charset="0"/>
              </a:rPr>
              <a:t>Preliminary</a:t>
            </a:r>
            <a:r>
              <a:rPr lang="ru-RU" sz="6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Comic Sans MS" pitchFamily="66" charset="0"/>
              </a:rPr>
              <a:t>English</a:t>
            </a:r>
            <a:r>
              <a:rPr lang="ru-RU" sz="6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latin typeface="Comic Sans MS" pitchFamily="66" charset="0"/>
              </a:rPr>
              <a:t>Test</a:t>
            </a:r>
            <a:endParaRPr lang="ru-RU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PET_Preliminary_English_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214686"/>
            <a:ext cx="4140200" cy="295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exam consist of: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714488"/>
            <a:ext cx="7429552" cy="4525963"/>
          </a:xfrm>
        </p:spPr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Reading and Writing, 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Listening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n-US" dirty="0" smtClean="0">
              <a:solidFill>
                <a:schemeClr val="bg1"/>
              </a:solidFill>
            </a:endParaRPr>
          </a:p>
          <a:p>
            <a:pPr algn="r">
              <a:buFont typeface="Wingdings" pitchFamily="2" charset="2"/>
              <a:buChar char="v"/>
            </a:pPr>
            <a:r>
              <a:rPr lang="en-US" dirty="0" smtClean="0">
                <a:solidFill>
                  <a:schemeClr val="bg1"/>
                </a:solidFill>
              </a:rPr>
              <a:t>Speaking.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ЧТение-книг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500438"/>
            <a:ext cx="2219325" cy="2857500"/>
          </a:xfrm>
          <a:prstGeom prst="rect">
            <a:avLst/>
          </a:prstGeom>
        </p:spPr>
      </p:pic>
      <p:pic>
        <p:nvPicPr>
          <p:cNvPr id="6" name="Рисунок 5" descr="1_52551273b1fdd52551273b20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73853">
            <a:off x="104957" y="1701193"/>
            <a:ext cx="5164330" cy="3821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3143272" cy="1000132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Reading </a:t>
            </a:r>
            <a:r>
              <a:rPr lang="de-AT" b="1" dirty="0" smtClean="0">
                <a:solidFill>
                  <a:schemeClr val="bg1"/>
                </a:solidFill>
              </a:rPr>
              <a:t/>
            </a:r>
            <a:br>
              <a:rPr lang="de-AT" b="1" dirty="0" smtClean="0">
                <a:solidFill>
                  <a:schemeClr val="bg1"/>
                </a:solidFill>
              </a:rPr>
            </a:br>
            <a:r>
              <a:rPr lang="de-AT" b="1" dirty="0" smtClean="0">
                <a:solidFill>
                  <a:schemeClr val="bg1"/>
                </a:solidFill>
              </a:rPr>
              <a:t>(5 </a:t>
            </a:r>
            <a:r>
              <a:rPr lang="de-AT" b="1" dirty="0" err="1" smtClean="0">
                <a:solidFill>
                  <a:schemeClr val="bg1"/>
                </a:solidFill>
              </a:rPr>
              <a:t>tasks</a:t>
            </a:r>
            <a:r>
              <a:rPr lang="de-AT" b="1" dirty="0" smtClean="0">
                <a:solidFill>
                  <a:schemeClr val="bg1"/>
                </a:solidFill>
              </a:rPr>
              <a:t> - 35 </a:t>
            </a:r>
            <a:r>
              <a:rPr lang="de-AT" b="1" dirty="0" err="1" smtClean="0">
                <a:solidFill>
                  <a:schemeClr val="bg1"/>
                </a:solidFill>
              </a:rPr>
              <a:t>questions</a:t>
            </a:r>
            <a:r>
              <a:rPr lang="de-AT" b="1" dirty="0" smtClean="0">
                <a:solidFill>
                  <a:schemeClr val="bg1"/>
                </a:solidFill>
              </a:rPr>
              <a:t>)</a:t>
            </a:r>
            <a:r>
              <a:rPr lang="de-AT" b="1" dirty="0"/>
              <a:t/>
            </a:r>
            <a:br>
              <a:rPr lang="de-AT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3471858" cy="41434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Contains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tasks-choice from a variety of options proposed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tasks on correlating text and the associated human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task to choose true / false.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43438" y="0"/>
            <a:ext cx="3400420" cy="179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3504" y="500042"/>
            <a:ext cx="3357586" cy="2357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algn="ctr">
              <a:spcBef>
                <a:spcPct val="0"/>
              </a:spcBef>
            </a:pPr>
            <a:r>
              <a:rPr lang="de-AT" sz="6700" b="1" dirty="0" smtClean="0">
                <a:solidFill>
                  <a:schemeClr val="bg1"/>
                </a:solidFill>
              </a:rPr>
              <a:t>Writing </a:t>
            </a:r>
          </a:p>
          <a:p>
            <a:pPr algn="ctr">
              <a:spcBef>
                <a:spcPct val="0"/>
              </a:spcBef>
            </a:pPr>
            <a:r>
              <a:rPr lang="de-AT" sz="6700" b="1" dirty="0" smtClean="0">
                <a:solidFill>
                  <a:schemeClr val="bg1"/>
                </a:solidFill>
              </a:rPr>
              <a:t>(3 </a:t>
            </a:r>
            <a:r>
              <a:rPr lang="de-AT" sz="6700" b="1" dirty="0" err="1" smtClean="0">
                <a:solidFill>
                  <a:schemeClr val="bg1"/>
                </a:solidFill>
              </a:rPr>
              <a:t>tasks</a:t>
            </a:r>
            <a:r>
              <a:rPr lang="de-AT" sz="6700" b="1" dirty="0" smtClean="0">
                <a:solidFill>
                  <a:schemeClr val="bg1"/>
                </a:solidFill>
              </a:rPr>
              <a:t> 7 </a:t>
            </a:r>
            <a:r>
              <a:rPr lang="de-AT" sz="6700" b="1" dirty="0" err="1" smtClean="0">
                <a:solidFill>
                  <a:schemeClr val="bg1"/>
                </a:solidFill>
              </a:rPr>
              <a:t>questions</a:t>
            </a:r>
            <a:r>
              <a:rPr lang="de-AT" sz="6700" b="1" dirty="0" smtClean="0">
                <a:solidFill>
                  <a:schemeClr val="bg1"/>
                </a:solidFill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AT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143504" y="2357430"/>
            <a:ext cx="3429024" cy="4286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</a:rPr>
              <a:t>Contains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a </a:t>
            </a:r>
            <a:r>
              <a:rPr lang="en-US" sz="3200" dirty="0">
                <a:solidFill>
                  <a:schemeClr val="bg1"/>
                </a:solidFill>
              </a:rPr>
              <a:t>task to the compilation </a:t>
            </a:r>
            <a:r>
              <a:rPr lang="en-US" sz="3200" dirty="0" smtClean="0">
                <a:solidFill>
                  <a:schemeClr val="bg1"/>
                </a:solidFill>
              </a:rPr>
              <a:t>sentences identical </a:t>
            </a:r>
            <a:r>
              <a:rPr lang="en-US" sz="3200" dirty="0">
                <a:solidFill>
                  <a:schemeClr val="bg1"/>
                </a:solidFill>
              </a:rPr>
              <a:t>with this,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writing </a:t>
            </a:r>
            <a:r>
              <a:rPr lang="en-US" sz="3200" dirty="0">
                <a:solidFill>
                  <a:schemeClr val="bg1"/>
                </a:solidFill>
              </a:rPr>
              <a:t>short notes or letters,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bg1"/>
                </a:solidFill>
              </a:rPr>
              <a:t>writing </a:t>
            </a:r>
            <a:r>
              <a:rPr lang="en-US" sz="3200" dirty="0">
                <a:solidFill>
                  <a:schemeClr val="bg1"/>
                </a:solidFill>
              </a:rPr>
              <a:t>a letter or story (optional).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4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360"/>
                            </p:stCondLst>
                            <p:childTnLst>
                              <p:par>
                                <p:cTn id="5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80"/>
                            </p:stCondLst>
                            <p:childTnLst>
                              <p:par>
                                <p:cTn id="6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009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bg1"/>
                </a:solidFill>
              </a:rPr>
              <a:t>Listening</a:t>
            </a:r>
            <a:r>
              <a:rPr lang="de-AT" b="1" dirty="0"/>
              <a:t/>
            </a:r>
            <a:br>
              <a:rPr lang="de-AT" b="1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14602"/>
                <a:gridCol w="5614998"/>
              </a:tblGrid>
              <a:tr h="1339463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/>
                        <a:t>Task 1</a:t>
                      </a:r>
                      <a:endParaRPr lang="ru-RU" sz="3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7 short conversations, each of which you must choose one of the three proposed images</a:t>
                      </a:r>
                      <a:endParaRPr lang="ru-RU" b="0" dirty="0"/>
                    </a:p>
                  </a:txBody>
                  <a:tcPr anchor="ctr"/>
                </a:tc>
              </a:tr>
              <a:tr h="13394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Task 2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Monologue or interview and 6 questions to him with the choice of the correct answer from the three choices</a:t>
                      </a:r>
                      <a:endParaRPr lang="ru-RU" dirty="0"/>
                    </a:p>
                  </a:txBody>
                  <a:tcPr anchor="ctr"/>
                </a:tc>
              </a:tr>
              <a:tr h="13394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Task</a:t>
                      </a:r>
                      <a:r>
                        <a:rPr lang="en-US" sz="3600" baseline="0" dirty="0" smtClean="0"/>
                        <a:t> 3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Monologue. You must fill in 6 passes in the text after listening</a:t>
                      </a:r>
                      <a:endParaRPr lang="ru-RU" dirty="0"/>
                    </a:p>
                  </a:txBody>
                  <a:tcPr anchor="ctr"/>
                </a:tc>
              </a:tr>
              <a:tr h="133946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Task 4</a:t>
                      </a:r>
                      <a:endParaRPr lang="ru-RU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Dialogue. You must define true or false each of these 6 offers after listening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32543240-411864-0056443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42974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de-AT" b="1" dirty="0" err="1">
                <a:solidFill>
                  <a:schemeClr val="bg1"/>
                </a:solidFill>
              </a:rPr>
              <a:t>Speaking</a:t>
            </a:r>
            <a:r>
              <a:rPr lang="de-AT" b="1" dirty="0"/>
              <a:t/>
            </a:r>
            <a:br>
              <a:rPr lang="de-AT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71091">
            <a:off x="-578208" y="807251"/>
            <a:ext cx="5181310" cy="3109256"/>
          </a:xfrm>
          <a:solidFill>
            <a:srgbClr val="DE26D5">
              <a:alpha val="62000"/>
            </a:srgb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endParaRPr lang="en-US" sz="2400" dirty="0" smtClean="0"/>
          </a:p>
          <a:p>
            <a:pPr marL="514350" indent="-514350" algn="ctr">
              <a:buAutoNum type="arabicPeriod"/>
            </a:pPr>
            <a:r>
              <a:rPr lang="en-US" sz="2400" dirty="0" smtClean="0"/>
              <a:t>Answers to the </a:t>
            </a:r>
          </a:p>
          <a:p>
            <a:pPr marL="514350" indent="-514350" algn="ctr">
              <a:buNone/>
            </a:pPr>
            <a:r>
              <a:rPr lang="en-US" sz="2400" dirty="0" smtClean="0"/>
              <a:t>questions of the</a:t>
            </a:r>
          </a:p>
          <a:p>
            <a:pPr marL="514350" indent="-514350" algn="ctr">
              <a:buNone/>
            </a:pPr>
            <a:r>
              <a:rPr lang="en-US" sz="2400" dirty="0" smtClean="0"/>
              <a:t> examiner (mostly </a:t>
            </a:r>
          </a:p>
          <a:p>
            <a:pPr marL="514350" indent="-514350" algn="ctr">
              <a:buNone/>
            </a:pPr>
            <a:r>
              <a:rPr lang="en-US" sz="2400" dirty="0" smtClean="0"/>
              <a:t>about themselves)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 rot="329494">
            <a:off x="4341540" y="1059189"/>
            <a:ext cx="4357718" cy="2857520"/>
          </a:xfrm>
          <a:prstGeom prst="rect">
            <a:avLst/>
          </a:prstGeom>
          <a:solidFill>
            <a:srgbClr val="18F0F0">
              <a:alpha val="59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/>
              <a:t>2. The </a:t>
            </a:r>
            <a:r>
              <a:rPr lang="en-US" sz="3200" dirty="0"/>
              <a:t>examiner gives the candidate a picture and describes the situation. Necessary in a conversation with the other candidate to come to the decision that it would be the best choice of action in this situation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 rot="20710022">
            <a:off x="387242" y="3774626"/>
            <a:ext cx="4061089" cy="1879863"/>
          </a:xfrm>
          <a:prstGeom prst="rect">
            <a:avLst/>
          </a:prstGeom>
          <a:solidFill>
            <a:srgbClr val="FE2A2A">
              <a:alpha val="63000"/>
            </a:srgbClr>
          </a:solidFill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/>
              <a:t>3. The </a:t>
            </a:r>
            <a:r>
              <a:rPr lang="en-US" sz="3200" dirty="0"/>
              <a:t>examiner gives a color photo, which the applicant must describe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 rot="406422">
            <a:off x="4385040" y="4103674"/>
            <a:ext cx="4286248" cy="1928827"/>
          </a:xfrm>
          <a:prstGeom prst="rect">
            <a:avLst/>
          </a:prstGeom>
          <a:solidFill>
            <a:srgbClr val="43E556">
              <a:alpha val="58000"/>
            </a:srgb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/>
              <a:t>4. Conversation </a:t>
            </a:r>
            <a:r>
              <a:rPr lang="en-US" sz="3200" dirty="0"/>
              <a:t>both candidates on topic started in the task three (on photographs)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6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6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6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6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60"/>
                            </p:stCondLst>
                            <p:childTnLst>
                              <p:par>
                                <p:cTn id="3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6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6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7715304" cy="171451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Certificate is recognized by several organizations as proof that confirms proficiency in English at a basic level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09548">
            <a:off x="1043085" y="2729188"/>
            <a:ext cx="3145187" cy="18609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reliminary-english-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428868"/>
            <a:ext cx="1923331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Cambridge_Translation_Certificate_1204703_180131054_251203741_st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500570"/>
            <a:ext cx="2596619" cy="173973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ska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доска</Template>
  <TotalTime>112</TotalTime>
  <Words>245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doska</vt:lpstr>
      <vt:lpstr>Preliminary English Test</vt:lpstr>
      <vt:lpstr>An exam consist of:</vt:lpstr>
      <vt:lpstr>Reading  (5 tasks - 35 questions) </vt:lpstr>
      <vt:lpstr>Listening </vt:lpstr>
      <vt:lpstr>Speaking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English Test</dc:title>
  <dc:creator>Пользователь Windows</dc:creator>
  <cp:lastModifiedBy>Пользователь Windows</cp:lastModifiedBy>
  <cp:revision>10</cp:revision>
  <dcterms:created xsi:type="dcterms:W3CDTF">2014-10-05T10:27:44Z</dcterms:created>
  <dcterms:modified xsi:type="dcterms:W3CDTF">2014-10-05T12:20:20Z</dcterms:modified>
</cp:coreProperties>
</file>