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7" r:id="rId7"/>
    <p:sldId id="262" r:id="rId8"/>
    <p:sldId id="268" r:id="rId9"/>
    <p:sldId id="269" r:id="rId10"/>
    <p:sldId id="263" r:id="rId11"/>
    <p:sldId id="264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CC"/>
    <a:srgbClr val="C5FFF0"/>
    <a:srgbClr val="2850A0"/>
    <a:srgbClr val="3366CC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63374">
            <a:off x="4307163" y="1571612"/>
            <a:ext cx="48368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Thomas</a:t>
            </a:r>
            <a:endParaRPr lang="uk-UA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Gainsborough</a:t>
            </a:r>
          </a:p>
          <a:p>
            <a:endParaRPr lang="ru-RU" sz="9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lum bright="17000" contrast="24000"/>
          </a:blip>
          <a:srcRect/>
          <a:stretch>
            <a:fillRect/>
          </a:stretch>
        </p:blipFill>
        <p:spPr bwMode="auto">
          <a:xfrm>
            <a:off x="714348" y="1142984"/>
            <a:ext cx="3585955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 rot="281591">
            <a:off x="5156820" y="3635622"/>
            <a:ext cx="3323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spc="-100" dirty="0" smtClean="0">
                <a:latin typeface="Monotype Corsiva" pitchFamily="66" charset="0"/>
              </a:rPr>
              <a:t>(</a:t>
            </a:r>
            <a:r>
              <a:rPr lang="en-US" sz="2400" b="1" spc="-100" dirty="0" smtClean="0">
                <a:latin typeface="Monotype Corsiva" pitchFamily="66" charset="0"/>
              </a:rPr>
              <a:t>14 May 1727 – 2 August 1788)</a:t>
            </a:r>
            <a:endParaRPr lang="ru-RU" sz="2400" b="1" spc="-1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571480"/>
            <a:ext cx="3357586" cy="4096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89344" y="2357430"/>
            <a:ext cx="43973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“</a:t>
            </a:r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Johann</a:t>
            </a:r>
            <a:endParaRPr lang="uk-UA" sz="4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Christian </a:t>
            </a:r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Bach</a:t>
            </a:r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”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8"/>
            <a:ext cx="4676775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57818" y="3643314"/>
            <a:ext cx="3500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This portrait, one of Gainsborough's most successful paintings, is the artist's only work in the Hermitage.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4942" y="2214554"/>
            <a:ext cx="3801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Lady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</a:t>
            </a:r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714884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100" dirty="0" smtClean="0">
                <a:latin typeface="Monotype Corsiva" pitchFamily="66" charset="0"/>
              </a:rPr>
              <a:t>He was in advance of his time. His art became a forerunner of the Romantic Movement. </a:t>
            </a:r>
            <a:endParaRPr lang="ru-RU" sz="3600" b="1" spc="-100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 rot="328056">
            <a:off x="3002105" y="528309"/>
            <a:ext cx="5248709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3286124"/>
            <a:ext cx="2214578" cy="2952771"/>
          </a:xfrm>
          <a:prstGeom prst="roundRect">
            <a:avLst>
              <a:gd name="adj" fmla="val 1215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715008" y="6357958"/>
            <a:ext cx="3159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nstantia" pitchFamily="18" charset="0"/>
              </a:rPr>
              <a:t>Thomas Gainsborough's house</a:t>
            </a:r>
            <a:endParaRPr lang="ru-RU" sz="1600" b="1" dirty="0"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4357694"/>
            <a:ext cx="45720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latin typeface="Constantia" pitchFamily="18" charset="0"/>
                <a:ea typeface="Cambria Math" pitchFamily="18" charset="0"/>
              </a:rPr>
              <a:t>Thomas Gainsborough  was an English portrait and landscape painter. He was born the youngest son of John Gainsborough, a weaver in Suffolk</a:t>
            </a:r>
            <a:r>
              <a:rPr lang="uk-UA" sz="2000" b="1" dirty="0" smtClean="0">
                <a:latin typeface="Constantia" pitchFamily="18" charset="0"/>
                <a:ea typeface="Cambria Math" pitchFamily="18" charset="0"/>
              </a:rPr>
              <a:t>.</a:t>
            </a:r>
            <a:endParaRPr lang="ru-RU" sz="2000" b="1" dirty="0">
              <a:latin typeface="Constantia" pitchFamily="18" charset="0"/>
              <a:ea typeface="Cambria Math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500042"/>
            <a:ext cx="2786066" cy="34825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57166"/>
            <a:ext cx="2890839" cy="2180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311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He painted quickly and his pictures are characterized by a light palette and easy strokes. He preferred landscapes  to portraits.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6066" y="428604"/>
            <a:ext cx="3480776" cy="2728791"/>
          </a:xfrm>
          <a:prstGeom prst="roundRect">
            <a:avLst>
              <a:gd name="adj" fmla="val 2015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643314"/>
            <a:ext cx="3613362" cy="30003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166"/>
            <a:ext cx="4095748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496"/>
            <a:ext cx="4357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onstantia" pitchFamily="18" charset="0"/>
              </a:rPr>
              <a:t>Perhaps the best known to-day of all Gainsborough’s portraits is the famous </a:t>
            </a:r>
            <a:r>
              <a:rPr lang="uk-UA" sz="2000" b="1" dirty="0" smtClean="0">
                <a:latin typeface="Constantia" pitchFamily="18" charset="0"/>
              </a:rPr>
              <a:t>“</a:t>
            </a:r>
            <a:r>
              <a:rPr lang="en-US" sz="2000" b="1" dirty="0" smtClean="0">
                <a:latin typeface="Constantia" pitchFamily="18" charset="0"/>
              </a:rPr>
              <a:t>Blue Boy</a:t>
            </a:r>
            <a:r>
              <a:rPr lang="uk-UA" sz="2000" b="1" dirty="0" smtClean="0">
                <a:latin typeface="Constantia" pitchFamily="18" charset="0"/>
              </a:rPr>
              <a:t>”</a:t>
            </a:r>
            <a:r>
              <a:rPr lang="en-US" sz="2000" b="1" dirty="0" smtClean="0">
                <a:latin typeface="Constantia" pitchFamily="18" charset="0"/>
              </a:rPr>
              <a:t>.</a:t>
            </a:r>
            <a:endParaRPr lang="ru-RU" sz="2000" b="1" dirty="0">
              <a:latin typeface="Constant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2918"/>
            <a:ext cx="3705215" cy="5557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571744"/>
            <a:ext cx="38576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spc="-100" dirty="0" smtClean="0">
                <a:latin typeface="Georgia" pitchFamily="18" charset="0"/>
              </a:rPr>
              <a:t>His picture </a:t>
            </a:r>
            <a:r>
              <a:rPr lang="uk-UA" sz="2800" b="1" spc="-100" dirty="0" smtClean="0">
                <a:latin typeface="Georgia" pitchFamily="18" charset="0"/>
              </a:rPr>
              <a:t> </a:t>
            </a:r>
            <a:r>
              <a:rPr lang="uk-UA" sz="2800" b="1" spc="-100" dirty="0" smtClean="0">
                <a:latin typeface="Georgia" pitchFamily="18" charset="0"/>
              </a:rPr>
              <a:t>“</a:t>
            </a:r>
            <a:r>
              <a:rPr lang="en-US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The</a:t>
            </a:r>
            <a:r>
              <a:rPr lang="en-US" sz="2800" b="1" i="1" spc="-100" dirty="0" smtClean="0">
                <a:latin typeface="Georgia" pitchFamily="18" charset="0"/>
              </a:rPr>
              <a:t> </a:t>
            </a:r>
            <a:r>
              <a:rPr lang="en-US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Cottage </a:t>
            </a:r>
            <a:r>
              <a:rPr lang="uk-UA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Girl </a:t>
            </a:r>
            <a:r>
              <a:rPr lang="uk-UA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with Dog</a:t>
            </a:r>
            <a:r>
              <a:rPr lang="uk-UA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and </a:t>
            </a:r>
            <a:r>
              <a:rPr lang="uk-UA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Pitcher</a:t>
            </a:r>
            <a:r>
              <a:rPr lang="uk-UA" sz="3200" b="1" i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”</a:t>
            </a:r>
            <a:r>
              <a:rPr lang="en-US" sz="32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 spc="-100" dirty="0" smtClean="0">
                <a:latin typeface="Georgia" pitchFamily="18" charset="0"/>
              </a:rPr>
              <a:t>attracted general attention</a:t>
            </a:r>
            <a:endParaRPr lang="ru-RU" sz="2800" b="1" spc="-100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5000" contrast="32000"/>
          </a:blip>
          <a:srcRect/>
          <a:stretch>
            <a:fillRect/>
          </a:stretch>
        </p:blipFill>
        <p:spPr bwMode="auto">
          <a:xfrm>
            <a:off x="4643438" y="571480"/>
            <a:ext cx="3943350" cy="5715000"/>
          </a:xfrm>
          <a:prstGeom prst="round2DiagRect">
            <a:avLst>
              <a:gd name="adj1" fmla="val 2874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71480"/>
            <a:ext cx="3766282" cy="590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85786" y="3000372"/>
            <a:ext cx="34579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“</a:t>
            </a:r>
            <a:r>
              <a:rPr lang="en-US" sz="440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Mrs. Graham</a:t>
            </a:r>
            <a:r>
              <a:rPr lang="uk-UA" sz="440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”</a:t>
            </a:r>
            <a:endParaRPr lang="ru-RU" sz="4400" dirty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714356"/>
            <a:ext cx="7620000" cy="442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8728" y="5500702"/>
            <a:ext cx="70702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latin typeface="Arial Black" pitchFamily="34" charset="0"/>
              </a:rPr>
              <a:t>“</a:t>
            </a:r>
            <a:r>
              <a:rPr lang="en-US" sz="4400" b="1" dirty="0" err="1" smtClean="0">
                <a:latin typeface="Arial Black" pitchFamily="34" charset="0"/>
              </a:rPr>
              <a:t>Mr</a:t>
            </a:r>
            <a:r>
              <a:rPr lang="en-US" sz="4400" b="1" dirty="0" smtClean="0">
                <a:latin typeface="Arial Black" pitchFamily="34" charset="0"/>
              </a:rPr>
              <a:t> </a:t>
            </a:r>
            <a:r>
              <a:rPr lang="en-US" sz="4400" b="1" dirty="0" smtClean="0">
                <a:latin typeface="Arial Black" pitchFamily="34" charset="0"/>
              </a:rPr>
              <a:t>and </a:t>
            </a:r>
            <a:r>
              <a:rPr lang="en-US" sz="4400" b="1" dirty="0" err="1" smtClean="0">
                <a:latin typeface="Arial Black" pitchFamily="34" charset="0"/>
              </a:rPr>
              <a:t>Mrs</a:t>
            </a:r>
            <a:r>
              <a:rPr lang="en-US" sz="4400" b="1" dirty="0" smtClean="0">
                <a:latin typeface="Arial Black" pitchFamily="34" charset="0"/>
              </a:rPr>
              <a:t> </a:t>
            </a:r>
            <a:r>
              <a:rPr lang="en-US" sz="4400" b="1" dirty="0" smtClean="0">
                <a:latin typeface="Arial Black" pitchFamily="34" charset="0"/>
              </a:rPr>
              <a:t>Andrews</a:t>
            </a:r>
            <a:r>
              <a:rPr lang="uk-UA" sz="4400" b="1" dirty="0" smtClean="0">
                <a:latin typeface="Arial Black" pitchFamily="34" charset="0"/>
              </a:rPr>
              <a:t>”</a:t>
            </a:r>
            <a:endParaRPr lang="ru-R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chemeClr val="tx2">
                <a:lumMod val="75000"/>
              </a:schemeClr>
            </a:gs>
            <a:gs pos="100000">
              <a:schemeClr val="tx1"/>
            </a:gs>
            <a:gs pos="0">
              <a:srgbClr val="0070C0">
                <a:alpha val="64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571480"/>
            <a:ext cx="447675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3071810"/>
            <a:ext cx="3549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spc="-100" dirty="0" smtClean="0"/>
              <a:t>“</a:t>
            </a:r>
            <a:r>
              <a:rPr lang="en-US" sz="3200" b="1" i="1" spc="-100" dirty="0" smtClean="0"/>
              <a:t>Mrs</a:t>
            </a:r>
            <a:r>
              <a:rPr lang="en-US" sz="3200" b="1" i="1" spc="-100" dirty="0" smtClean="0"/>
              <a:t>. Sarah </a:t>
            </a:r>
            <a:r>
              <a:rPr lang="en-US" sz="3200" b="1" i="1" spc="-100" dirty="0" smtClean="0"/>
              <a:t>Siddons</a:t>
            </a:r>
            <a:r>
              <a:rPr lang="uk-UA" sz="3200" b="1" i="1" spc="-100" dirty="0" smtClean="0"/>
              <a:t>”</a:t>
            </a:r>
            <a:endParaRPr lang="ru-RU" sz="3200" b="1" spc="-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71480"/>
            <a:ext cx="47815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546027" y="2285992"/>
            <a:ext cx="37550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bg2">
                    <a:lumMod val="10000"/>
                  </a:schemeClr>
                </a:solidFill>
              </a:rPr>
              <a:t>“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</a:rPr>
              <a:t>The 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</a:rPr>
              <a:t>Artist`s 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</a:rPr>
              <a:t>Daughters,</a:t>
            </a:r>
            <a:endParaRPr lang="uk-UA" sz="28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</a:rPr>
              <a:t>Molly and 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</a:rPr>
              <a:t>Peggy</a:t>
            </a:r>
            <a:r>
              <a:rPr lang="uk-UA" sz="2800" b="1" i="1" dirty="0" smtClean="0">
                <a:solidFill>
                  <a:schemeClr val="bg2">
                    <a:lumMod val="10000"/>
                  </a:schemeClr>
                </a:solidFill>
              </a:rPr>
              <a:t>”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168</Words>
  <PresentationFormat>Экран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30</cp:revision>
  <dcterms:modified xsi:type="dcterms:W3CDTF">2012-04-22T20:52:44Z</dcterms:modified>
</cp:coreProperties>
</file>