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6" r:id="rId8"/>
    <p:sldId id="262" r:id="rId9"/>
    <p:sldId id="267" r:id="rId10"/>
    <p:sldId id="268" r:id="rId11"/>
    <p:sldId id="263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492896"/>
            <a:ext cx="91440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/>
              <a:t>Грушевський</a:t>
            </a:r>
            <a:r>
              <a:rPr lang="ru-RU" dirty="0"/>
              <a:t> Михайло </a:t>
            </a:r>
            <a:r>
              <a:rPr lang="ru-RU" dirty="0" err="1"/>
              <a:t>Сергійович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722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56"/>
    </mc:Choice>
    <mc:Fallback>
      <p:transition spd="slow" advTm="315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824"/>
            <a:ext cx="2843808" cy="31821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21976" y="30824"/>
            <a:ext cx="3600400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err="1"/>
              <a:t>Меморіальна</a:t>
            </a:r>
            <a:r>
              <a:rPr lang="ru-RU" sz="2400" dirty="0"/>
              <a:t> </a:t>
            </a:r>
            <a:r>
              <a:rPr lang="ru-RU" sz="2400" dirty="0" err="1"/>
              <a:t>дошка</a:t>
            </a:r>
            <a:r>
              <a:rPr lang="ru-RU" sz="2400" dirty="0"/>
              <a:t> на </a:t>
            </a:r>
            <a:r>
              <a:rPr lang="ru-RU" sz="2400" dirty="0" err="1"/>
              <a:t>будинку</a:t>
            </a:r>
            <a:r>
              <a:rPr lang="ru-RU" sz="2400" dirty="0"/>
              <a:t> на </a:t>
            </a:r>
            <a:r>
              <a:rPr lang="ru-RU" sz="2400" dirty="0" err="1"/>
              <a:t>вул</a:t>
            </a:r>
            <a:r>
              <a:rPr lang="ru-RU" sz="2400" dirty="0"/>
              <a:t>. </a:t>
            </a:r>
            <a:r>
              <a:rPr lang="ru-RU" sz="2400" dirty="0" err="1"/>
              <a:t>Володимирській</a:t>
            </a:r>
            <a:r>
              <a:rPr lang="ru-RU" sz="2400" dirty="0"/>
              <a:t>, де </a:t>
            </a:r>
            <a:r>
              <a:rPr lang="ru-RU" sz="2400" dirty="0" err="1"/>
              <a:t>був</a:t>
            </a:r>
            <a:r>
              <a:rPr lang="ru-RU" sz="2400" dirty="0"/>
              <a:t> ВУАН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420888"/>
            <a:ext cx="6313025" cy="43204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3789040"/>
            <a:ext cx="1944216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err="1"/>
              <a:t>Грушевський</a:t>
            </a:r>
            <a:r>
              <a:rPr lang="ru-RU" sz="2400" dirty="0"/>
              <a:t> М. Про </a:t>
            </a:r>
            <a:r>
              <a:rPr lang="ru-RU" sz="2400" dirty="0" err="1"/>
              <a:t>українську</a:t>
            </a:r>
            <a:r>
              <a:rPr lang="ru-RU" sz="2400" dirty="0"/>
              <a:t> </a:t>
            </a:r>
            <a:r>
              <a:rPr lang="ru-RU" sz="2400" dirty="0" err="1"/>
              <a:t>мову</a:t>
            </a:r>
            <a:r>
              <a:rPr lang="ru-RU" sz="2400" dirty="0"/>
              <a:t> і </a:t>
            </a:r>
            <a:r>
              <a:rPr lang="ru-RU" sz="2400" dirty="0" err="1"/>
              <a:t>українську</a:t>
            </a:r>
            <a:r>
              <a:rPr lang="ru-RU" sz="2400" dirty="0"/>
              <a:t> школу (1991) </a:t>
            </a:r>
          </a:p>
        </p:txBody>
      </p:sp>
    </p:spTree>
    <p:extLst>
      <p:ext uri="{BB962C8B-B14F-4D97-AF65-F5344CB8AC3E}">
        <p14:creationId xmlns:p14="http://schemas.microsoft.com/office/powerpoint/2010/main" val="1310347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364"/>
    </mc:Choice>
    <mc:Fallback>
      <p:transition spd="slow" advTm="1236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7007"/>
            <a:ext cx="9108504" cy="312396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err="1"/>
              <a:t>Львів</a:t>
            </a:r>
            <a:r>
              <a:rPr lang="ru-RU" dirty="0"/>
              <a:t> </a:t>
            </a:r>
            <a:r>
              <a:rPr lang="ru-RU" dirty="0" err="1"/>
              <a:t>подарував</a:t>
            </a:r>
            <a:r>
              <a:rPr lang="ru-RU" dirty="0"/>
              <a:t> </a:t>
            </a:r>
            <a:r>
              <a:rPr lang="ru-RU" dirty="0" err="1"/>
              <a:t>Михайлові</a:t>
            </a:r>
            <a:r>
              <a:rPr lang="ru-RU" dirty="0"/>
              <a:t> </a:t>
            </a:r>
            <a:r>
              <a:rPr lang="ru-RU" dirty="0" err="1"/>
              <a:t>Грушевському</a:t>
            </a:r>
            <a:r>
              <a:rPr lang="ru-RU" dirty="0"/>
              <a:t> і </a:t>
            </a:r>
            <a:r>
              <a:rPr lang="ru-RU" dirty="0" err="1"/>
              <a:t>особисте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. Тут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познайомився</a:t>
            </a:r>
            <a:r>
              <a:rPr lang="ru-RU" dirty="0"/>
              <a:t> з </a:t>
            </a:r>
            <a:r>
              <a:rPr lang="ru-RU" dirty="0" err="1"/>
              <a:t>громадською</a:t>
            </a:r>
            <a:r>
              <a:rPr lang="ru-RU" dirty="0"/>
              <a:t> </a:t>
            </a:r>
            <a:r>
              <a:rPr lang="ru-RU" dirty="0" err="1"/>
              <a:t>діячкою</a:t>
            </a:r>
            <a:r>
              <a:rPr lang="ru-RU" dirty="0"/>
              <a:t>, педагогом і </a:t>
            </a:r>
            <a:r>
              <a:rPr lang="ru-RU" dirty="0" err="1"/>
              <a:t>перекладачем</a:t>
            </a:r>
            <a:r>
              <a:rPr lang="ru-RU" dirty="0"/>
              <a:t> </a:t>
            </a:r>
            <a:r>
              <a:rPr lang="ru-RU" dirty="0" err="1"/>
              <a:t>Марією</a:t>
            </a:r>
            <a:r>
              <a:rPr lang="ru-RU" dirty="0"/>
              <a:t> </a:t>
            </a:r>
            <a:r>
              <a:rPr lang="ru-RU" dirty="0" err="1"/>
              <a:t>Сильвестрівною</a:t>
            </a:r>
            <a:r>
              <a:rPr lang="ru-RU" dirty="0"/>
              <a:t> </a:t>
            </a:r>
            <a:r>
              <a:rPr lang="ru-RU" dirty="0" err="1"/>
              <a:t>Вояковською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стала </a:t>
            </a:r>
            <a:r>
              <a:rPr lang="ru-RU" dirty="0" err="1"/>
              <a:t>його</a:t>
            </a:r>
            <a:r>
              <a:rPr lang="ru-RU" dirty="0"/>
              <a:t> дружиною. В 1900 </a:t>
            </a:r>
            <a:r>
              <a:rPr lang="ru-RU" dirty="0" err="1"/>
              <a:t>році</a:t>
            </a:r>
            <a:r>
              <a:rPr lang="ru-RU" dirty="0"/>
              <a:t> у </a:t>
            </a:r>
            <a:r>
              <a:rPr lang="ru-RU" dirty="0" err="1"/>
              <a:t>Львові</a:t>
            </a:r>
            <a:r>
              <a:rPr lang="ru-RU" dirty="0"/>
              <a:t> у </a:t>
            </a:r>
            <a:r>
              <a:rPr lang="ru-RU" dirty="0" err="1"/>
              <a:t>Грушевських</a:t>
            </a:r>
            <a:r>
              <a:rPr lang="ru-RU" dirty="0"/>
              <a:t> </a:t>
            </a:r>
            <a:r>
              <a:rPr lang="ru-RU" dirty="0" err="1"/>
              <a:t>народилася</a:t>
            </a:r>
            <a:r>
              <a:rPr lang="ru-RU" dirty="0"/>
              <a:t> </a:t>
            </a:r>
            <a:r>
              <a:rPr lang="ru-RU" dirty="0" err="1"/>
              <a:t>донька</a:t>
            </a:r>
            <a:r>
              <a:rPr lang="ru-RU" dirty="0"/>
              <a:t> </a:t>
            </a:r>
            <a:r>
              <a:rPr lang="ru-RU" dirty="0" smtClean="0"/>
              <a:t>Катерина.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0968"/>
            <a:ext cx="295232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52328" y="3140968"/>
            <a:ext cx="197971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err="1"/>
              <a:t>Марія-Іванна</a:t>
            </a:r>
            <a:r>
              <a:rPr lang="ru-RU" sz="2400" dirty="0"/>
              <a:t> </a:t>
            </a:r>
            <a:r>
              <a:rPr lang="ru-RU" sz="2400" dirty="0" err="1"/>
              <a:t>Сильвестрівна</a:t>
            </a:r>
            <a:r>
              <a:rPr lang="ru-RU" sz="2400" dirty="0"/>
              <a:t> </a:t>
            </a:r>
            <a:r>
              <a:rPr lang="ru-RU" sz="2400" dirty="0" err="1"/>
              <a:t>Грушевська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140968"/>
            <a:ext cx="2448272" cy="3600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80312" y="3140968"/>
            <a:ext cx="1728192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err="1"/>
              <a:t>Грушевська</a:t>
            </a:r>
            <a:r>
              <a:rPr lang="ru-RU" sz="2000" dirty="0"/>
              <a:t> Катерина </a:t>
            </a:r>
            <a:r>
              <a:rPr lang="ru-RU" sz="2000" dirty="0" err="1"/>
              <a:t>Михайлівна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71505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604"/>
    </mc:Choice>
    <mc:Fallback>
      <p:transition spd="slow" advTm="1260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48086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504" y="5517232"/>
            <a:ext cx="856895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err="1"/>
              <a:t>Обличчя</a:t>
            </a:r>
            <a:r>
              <a:rPr lang="ru-RU" sz="2400" dirty="0"/>
              <a:t> </a:t>
            </a:r>
            <a:r>
              <a:rPr lang="ru-RU" sz="2400" dirty="0" err="1"/>
              <a:t>купюри</a:t>
            </a:r>
            <a:r>
              <a:rPr lang="ru-RU" sz="2400" dirty="0"/>
              <a:t>. Михайло </a:t>
            </a:r>
            <a:r>
              <a:rPr lang="ru-RU" sz="2400" dirty="0" err="1"/>
              <a:t>Грушевський</a:t>
            </a:r>
            <a:r>
              <a:rPr lang="ru-RU" sz="2400" dirty="0"/>
              <a:t> (2008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0522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38"/>
    </mc:Choice>
    <mc:Fallback>
      <p:transition spd="slow" advTm="353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426" y="188640"/>
            <a:ext cx="2752725" cy="36766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151" y="3865290"/>
            <a:ext cx="4536504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2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139"/>
    </mc:Choice>
    <mc:Fallback>
      <p:transition spd="slow" advTm="613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726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Михайло </a:t>
            </a:r>
            <a:r>
              <a:rPr lang="ru-RU" dirty="0" err="1"/>
              <a:t>Сергійович</a:t>
            </a:r>
            <a:r>
              <a:rPr lang="ru-RU" dirty="0"/>
              <a:t> </a:t>
            </a:r>
            <a:r>
              <a:rPr lang="ru-RU" dirty="0" err="1"/>
              <a:t>Грушевський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29 </a:t>
            </a:r>
            <a:r>
              <a:rPr lang="ru-RU" dirty="0" err="1"/>
              <a:t>вересня</a:t>
            </a:r>
            <a:r>
              <a:rPr lang="ru-RU" dirty="0"/>
              <a:t> 1866 р. у м. </a:t>
            </a:r>
            <a:r>
              <a:rPr lang="ru-RU" dirty="0" err="1"/>
              <a:t>Холмі</a:t>
            </a:r>
            <a:r>
              <a:rPr lang="ru-RU" dirty="0"/>
              <a:t> </a:t>
            </a:r>
            <a:r>
              <a:rPr lang="ru-RU" dirty="0" smtClean="0"/>
              <a:t>.Походив</a:t>
            </a:r>
            <a:r>
              <a:rPr lang="ru-RU" dirty="0"/>
              <a:t>, як </a:t>
            </a:r>
            <a:r>
              <a:rPr lang="ru-RU" dirty="0" err="1"/>
              <a:t>пише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біографії</a:t>
            </a:r>
            <a:r>
              <a:rPr lang="ru-RU" dirty="0"/>
              <a:t>, з </a:t>
            </a:r>
            <a:r>
              <a:rPr lang="ru-RU" dirty="0" err="1"/>
              <a:t>бідної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 </a:t>
            </a:r>
            <a:r>
              <a:rPr lang="ru-RU" dirty="0" err="1"/>
              <a:t>Грушів</a:t>
            </a:r>
            <a:r>
              <a:rPr lang="ru-RU" dirty="0"/>
              <a:t> </a:t>
            </a:r>
            <a:r>
              <a:rPr lang="ru-RU" dirty="0" smtClean="0"/>
              <a:t>,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гніздилася</a:t>
            </a:r>
            <a:r>
              <a:rPr lang="ru-RU" dirty="0"/>
              <a:t> в </a:t>
            </a:r>
            <a:r>
              <a:rPr lang="ru-RU" dirty="0" err="1"/>
              <a:t>Чигиринському</a:t>
            </a:r>
            <a:r>
              <a:rPr lang="ru-RU" dirty="0"/>
              <a:t> </a:t>
            </a:r>
            <a:r>
              <a:rPr lang="ru-RU" dirty="0" err="1"/>
              <a:t>повіті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 Предки </a:t>
            </a:r>
            <a:r>
              <a:rPr lang="ru-RU" dirty="0" err="1"/>
              <a:t>його</a:t>
            </a:r>
            <a:r>
              <a:rPr lang="ru-RU" dirty="0"/>
              <a:t>, як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батьківського</a:t>
            </a:r>
            <a:r>
              <a:rPr lang="ru-RU" dirty="0"/>
              <a:t>, так і з </a:t>
            </a:r>
            <a:r>
              <a:rPr lang="ru-RU" dirty="0" err="1"/>
              <a:t>материнського</a:t>
            </a:r>
            <a:r>
              <a:rPr lang="ru-RU" dirty="0"/>
              <a:t> боку,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 smtClean="0"/>
              <a:t>священиками</a:t>
            </a:r>
            <a:r>
              <a:rPr lang="ru-RU" dirty="0" smtClean="0"/>
              <a:t>. </a:t>
            </a:r>
            <a:r>
              <a:rPr lang="ru-RU" dirty="0" err="1"/>
              <a:t>Дитячі</a:t>
            </a:r>
            <a:r>
              <a:rPr lang="ru-RU" dirty="0"/>
              <a:t> роки Михайло </a:t>
            </a:r>
            <a:r>
              <a:rPr lang="ru-RU" dirty="0" err="1"/>
              <a:t>провів</a:t>
            </a:r>
            <a:r>
              <a:rPr lang="ru-RU" dirty="0"/>
              <a:t> на </a:t>
            </a:r>
            <a:r>
              <a:rPr lang="ru-RU" dirty="0" err="1"/>
              <a:t>Північному</a:t>
            </a:r>
            <a:r>
              <a:rPr lang="ru-RU" dirty="0"/>
              <a:t> </a:t>
            </a:r>
            <a:r>
              <a:rPr lang="ru-RU" dirty="0" err="1"/>
              <a:t>Кавказі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переїхав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, - </a:t>
            </a:r>
            <a:r>
              <a:rPr lang="ru-RU" dirty="0" err="1"/>
              <a:t>спочатку</a:t>
            </a:r>
            <a:r>
              <a:rPr lang="ru-RU" dirty="0"/>
              <a:t> в </a:t>
            </a:r>
            <a:r>
              <a:rPr lang="ru-RU" dirty="0" err="1"/>
              <a:t>Ставрополі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у </a:t>
            </a:r>
            <a:r>
              <a:rPr lang="ru-RU" dirty="0" err="1"/>
              <a:t>Владикавказі</a:t>
            </a:r>
            <a:r>
              <a:rPr lang="ru-RU" dirty="0"/>
              <a:t> </a:t>
            </a:r>
            <a:r>
              <a:rPr lang="ru-RU" dirty="0" err="1"/>
              <a:t>зрідка</a:t>
            </a:r>
            <a:r>
              <a:rPr lang="ru-RU" dirty="0"/>
              <a:t> </a:t>
            </a:r>
            <a:r>
              <a:rPr lang="ru-RU" dirty="0" err="1" smtClean="0"/>
              <a:t>відвідуючи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191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130"/>
    </mc:Choice>
    <mc:Fallback>
      <p:transition spd="slow" advTm="1513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/>
              <a:t>1880 р. М. </a:t>
            </a:r>
            <a:r>
              <a:rPr lang="ru-RU" dirty="0" err="1"/>
              <a:t>Грушевський</a:t>
            </a:r>
            <a:r>
              <a:rPr lang="ru-RU" dirty="0"/>
              <a:t> вступив до </a:t>
            </a:r>
            <a:r>
              <a:rPr lang="ru-RU" dirty="0" err="1"/>
              <a:t>Тифліської</a:t>
            </a:r>
            <a:r>
              <a:rPr lang="ru-RU" dirty="0"/>
              <a:t> </a:t>
            </a:r>
            <a:r>
              <a:rPr lang="ru-RU" dirty="0" err="1"/>
              <a:t>гімназії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діставав</a:t>
            </a:r>
            <a:r>
              <a:rPr lang="ru-RU" dirty="0"/>
              <a:t> і читав </a:t>
            </a:r>
            <a:r>
              <a:rPr lang="ru-RU" dirty="0" err="1"/>
              <a:t>літературу</a:t>
            </a:r>
            <a:r>
              <a:rPr lang="ru-RU" dirty="0"/>
              <a:t> з </a:t>
            </a:r>
            <a:r>
              <a:rPr lang="ru-RU" dirty="0" err="1"/>
              <a:t>історії</a:t>
            </a:r>
            <a:r>
              <a:rPr lang="ru-RU" dirty="0"/>
              <a:t>, </a:t>
            </a:r>
            <a:r>
              <a:rPr lang="ru-RU" dirty="0" err="1"/>
              <a:t>літератури</a:t>
            </a:r>
            <a:r>
              <a:rPr lang="ru-RU" dirty="0"/>
              <a:t>, </a:t>
            </a:r>
            <a:r>
              <a:rPr lang="ru-RU" dirty="0" err="1"/>
              <a:t>етнографії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1886 </a:t>
            </a:r>
            <a:r>
              <a:rPr lang="ru-RU" dirty="0"/>
              <a:t>-1890 </a:t>
            </a:r>
            <a:r>
              <a:rPr lang="en-US" dirty="0"/>
              <a:t>pp. </a:t>
            </a:r>
            <a:r>
              <a:rPr lang="ru-RU" dirty="0"/>
              <a:t>Михайло </a:t>
            </a:r>
            <a:r>
              <a:rPr lang="ru-RU" dirty="0" err="1"/>
              <a:t>навчався</a:t>
            </a:r>
            <a:r>
              <a:rPr lang="ru-RU" dirty="0"/>
              <a:t> на </a:t>
            </a:r>
            <a:r>
              <a:rPr lang="ru-RU" dirty="0" err="1"/>
              <a:t>історико-філологічному</a:t>
            </a:r>
            <a:r>
              <a:rPr lang="ru-RU" dirty="0"/>
              <a:t> </a:t>
            </a:r>
            <a:r>
              <a:rPr lang="ru-RU" dirty="0" err="1"/>
              <a:t>факультеті</a:t>
            </a:r>
            <a:r>
              <a:rPr lang="ru-RU" dirty="0"/>
              <a:t> </a:t>
            </a:r>
            <a:r>
              <a:rPr lang="ru-RU" dirty="0" err="1"/>
              <a:t>Київського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. </a:t>
            </a:r>
            <a:endParaRPr lang="uk-UA" dirty="0" smtClean="0"/>
          </a:p>
          <a:p>
            <a:r>
              <a:rPr lang="ru-RU" dirty="0" err="1" smtClean="0"/>
              <a:t>Праця</a:t>
            </a:r>
            <a:r>
              <a:rPr lang="ru-RU" dirty="0"/>
              <a:t> "История Киевской земли от смерти Ярослава до конца </a:t>
            </a:r>
            <a:r>
              <a:rPr lang="en-US" dirty="0"/>
              <a:t>XIV </a:t>
            </a:r>
            <a:r>
              <a:rPr lang="ru-RU" dirty="0"/>
              <a:t>века".  </a:t>
            </a:r>
            <a:r>
              <a:rPr lang="ru-RU" dirty="0" err="1"/>
              <a:t>О</a:t>
            </a:r>
            <a:r>
              <a:rPr lang="ru-RU" dirty="0" err="1" smtClean="0"/>
              <a:t>тримала</a:t>
            </a:r>
            <a:r>
              <a:rPr lang="ru-RU" dirty="0" smtClean="0"/>
              <a:t> </a:t>
            </a:r>
            <a:r>
              <a:rPr lang="ru-RU" dirty="0"/>
              <a:t>золоту медаль, і </a:t>
            </a:r>
            <a:r>
              <a:rPr lang="ru-RU" dirty="0" err="1"/>
              <a:t>Михайла</a:t>
            </a:r>
            <a:r>
              <a:rPr lang="ru-RU" dirty="0"/>
              <a:t> </a:t>
            </a:r>
            <a:r>
              <a:rPr lang="ru-RU" dirty="0" err="1"/>
              <a:t>залишили</a:t>
            </a:r>
            <a:r>
              <a:rPr lang="ru-RU" dirty="0"/>
              <a:t> при </a:t>
            </a:r>
            <a:r>
              <a:rPr lang="ru-RU" dirty="0" err="1"/>
              <a:t>університеті</a:t>
            </a:r>
            <a:r>
              <a:rPr lang="ru-RU" dirty="0"/>
              <a:t> на </a:t>
            </a:r>
            <a:r>
              <a:rPr lang="ru-RU" dirty="0" err="1"/>
              <a:t>кафедрі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4613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575"/>
    </mc:Choice>
    <mc:Fallback>
      <p:transition spd="slow" advTm="1857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04664"/>
            <a:ext cx="3708400" cy="5689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32040" y="1268760"/>
            <a:ext cx="4104456" cy="138499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/>
              <a:t>Михайло </a:t>
            </a:r>
            <a:r>
              <a:rPr lang="ru-RU" sz="2800" dirty="0" err="1"/>
              <a:t>Грушевський</a:t>
            </a:r>
            <a:r>
              <a:rPr lang="ru-RU" sz="2800" dirty="0"/>
              <a:t> в день </a:t>
            </a:r>
            <a:r>
              <a:rPr lang="ru-RU" sz="2800" dirty="0" err="1"/>
              <a:t>вступу</a:t>
            </a:r>
            <a:r>
              <a:rPr lang="ru-RU" sz="2800" dirty="0"/>
              <a:t> до </a:t>
            </a:r>
            <a:r>
              <a:rPr lang="ru-RU" sz="2800" dirty="0" err="1"/>
              <a:t>Тифліської</a:t>
            </a:r>
            <a:r>
              <a:rPr lang="ru-RU" sz="2800" dirty="0"/>
              <a:t> </a:t>
            </a:r>
            <a:r>
              <a:rPr lang="ru-RU" sz="2800" dirty="0" err="1" smtClean="0"/>
              <a:t>гімназії</a:t>
            </a:r>
            <a:r>
              <a:rPr lang="ru-RU" sz="2800" dirty="0" smtClean="0"/>
              <a:t>. </a:t>
            </a:r>
            <a:r>
              <a:rPr lang="ru-RU" sz="2800" dirty="0"/>
              <a:t>1880 р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0045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53"/>
    </mc:Choice>
    <mc:Fallback>
      <p:transition spd="slow" advTm="515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Політична діяльність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/>
              <a:t>в 1893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обраний</a:t>
            </a:r>
            <a:r>
              <a:rPr lang="ru-RU" dirty="0"/>
              <a:t> членом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Т. </a:t>
            </a:r>
            <a:r>
              <a:rPr lang="ru-RU" dirty="0" err="1"/>
              <a:t>Шевченка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У 1897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очолив</a:t>
            </a:r>
            <a:r>
              <a:rPr lang="ru-RU" dirty="0"/>
              <a:t> </a:t>
            </a:r>
            <a:r>
              <a:rPr lang="ru-RU" dirty="0" smtClean="0"/>
              <a:t>НТШ.</a:t>
            </a:r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1899 став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національно-демократичної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 smtClean="0"/>
              <a:t>.</a:t>
            </a:r>
          </a:p>
          <a:p>
            <a:r>
              <a:rPr lang="ru-RU" dirty="0"/>
              <a:t>1907 р. М. </a:t>
            </a:r>
            <a:r>
              <a:rPr lang="ru-RU" dirty="0" err="1"/>
              <a:t>Грушевський</a:t>
            </a:r>
            <a:r>
              <a:rPr lang="ru-RU" dirty="0"/>
              <a:t> </a:t>
            </a:r>
            <a:r>
              <a:rPr lang="ru-RU" dirty="0" err="1"/>
              <a:t>увійшов</a:t>
            </a:r>
            <a:r>
              <a:rPr lang="ru-RU" dirty="0"/>
              <a:t> до складу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поступовців</a:t>
            </a:r>
            <a:r>
              <a:rPr lang="ru-RU" dirty="0"/>
              <a:t>, яке стало </a:t>
            </a:r>
            <a:r>
              <a:rPr lang="ru-RU" dirty="0" err="1"/>
              <a:t>єдиною</a:t>
            </a:r>
            <a:r>
              <a:rPr lang="ru-RU" dirty="0"/>
              <a:t> до 1917 р.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ліберального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4 </a:t>
            </a:r>
            <a:r>
              <a:rPr lang="ru-RU" dirty="0" err="1"/>
              <a:t>березня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Центральна </a:t>
            </a:r>
            <a:r>
              <a:rPr lang="ru-RU" dirty="0" smtClean="0"/>
              <a:t>рада. </a:t>
            </a:r>
            <a:r>
              <a:rPr lang="ru-RU" dirty="0"/>
              <a:t>М. </a:t>
            </a:r>
            <a:r>
              <a:rPr lang="ru-RU" dirty="0" err="1"/>
              <a:t>Грушевського</a:t>
            </a:r>
            <a:r>
              <a:rPr lang="ru-RU" dirty="0"/>
              <a:t> заочно </a:t>
            </a:r>
            <a:r>
              <a:rPr lang="ru-RU" dirty="0" err="1"/>
              <a:t>обирають</a:t>
            </a:r>
            <a:r>
              <a:rPr lang="ru-RU" dirty="0"/>
              <a:t> головою </a:t>
            </a:r>
            <a:r>
              <a:rPr lang="ru-RU" dirty="0" err="1"/>
              <a:t>Центральної</a:t>
            </a:r>
            <a:r>
              <a:rPr lang="ru-RU" dirty="0"/>
              <a:t> ради.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96646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414"/>
    </mc:Choice>
    <mc:Fallback>
      <p:transition spd="slow" advTm="2041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 У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ru-RU" dirty="0" err="1"/>
              <a:t>грудня</a:t>
            </a:r>
            <a:r>
              <a:rPr lang="ru-RU" dirty="0"/>
              <a:t> 1914 р. </a:t>
            </a:r>
            <a:r>
              <a:rPr lang="ru-RU" dirty="0" err="1"/>
              <a:t>Грушевського</a:t>
            </a:r>
            <a:r>
              <a:rPr lang="ru-RU" dirty="0"/>
              <a:t> </a:t>
            </a:r>
            <a:r>
              <a:rPr lang="ru-RU" dirty="0" err="1"/>
              <a:t>заарештовують</a:t>
            </a:r>
            <a:r>
              <a:rPr lang="ru-RU" dirty="0"/>
              <a:t>, </a:t>
            </a:r>
            <a:r>
              <a:rPr lang="ru-RU" dirty="0" err="1"/>
              <a:t>обвинувачуючи</a:t>
            </a:r>
            <a:r>
              <a:rPr lang="ru-RU" dirty="0"/>
              <a:t> у </a:t>
            </a:r>
            <a:r>
              <a:rPr lang="ru-RU" dirty="0" err="1"/>
              <a:t>причетності</a:t>
            </a:r>
            <a:r>
              <a:rPr lang="ru-RU" dirty="0"/>
              <a:t> до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Легіону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січових</a:t>
            </a:r>
            <a:r>
              <a:rPr lang="ru-RU" dirty="0"/>
              <a:t> </a:t>
            </a:r>
            <a:r>
              <a:rPr lang="ru-RU" dirty="0" err="1"/>
              <a:t>стрільців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лютому 1915 р. М</a:t>
            </a:r>
            <a:r>
              <a:rPr lang="ru-RU" dirty="0" smtClean="0"/>
              <a:t>. </a:t>
            </a:r>
            <a:r>
              <a:rPr lang="ru-RU" dirty="0" err="1" smtClean="0"/>
              <a:t>Грушевського</a:t>
            </a:r>
            <a:r>
              <a:rPr lang="ru-RU" dirty="0" smtClean="0"/>
              <a:t> </a:t>
            </a:r>
            <a:r>
              <a:rPr lang="ru-RU" dirty="0" err="1"/>
              <a:t>висилають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Сибіру</a:t>
            </a:r>
            <a:r>
              <a:rPr lang="ru-RU" dirty="0" smtClean="0"/>
              <a:t>.</a:t>
            </a:r>
          </a:p>
          <a:p>
            <a:r>
              <a:rPr lang="ru-RU" dirty="0"/>
              <a:t>10 </a:t>
            </a:r>
            <a:r>
              <a:rPr lang="ru-RU" dirty="0" err="1"/>
              <a:t>червня</a:t>
            </a:r>
            <a:r>
              <a:rPr lang="ru-RU" dirty="0"/>
              <a:t> 1917 р. Центральна рада першим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Універсалом</a:t>
            </a:r>
            <a:r>
              <a:rPr lang="ru-RU" dirty="0"/>
              <a:t> проголосила </a:t>
            </a:r>
            <a:r>
              <a:rPr lang="ru-RU" dirty="0" err="1"/>
              <a:t>автономію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/>
              <a:t>а 15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/>
              <a:t>обрала</a:t>
            </a:r>
            <a:r>
              <a:rPr lang="ru-RU" dirty="0"/>
              <a:t> і затвердила перший </a:t>
            </a:r>
            <a:r>
              <a:rPr lang="ru-RU" dirty="0" err="1"/>
              <a:t>український</a:t>
            </a:r>
            <a:r>
              <a:rPr lang="ru-RU" dirty="0"/>
              <a:t> уряд на </a:t>
            </a:r>
            <a:r>
              <a:rPr lang="ru-RU" dirty="0" err="1"/>
              <a:t>чолі</a:t>
            </a:r>
            <a:r>
              <a:rPr lang="ru-RU" dirty="0"/>
              <a:t> з В. </a:t>
            </a:r>
            <a:r>
              <a:rPr lang="ru-RU" dirty="0" err="1"/>
              <a:t>Винниченком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29 </a:t>
            </a:r>
            <a:r>
              <a:rPr lang="ru-RU" dirty="0" err="1"/>
              <a:t>квітня</a:t>
            </a:r>
            <a:r>
              <a:rPr lang="ru-RU" dirty="0"/>
              <a:t> 1918 р. Центральна рада </a:t>
            </a:r>
            <a:r>
              <a:rPr lang="ru-RU" dirty="0" err="1"/>
              <a:t>обрала</a:t>
            </a:r>
            <a:r>
              <a:rPr lang="ru-RU" dirty="0"/>
              <a:t> </a:t>
            </a:r>
            <a:r>
              <a:rPr lang="ru-RU" dirty="0" err="1"/>
              <a:t>Михайла</a:t>
            </a:r>
            <a:r>
              <a:rPr lang="ru-RU" dirty="0"/>
              <a:t> </a:t>
            </a:r>
            <a:r>
              <a:rPr lang="ru-RU" dirty="0" err="1"/>
              <a:t>Грушевського</a:t>
            </a:r>
            <a:r>
              <a:rPr lang="ru-RU" dirty="0"/>
              <a:t> Президентом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, </a:t>
            </a:r>
            <a:r>
              <a:rPr lang="ru-RU" dirty="0" err="1"/>
              <a:t>започаткувавши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президентства у </a:t>
            </a:r>
            <a:r>
              <a:rPr lang="ru-RU" dirty="0" err="1"/>
              <a:t>нашій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 smtClean="0"/>
              <a:t>.</a:t>
            </a:r>
          </a:p>
          <a:p>
            <a:r>
              <a:rPr lang="ru-RU" dirty="0"/>
              <a:t>З </a:t>
            </a:r>
            <a:r>
              <a:rPr lang="ru-RU" dirty="0" err="1"/>
              <a:t>падінням</a:t>
            </a:r>
            <a:r>
              <a:rPr lang="ru-RU" dirty="0"/>
              <a:t> </a:t>
            </a:r>
            <a:r>
              <a:rPr lang="ru-RU" dirty="0" err="1"/>
              <a:t>Центральної</a:t>
            </a:r>
            <a:r>
              <a:rPr lang="ru-RU" dirty="0"/>
              <a:t> ради, </a:t>
            </a:r>
            <a:r>
              <a:rPr lang="ru-RU" dirty="0" err="1" smtClean="0"/>
              <a:t>Грушевський</a:t>
            </a:r>
            <a:r>
              <a:rPr lang="ru-RU" dirty="0" smtClean="0"/>
              <a:t> </a:t>
            </a:r>
            <a:r>
              <a:rPr lang="ru-RU" dirty="0" err="1"/>
              <a:t>знаходився</a:t>
            </a:r>
            <a:r>
              <a:rPr lang="ru-RU" dirty="0"/>
              <a:t> в </a:t>
            </a:r>
            <a:r>
              <a:rPr lang="ru-RU" dirty="0" err="1"/>
              <a:t>підпіллі</a:t>
            </a:r>
            <a:r>
              <a:rPr lang="ru-RU" dirty="0"/>
              <a:t> і </a:t>
            </a:r>
            <a:r>
              <a:rPr lang="ru-RU" dirty="0" err="1"/>
              <a:t>переховувався</a:t>
            </a:r>
            <a:r>
              <a:rPr lang="ru-RU" dirty="0"/>
              <a:t> за межами </a:t>
            </a:r>
            <a:r>
              <a:rPr lang="ru-RU" dirty="0" err="1"/>
              <a:t>Києва</a:t>
            </a:r>
            <a:r>
              <a:rPr lang="ru-RU" dirty="0"/>
              <a:t>. До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повернувся</a:t>
            </a:r>
            <a:r>
              <a:rPr lang="ru-RU" dirty="0"/>
              <a:t> в </a:t>
            </a:r>
            <a:r>
              <a:rPr lang="ru-RU" dirty="0" err="1"/>
              <a:t>грудні</a:t>
            </a:r>
            <a:r>
              <a:rPr lang="ru-RU" dirty="0"/>
              <a:t> </a:t>
            </a:r>
            <a:r>
              <a:rPr lang="ru-RU" dirty="0" smtClean="0"/>
              <a:t>1918</a:t>
            </a:r>
            <a:r>
              <a:rPr lang="en-US" dirty="0" smtClean="0"/>
              <a:t>p</a:t>
            </a:r>
            <a:r>
              <a:rPr lang="ru-RU" dirty="0" smtClean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березні</a:t>
            </a:r>
            <a:r>
              <a:rPr lang="ru-RU" dirty="0"/>
              <a:t> 1919 </a:t>
            </a:r>
            <a:r>
              <a:rPr lang="ru-RU" dirty="0" err="1"/>
              <a:t>емігрував</a:t>
            </a:r>
            <a:r>
              <a:rPr lang="ru-RU" dirty="0"/>
              <a:t> до </a:t>
            </a:r>
            <a:r>
              <a:rPr lang="ru-RU" dirty="0" err="1"/>
              <a:t>Чехословаччини</a:t>
            </a:r>
            <a:r>
              <a:rPr lang="ru-RU" dirty="0"/>
              <a:t>. Жив у </a:t>
            </a:r>
            <a:r>
              <a:rPr lang="ru-RU" dirty="0" err="1"/>
              <a:t>Празі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у </a:t>
            </a:r>
            <a:r>
              <a:rPr lang="ru-RU" dirty="0" err="1"/>
              <a:t>Відні</a:t>
            </a:r>
            <a:r>
              <a:rPr lang="ru-RU" dirty="0"/>
              <a:t> як </a:t>
            </a:r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закордонної</a:t>
            </a:r>
            <a:r>
              <a:rPr lang="ru-RU" dirty="0"/>
              <a:t> </a:t>
            </a:r>
            <a:r>
              <a:rPr lang="ru-RU" dirty="0" err="1"/>
              <a:t>делегації</a:t>
            </a:r>
            <a:r>
              <a:rPr lang="ru-RU" dirty="0"/>
              <a:t> УПСР.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—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незалежної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заснував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соціологічний</a:t>
            </a:r>
            <a:r>
              <a:rPr lang="ru-RU" dirty="0"/>
              <a:t>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70223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671"/>
    </mc:Choice>
    <mc:Fallback>
      <p:transition spd="slow" advTm="4367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01" y="332656"/>
            <a:ext cx="4032448" cy="324036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256249" y="3651081"/>
            <a:ext cx="4904532" cy="26776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prstClr val="black"/>
                </a:solidFill>
              </a:rPr>
              <a:t>Михайло </a:t>
            </a:r>
            <a:r>
              <a:rPr lang="ru-RU" sz="2800" dirty="0" err="1">
                <a:solidFill>
                  <a:prstClr val="black"/>
                </a:solidFill>
              </a:rPr>
              <a:t>Грушевський</a:t>
            </a:r>
            <a:r>
              <a:rPr lang="ru-RU" sz="2800" dirty="0">
                <a:solidFill>
                  <a:prstClr val="black"/>
                </a:solidFill>
              </a:rPr>
              <a:t> — голова </a:t>
            </a:r>
            <a:r>
              <a:rPr lang="ru-RU" sz="2800" dirty="0" err="1">
                <a:solidFill>
                  <a:prstClr val="black"/>
                </a:solidFill>
              </a:rPr>
              <a:t>Української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 err="1">
                <a:solidFill>
                  <a:prstClr val="black"/>
                </a:solidFill>
              </a:rPr>
              <a:t>Центральної</a:t>
            </a:r>
            <a:r>
              <a:rPr lang="ru-RU" sz="2800" dirty="0">
                <a:solidFill>
                  <a:prstClr val="black"/>
                </a:solidFill>
              </a:rPr>
              <a:t> Ради </a:t>
            </a:r>
            <a:r>
              <a:rPr lang="ru-RU" sz="2800" dirty="0" err="1">
                <a:solidFill>
                  <a:prstClr val="black"/>
                </a:solidFill>
              </a:rPr>
              <a:t>серед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 err="1">
                <a:solidFill>
                  <a:prstClr val="black"/>
                </a:solidFill>
              </a:rPr>
              <a:t>делегатів</a:t>
            </a:r>
            <a:r>
              <a:rPr lang="ru-RU" sz="2800" dirty="0">
                <a:solidFill>
                  <a:prstClr val="black"/>
                </a:solidFill>
              </a:rPr>
              <a:t> 8-ої </a:t>
            </a:r>
            <a:r>
              <a:rPr lang="ru-RU" sz="2800" dirty="0" err="1">
                <a:solidFill>
                  <a:prstClr val="black"/>
                </a:solidFill>
              </a:rPr>
              <a:t>сесії</a:t>
            </a:r>
            <a:r>
              <a:rPr lang="ru-RU" sz="2800" dirty="0">
                <a:solidFill>
                  <a:prstClr val="black"/>
                </a:solidFill>
              </a:rPr>
              <a:t>, де </a:t>
            </a:r>
            <a:r>
              <a:rPr lang="ru-RU" sz="2800" dirty="0" err="1">
                <a:solidFill>
                  <a:prstClr val="black"/>
                </a:solidFill>
              </a:rPr>
              <a:t>було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 err="1">
                <a:solidFill>
                  <a:prstClr val="black"/>
                </a:solidFill>
              </a:rPr>
              <a:t>прийнято</a:t>
            </a:r>
            <a:r>
              <a:rPr lang="ru-RU" sz="2800" dirty="0">
                <a:solidFill>
                  <a:prstClr val="black"/>
                </a:solidFill>
              </a:rPr>
              <a:t> ряд </a:t>
            </a:r>
            <a:r>
              <a:rPr lang="ru-RU" sz="2800" dirty="0" err="1">
                <a:solidFill>
                  <a:prstClr val="black"/>
                </a:solidFill>
              </a:rPr>
              <a:t>важливих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 err="1">
                <a:solidFill>
                  <a:prstClr val="black"/>
                </a:solidFill>
              </a:rPr>
              <a:t>законодавчих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 err="1">
                <a:solidFill>
                  <a:prstClr val="black"/>
                </a:solidFill>
              </a:rPr>
              <a:t>актів</a:t>
            </a:r>
            <a:endParaRPr lang="ru-RU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324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32"/>
    </mc:Choice>
    <mc:Fallback>
      <p:transition spd="slow" advTm="583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Наукова діяльність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err="1"/>
              <a:t>Протягом</a:t>
            </a:r>
            <a:r>
              <a:rPr lang="ru-RU" dirty="0"/>
              <a:t> 1890-1894 </a:t>
            </a:r>
            <a:r>
              <a:rPr lang="en-US" dirty="0"/>
              <a:t>pp. </a:t>
            </a:r>
            <a:r>
              <a:rPr lang="ru-RU" dirty="0" err="1"/>
              <a:t>Грушевський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при </a:t>
            </a:r>
            <a:r>
              <a:rPr lang="ru-RU" dirty="0" err="1"/>
              <a:t>Київському</a:t>
            </a:r>
            <a:r>
              <a:rPr lang="ru-RU" dirty="0"/>
              <a:t> </a:t>
            </a:r>
            <a:r>
              <a:rPr lang="ru-RU" dirty="0" err="1"/>
              <a:t>університеті</a:t>
            </a:r>
            <a:r>
              <a:rPr lang="ru-RU" dirty="0"/>
              <a:t> як </a:t>
            </a:r>
            <a:r>
              <a:rPr lang="ru-RU" dirty="0" err="1"/>
              <a:t>професорський</a:t>
            </a:r>
            <a:r>
              <a:rPr lang="ru-RU" dirty="0"/>
              <a:t> </a:t>
            </a:r>
            <a:r>
              <a:rPr lang="ru-RU" dirty="0" err="1"/>
              <a:t>стипендіат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На початку 1891 р. </a:t>
            </a:r>
            <a:r>
              <a:rPr lang="ru-RU" dirty="0" err="1" smtClean="0"/>
              <a:t>Грушевський</a:t>
            </a:r>
            <a:r>
              <a:rPr lang="ru-RU" dirty="0" smtClean="0"/>
              <a:t>  </a:t>
            </a:r>
            <a:r>
              <a:rPr lang="ru-RU" dirty="0" err="1" smtClean="0"/>
              <a:t>очолив</a:t>
            </a:r>
            <a:r>
              <a:rPr lang="ru-RU" dirty="0" smtClean="0"/>
              <a:t>  </a:t>
            </a:r>
            <a:r>
              <a:rPr lang="ru-RU" dirty="0"/>
              <a:t>кафедру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/>
              <a:t>Протягом</a:t>
            </a:r>
            <a:r>
              <a:rPr lang="ru-RU" dirty="0"/>
              <a:t> 1897-1898 </a:t>
            </a:r>
            <a:r>
              <a:rPr lang="en-US" dirty="0"/>
              <a:t>pp. </a:t>
            </a:r>
            <a:r>
              <a:rPr lang="ru-RU" dirty="0" err="1"/>
              <a:t>Грушевський</a:t>
            </a:r>
            <a:r>
              <a:rPr lang="ru-RU" dirty="0"/>
              <a:t> написав і </a:t>
            </a:r>
            <a:r>
              <a:rPr lang="ru-RU" dirty="0" err="1"/>
              <a:t>видав</a:t>
            </a:r>
            <a:r>
              <a:rPr lang="ru-RU" dirty="0"/>
              <a:t> перший том "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-Руси", 1898 р. - </a:t>
            </a:r>
            <a:r>
              <a:rPr lang="ru-RU" dirty="0" err="1"/>
              <a:t>другий</a:t>
            </a:r>
            <a:r>
              <a:rPr lang="ru-RU" dirty="0"/>
              <a:t> том, а </a:t>
            </a:r>
            <a:r>
              <a:rPr lang="ru-RU" dirty="0" err="1"/>
              <a:t>протягом</a:t>
            </a:r>
            <a:r>
              <a:rPr lang="ru-RU" dirty="0"/>
              <a:t> 1900 р. - </a:t>
            </a:r>
            <a:r>
              <a:rPr lang="ru-RU" dirty="0" err="1"/>
              <a:t>третій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містив</a:t>
            </a:r>
            <a:r>
              <a:rPr lang="ru-RU" dirty="0"/>
              <a:t> </a:t>
            </a:r>
            <a:r>
              <a:rPr lang="ru-RU" dirty="0" err="1"/>
              <a:t>давній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en-US" dirty="0"/>
              <a:t>1907 p. </a:t>
            </a:r>
            <a:r>
              <a:rPr lang="ru-RU" dirty="0" err="1"/>
              <a:t>Грушевський</a:t>
            </a:r>
            <a:r>
              <a:rPr lang="ru-RU" dirty="0"/>
              <a:t> у </a:t>
            </a:r>
            <a:r>
              <a:rPr lang="ru-RU" dirty="0" err="1"/>
              <a:t>Києві</a:t>
            </a:r>
            <a:r>
              <a:rPr lang="ru-RU" dirty="0"/>
              <a:t> </a:t>
            </a:r>
            <a:r>
              <a:rPr lang="ru-RU" dirty="0" err="1"/>
              <a:t>керував</a:t>
            </a:r>
            <a:r>
              <a:rPr lang="ru-RU" dirty="0"/>
              <a:t> </a:t>
            </a:r>
            <a:r>
              <a:rPr lang="ru-RU" dirty="0" err="1"/>
              <a:t>Українським</a:t>
            </a:r>
            <a:r>
              <a:rPr lang="ru-RU" dirty="0"/>
              <a:t> </a:t>
            </a:r>
            <a:r>
              <a:rPr lang="ru-RU" dirty="0" err="1"/>
              <a:t>науковим</a:t>
            </a:r>
            <a:r>
              <a:rPr lang="ru-RU" dirty="0"/>
              <a:t> </a:t>
            </a:r>
            <a:r>
              <a:rPr lang="ru-RU" dirty="0" err="1"/>
              <a:t>товариством</a:t>
            </a:r>
            <a:r>
              <a:rPr lang="ru-RU" dirty="0"/>
              <a:t> (УНТ)</a:t>
            </a:r>
            <a:endParaRPr lang="ru-RU" dirty="0" smtClean="0"/>
          </a:p>
          <a:p>
            <a:r>
              <a:rPr lang="ru-RU" dirty="0" smtClean="0"/>
              <a:t>1923 </a:t>
            </a:r>
            <a:r>
              <a:rPr lang="ru-RU" dirty="0"/>
              <a:t>року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обраний</a:t>
            </a:r>
            <a:r>
              <a:rPr lang="ru-RU" dirty="0"/>
              <a:t> </a:t>
            </a:r>
            <a:r>
              <a:rPr lang="ru-RU" dirty="0" err="1"/>
              <a:t>академіком</a:t>
            </a:r>
            <a:r>
              <a:rPr lang="ru-RU" dirty="0"/>
              <a:t> ВУАН. </a:t>
            </a:r>
            <a:endParaRPr lang="ru-RU" dirty="0" smtClean="0"/>
          </a:p>
          <a:p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/>
              <a:t>археографічну</a:t>
            </a:r>
            <a:r>
              <a:rPr lang="ru-RU" dirty="0"/>
              <a:t> </a:t>
            </a:r>
            <a:r>
              <a:rPr lang="ru-RU" dirty="0" err="1"/>
              <a:t>комісію</a:t>
            </a:r>
            <a:r>
              <a:rPr lang="ru-RU" dirty="0"/>
              <a:t> </a:t>
            </a:r>
            <a:r>
              <a:rPr lang="ru-RU" dirty="0" smtClean="0"/>
              <a:t>ВУАН</a:t>
            </a:r>
            <a:r>
              <a:rPr lang="uk-UA" dirty="0" smtClean="0"/>
              <a:t>.</a:t>
            </a:r>
          </a:p>
          <a:p>
            <a:r>
              <a:rPr lang="uk-UA" dirty="0" smtClean="0"/>
              <a:t>Через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обрали</a:t>
            </a:r>
            <a:r>
              <a:rPr lang="ru-RU" dirty="0"/>
              <a:t> </a:t>
            </a:r>
            <a:r>
              <a:rPr lang="ru-RU" dirty="0" err="1"/>
              <a:t>дійсним</a:t>
            </a:r>
            <a:r>
              <a:rPr lang="ru-RU" dirty="0"/>
              <a:t> членом </a:t>
            </a:r>
            <a:r>
              <a:rPr lang="ru-RU" dirty="0" err="1"/>
              <a:t>Академії</a:t>
            </a:r>
            <a:r>
              <a:rPr lang="ru-RU" dirty="0"/>
              <a:t> наук </a:t>
            </a:r>
            <a:r>
              <a:rPr lang="ru-RU" dirty="0" smtClean="0"/>
              <a:t>СРСР.</a:t>
            </a:r>
          </a:p>
          <a:p>
            <a:r>
              <a:rPr lang="ru-RU" dirty="0" smtClean="0"/>
              <a:t>У </a:t>
            </a:r>
            <a:r>
              <a:rPr lang="ru-RU" dirty="0"/>
              <a:t>1924–1931 роках </a:t>
            </a:r>
            <a:r>
              <a:rPr lang="ru-RU" dirty="0" err="1"/>
              <a:t>очолював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установи ВУАН</a:t>
            </a:r>
            <a:r>
              <a:rPr lang="ru-RU" dirty="0" smtClean="0"/>
              <a:t>.</a:t>
            </a:r>
          </a:p>
          <a:p>
            <a:r>
              <a:rPr lang="ru-RU" dirty="0" err="1"/>
              <a:t>Грушевський</a:t>
            </a:r>
            <a:r>
              <a:rPr lang="ru-RU" dirty="0"/>
              <a:t> як </a:t>
            </a:r>
            <a:r>
              <a:rPr lang="ru-RU" dirty="0" err="1"/>
              <a:t>академік</a:t>
            </a:r>
            <a:r>
              <a:rPr lang="ru-RU" dirty="0"/>
              <a:t> АН СРСР </a:t>
            </a:r>
            <a:r>
              <a:rPr lang="ru-RU" dirty="0" err="1"/>
              <a:t>працював</a:t>
            </a:r>
            <a:r>
              <a:rPr lang="ru-RU" dirty="0"/>
              <a:t> над "</a:t>
            </a:r>
            <a:r>
              <a:rPr lang="ru-RU" dirty="0" err="1"/>
              <a:t>Історією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-Руси". І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- </a:t>
            </a:r>
            <a:r>
              <a:rPr lang="ru-RU" dirty="0" err="1"/>
              <a:t>найповніша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 smtClean="0"/>
              <a:t>.</a:t>
            </a:r>
          </a:p>
          <a:p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присвоєно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археографії</a:t>
            </a:r>
            <a:r>
              <a:rPr lang="ru-RU" dirty="0"/>
              <a:t> та </a:t>
            </a:r>
            <a:r>
              <a:rPr lang="ru-RU" dirty="0" err="1"/>
              <a:t>джерелознавства</a:t>
            </a:r>
            <a:r>
              <a:rPr lang="ru-RU" dirty="0"/>
              <a:t> НАН </a:t>
            </a:r>
            <a:r>
              <a:rPr lang="ru-RU" dirty="0" err="1"/>
              <a:t>України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05454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075"/>
    </mc:Choice>
    <mc:Fallback>
      <p:transition spd="slow" advTm="2707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615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Грушевський Михайло Сергійович</vt:lpstr>
      <vt:lpstr>Презентация PowerPoint</vt:lpstr>
      <vt:lpstr>Презентация PowerPoint</vt:lpstr>
      <vt:lpstr>Навчання</vt:lpstr>
      <vt:lpstr>Презентация PowerPoint</vt:lpstr>
      <vt:lpstr>Політична діяльність</vt:lpstr>
      <vt:lpstr>Презентация PowerPoint</vt:lpstr>
      <vt:lpstr>Презентация PowerPoint</vt:lpstr>
      <vt:lpstr>Наукова діяльність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Грушевський Михайло Сергійович</dc:title>
  <dc:creator>ANNA</dc:creator>
  <cp:lastModifiedBy>ANNA</cp:lastModifiedBy>
  <cp:revision>10</cp:revision>
  <dcterms:created xsi:type="dcterms:W3CDTF">2014-11-11T11:03:49Z</dcterms:created>
  <dcterms:modified xsi:type="dcterms:W3CDTF">2014-11-11T12:22:26Z</dcterms:modified>
</cp:coreProperties>
</file>