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17" name="Footer Placeholder 16"/>
          <p:cNvSpPr>
            <a:spLocks noGrp="1"/>
          </p:cNvSpPr>
          <p:nvPr>
            <p:ph type="ftr" sz="quarter" idx="11"/>
          </p:nvPr>
        </p:nvSpPr>
        <p:spPr/>
        <p:txBody>
          <a:bodyPr/>
          <a:lstStyle>
            <a:extLst/>
          </a:lstStyle>
          <a:p>
            <a:endParaRPr lang="ru-RU"/>
          </a:p>
        </p:txBody>
      </p:sp>
      <p:sp>
        <p:nvSpPr>
          <p:cNvPr id="29" name="Slide Number Placeholder 28"/>
          <p:cNvSpPr>
            <a:spLocks noGrp="1"/>
          </p:cNvSpPr>
          <p:nvPr>
            <p:ph type="sldNum" sz="quarter" idx="12"/>
          </p:nvPr>
        </p:nvSpPr>
        <p:spPr/>
        <p:txBody>
          <a:bodyPr/>
          <a:lstStyle>
            <a:extLst/>
          </a:lstStyle>
          <a:p>
            <a:fld id="{3B7D6957-3F31-4AC7-A6E7-50A454B3DF1D}" type="slidenum">
              <a:rPr lang="ru-RU" smtClean="0"/>
              <a:pPr/>
              <a:t>‹#›</a:t>
            </a:fld>
            <a:endParaRPr lang="ru-RU"/>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ru-RU" altLang="ja-JP" smtClean="0"/>
              <a:t>Образец заголовка</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ltLang="ja-JP" smtClean="0"/>
              <a:t>Образец подзаголовка</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ru-RU" altLang="ja-JP" smtClean="0"/>
              <a:t>Образец заголовка</a:t>
            </a:r>
            <a:endParaRPr lang="en-US" dirty="0"/>
          </a:p>
        </p:txBody>
      </p:sp>
      <p:sp>
        <p:nvSpPr>
          <p:cNvPr id="3" name="Vertical Text Placeholder 2"/>
          <p:cNvSpPr>
            <a:spLocks noGrp="1"/>
          </p:cNvSpPr>
          <p:nvPr>
            <p:ph type="body" orient="vert" idx="1"/>
          </p:nvPr>
        </p:nvSpPr>
        <p:spPr/>
        <p:txBody>
          <a:bodyPr vert="eaVert"/>
          <a:lstStyle>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a:p>
        </p:txBody>
      </p:sp>
      <p:sp>
        <p:nvSpPr>
          <p:cNvPr id="4" name="Date Placeholder 3"/>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5" name="Footer Placeholder 4"/>
          <p:cNvSpPr>
            <a:spLocks noGrp="1"/>
          </p:cNvSpPr>
          <p:nvPr>
            <p:ph type="ftr" sz="quarter" idx="11"/>
          </p:nvPr>
        </p:nvSpPr>
        <p:spPr/>
        <p:txBody>
          <a:bodyPr/>
          <a:lstStyle>
            <a:extLst/>
          </a:lstStyle>
          <a:p>
            <a:endParaRPr lang="ru-RU"/>
          </a:p>
        </p:txBody>
      </p:sp>
      <p:sp>
        <p:nvSpPr>
          <p:cNvPr id="6" name="Slide Number Placeholder 5"/>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ru-RU" altLang="ja-JP" smtClean="0"/>
              <a:t>Образец заголовка</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a:p>
        </p:txBody>
      </p:sp>
      <p:sp>
        <p:nvSpPr>
          <p:cNvPr id="4" name="Date Placeholder 3"/>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5" name="Footer Placeholder 4"/>
          <p:cNvSpPr>
            <a:spLocks noGrp="1"/>
          </p:cNvSpPr>
          <p:nvPr>
            <p:ph type="ftr" sz="quarter" idx="11"/>
          </p:nvPr>
        </p:nvSpPr>
        <p:spPr/>
        <p:txBody>
          <a:bodyPr/>
          <a:lstStyle>
            <a:extLst/>
          </a:lstStyle>
          <a:p>
            <a:endParaRPr lang="ru-RU"/>
          </a:p>
        </p:txBody>
      </p:sp>
      <p:sp>
        <p:nvSpPr>
          <p:cNvPr id="6" name="Slide Number Placeholder 5"/>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ru-RU" altLang="ja-JP" smtClean="0"/>
              <a:t>Образец заголовка</a:t>
            </a:r>
            <a:endParaRPr lang="en-US" dirty="0"/>
          </a:p>
        </p:txBody>
      </p:sp>
      <p:sp>
        <p:nvSpPr>
          <p:cNvPr id="3" name="Content Placeholder 2"/>
          <p:cNvSpPr>
            <a:spLocks noGrp="1"/>
          </p:cNvSpPr>
          <p:nvPr>
            <p:ph idx="1"/>
          </p:nvPr>
        </p:nvSpPr>
        <p:spPr/>
        <p:txBody>
          <a:bodyPr/>
          <a:lstStyle>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a:p>
        </p:txBody>
      </p:sp>
      <p:sp>
        <p:nvSpPr>
          <p:cNvPr id="4" name="Date Placeholder 3"/>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5" name="Footer Placeholder 4"/>
          <p:cNvSpPr>
            <a:spLocks noGrp="1"/>
          </p:cNvSpPr>
          <p:nvPr>
            <p:ph type="ftr" sz="quarter" idx="11"/>
          </p:nvPr>
        </p:nvSpPr>
        <p:spPr/>
        <p:txBody>
          <a:bodyPr/>
          <a:lstStyle>
            <a:extLst/>
          </a:lstStyle>
          <a:p>
            <a:endParaRPr lang="ru-RU"/>
          </a:p>
        </p:txBody>
      </p:sp>
      <p:sp>
        <p:nvSpPr>
          <p:cNvPr id="6" name="Slide Number Placeholder 5"/>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ltLang="ja-JP" smtClean="0"/>
              <a:t>Образец текста</a:t>
            </a:r>
          </a:p>
        </p:txBody>
      </p:sp>
      <p:sp>
        <p:nvSpPr>
          <p:cNvPr id="4" name="Date Placeholder 3"/>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5" name="Footer Placeholder 4"/>
          <p:cNvSpPr>
            <a:spLocks noGrp="1"/>
          </p:cNvSpPr>
          <p:nvPr>
            <p:ph type="ftr" sz="quarter" idx="11"/>
          </p:nvPr>
        </p:nvSpPr>
        <p:spPr/>
        <p:txBody>
          <a:bodyPr/>
          <a:lstStyle>
            <a:extLst/>
          </a:lstStyle>
          <a:p>
            <a:endParaRPr lang="ru-RU"/>
          </a:p>
        </p:txBody>
      </p:sp>
      <p:sp>
        <p:nvSpPr>
          <p:cNvPr id="6" name="Slide Number Placeholder 5"/>
          <p:cNvSpPr>
            <a:spLocks noGrp="1"/>
          </p:cNvSpPr>
          <p:nvPr>
            <p:ph type="sldNum" sz="quarter" idx="12"/>
          </p:nvPr>
        </p:nvSpPr>
        <p:spPr/>
        <p:txBody>
          <a:bodyPr/>
          <a:lstStyle>
            <a:extLst/>
          </a:lstStyle>
          <a:p>
            <a:fld id="{3B7D6957-3F31-4AC7-A6E7-50A454B3DF1D}" type="slidenum">
              <a:rPr lang="ru-RU" smtClean="0"/>
              <a:pPr/>
              <a:t>‹#›</a:t>
            </a:fld>
            <a:endParaRPr lang="ru-RU"/>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ru-RU" altLang="ja-JP" smtClean="0"/>
              <a:t>Образец заголовка</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ru-RU" altLang="ja-JP" smtClean="0"/>
              <a:t>Образец заголовка</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a:p>
        </p:txBody>
      </p:sp>
      <p:sp>
        <p:nvSpPr>
          <p:cNvPr id="5" name="Date Placeholder 4"/>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6" name="Footer Placeholder 5"/>
          <p:cNvSpPr>
            <a:spLocks noGrp="1"/>
          </p:cNvSpPr>
          <p:nvPr>
            <p:ph type="ftr" sz="quarter" idx="11"/>
          </p:nvPr>
        </p:nvSpPr>
        <p:spPr/>
        <p:txBody>
          <a:bodyPr/>
          <a:lstStyle>
            <a:extLst/>
          </a:lstStyle>
          <a:p>
            <a:endParaRPr lang="ru-RU"/>
          </a:p>
        </p:txBody>
      </p:sp>
      <p:sp>
        <p:nvSpPr>
          <p:cNvPr id="7" name="Slide Number Placeholder 6"/>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ru-RU" altLang="ja-JP" smtClean="0"/>
              <a:t>Образец заголовка</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altLang="ja-JP" smtClean="0"/>
              <a:t>Образец текста</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altLang="ja-JP" smtClean="0"/>
              <a:t>Образец текста</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a:p>
        </p:txBody>
      </p:sp>
      <p:sp>
        <p:nvSpPr>
          <p:cNvPr id="7" name="Date Placeholder 6"/>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8" name="Footer Placeholder 7"/>
          <p:cNvSpPr>
            <a:spLocks noGrp="1"/>
          </p:cNvSpPr>
          <p:nvPr>
            <p:ph type="ftr" sz="quarter" idx="11"/>
          </p:nvPr>
        </p:nvSpPr>
        <p:spPr/>
        <p:txBody>
          <a:bodyPr/>
          <a:lstStyle>
            <a:extLst/>
          </a:lstStyle>
          <a:p>
            <a:endParaRPr lang="ru-RU"/>
          </a:p>
        </p:txBody>
      </p:sp>
      <p:sp>
        <p:nvSpPr>
          <p:cNvPr id="9" name="Slide Number Placeholder 8"/>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ru-RU" altLang="ja-JP" smtClean="0"/>
              <a:t>Образец заголовка</a:t>
            </a:r>
            <a:endParaRPr lang="en-US" dirty="0"/>
          </a:p>
        </p:txBody>
      </p:sp>
      <p:sp>
        <p:nvSpPr>
          <p:cNvPr id="3" name="Date Placeholder 2"/>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4" name="Footer Placeholder 3"/>
          <p:cNvSpPr>
            <a:spLocks noGrp="1"/>
          </p:cNvSpPr>
          <p:nvPr>
            <p:ph type="ftr" sz="quarter" idx="11"/>
          </p:nvPr>
        </p:nvSpPr>
        <p:spPr/>
        <p:txBody>
          <a:bodyPr/>
          <a:lstStyle>
            <a:extLst/>
          </a:lstStyle>
          <a:p>
            <a:endParaRPr lang="ru-RU"/>
          </a:p>
        </p:txBody>
      </p:sp>
      <p:sp>
        <p:nvSpPr>
          <p:cNvPr id="5" name="Slide Number Placeholder 4"/>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3" name="Footer Placeholder 2"/>
          <p:cNvSpPr>
            <a:spLocks noGrp="1"/>
          </p:cNvSpPr>
          <p:nvPr>
            <p:ph type="ftr" sz="quarter" idx="11"/>
          </p:nvPr>
        </p:nvSpPr>
        <p:spPr/>
        <p:txBody>
          <a:bodyPr/>
          <a:lstStyle>
            <a:extLst/>
          </a:lstStyle>
          <a:p>
            <a:endParaRPr lang="ru-RU"/>
          </a:p>
        </p:txBody>
      </p:sp>
      <p:sp>
        <p:nvSpPr>
          <p:cNvPr id="4" name="Slide Number Placeholder 3"/>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ru-RU" altLang="ja-JP" smtClean="0"/>
              <a:t>Образец заголовка</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altLang="ja-JP" smtClean="0"/>
              <a:t>Образец текста</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dirty="0"/>
          </a:p>
        </p:txBody>
      </p:sp>
      <p:sp>
        <p:nvSpPr>
          <p:cNvPr id="5" name="Date Placeholder 4"/>
          <p:cNvSpPr>
            <a:spLocks noGrp="1"/>
          </p:cNvSpPr>
          <p:nvPr>
            <p:ph type="dt" sz="half" idx="10"/>
          </p:nvPr>
        </p:nvSpPr>
        <p:spPr/>
        <p:txBody>
          <a:bodyPr/>
          <a:lstStyle>
            <a:extLst/>
          </a:lstStyle>
          <a:p>
            <a:fld id="{6013622C-CE53-4ED6-94A1-3785F9CE2ADE}" type="datetimeFigureOut">
              <a:rPr lang="ru-RU" smtClean="0"/>
              <a:pPr/>
              <a:t>02.06.2014</a:t>
            </a:fld>
            <a:endParaRPr lang="ru-RU"/>
          </a:p>
        </p:txBody>
      </p:sp>
      <p:sp>
        <p:nvSpPr>
          <p:cNvPr id="6" name="Footer Placeholder 5"/>
          <p:cNvSpPr>
            <a:spLocks noGrp="1"/>
          </p:cNvSpPr>
          <p:nvPr>
            <p:ph type="ftr" sz="quarter" idx="11"/>
          </p:nvPr>
        </p:nvSpPr>
        <p:spPr/>
        <p:txBody>
          <a:bodyPr/>
          <a:lstStyle>
            <a:extLst/>
          </a:lstStyle>
          <a:p>
            <a:endParaRPr lang="ru-RU"/>
          </a:p>
        </p:txBody>
      </p:sp>
      <p:sp>
        <p:nvSpPr>
          <p:cNvPr id="7" name="Slide Number Placeholder 6"/>
          <p:cNvSpPr>
            <a:spLocks noGrp="1"/>
          </p:cNvSpPr>
          <p:nvPr>
            <p:ph type="sldNum" sz="quarter" idx="12"/>
          </p:nvPr>
        </p:nvSpPr>
        <p:spPr/>
        <p:txBody>
          <a:bodyPr/>
          <a:lstStyle>
            <a:extLst/>
          </a:lstStyle>
          <a:p>
            <a:fld id="{3B7D6957-3F31-4AC7-A6E7-50A454B3DF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ru-RU" altLang="ja-JP" smtClean="0"/>
              <a:t>Образец заголовка</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ru-RU" altLang="ja-JP" smtClean="0"/>
              <a:t>Вставка рисунка</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ru-RU" altLang="ja-JP" smtClean="0"/>
              <a:t>Образец текста</a:t>
            </a:r>
          </a:p>
        </p:txBody>
      </p:sp>
      <p:sp>
        <p:nvSpPr>
          <p:cNvPr id="10" name="Date Placeholder 9"/>
          <p:cNvSpPr>
            <a:spLocks noGrp="1"/>
          </p:cNvSpPr>
          <p:nvPr>
            <p:ph type="dt" sz="half" idx="10"/>
          </p:nvPr>
        </p:nvSpPr>
        <p:spPr/>
        <p:txBody>
          <a:bodyPr/>
          <a:lstStyle/>
          <a:p>
            <a:fld id="{6013622C-CE53-4ED6-94A1-3785F9CE2ADE}" type="datetimeFigureOut">
              <a:rPr lang="ru-RU" smtClean="0"/>
              <a:pPr/>
              <a:t>02.06.2014</a:t>
            </a:fld>
            <a:endParaRPr lang="ru-RU"/>
          </a:p>
        </p:txBody>
      </p:sp>
      <p:sp>
        <p:nvSpPr>
          <p:cNvPr id="11" name="Slide Number Placeholder 10"/>
          <p:cNvSpPr>
            <a:spLocks noGrp="1"/>
          </p:cNvSpPr>
          <p:nvPr>
            <p:ph type="sldNum" sz="quarter" idx="11"/>
          </p:nvPr>
        </p:nvSpPr>
        <p:spPr/>
        <p:txBody>
          <a:bodyPr/>
          <a:lstStyle/>
          <a:p>
            <a:fld id="{3B7D6957-3F31-4AC7-A6E7-50A454B3DF1D}"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extLst/>
          </a:lstStyle>
          <a:p>
            <a:r>
              <a:rPr lang="ru-RU" altLang="ja-JP" smtClean="0"/>
              <a:t>Образец заголовка</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extLs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6013622C-CE53-4ED6-94A1-3785F9CE2ADE}" type="datetimeFigureOut">
              <a:rPr lang="ru-RU" smtClean="0"/>
              <a:pPr/>
              <a:t>02.06.2014</a:t>
            </a:fld>
            <a:endParaRPr lang="ru-RU"/>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endParaRPr lang="ru-RU"/>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3B7D6957-3F31-4AC7-A6E7-50A454B3DF1D}" type="slidenum">
              <a:rPr lang="ru-RU" smtClean="0"/>
              <a:pPr/>
              <a:t>‹#›</a:t>
            </a:fld>
            <a:endParaRPr lang="ru-RU"/>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600451"/>
          </a:xfrm>
        </p:spPr>
        <p:txBody>
          <a:bodyPr/>
          <a:lstStyle/>
          <a:p>
            <a:pPr algn="ctr"/>
            <a:r>
              <a:rPr lang="ru-RU" sz="9600" dirty="0" smtClean="0"/>
              <a:t>Великая Отечественная Война</a:t>
            </a:r>
            <a:endParaRPr lang="ru-RU" sz="9600" dirty="0"/>
          </a:p>
        </p:txBody>
      </p:sp>
      <p:sp>
        <p:nvSpPr>
          <p:cNvPr id="3" name="Подзаголовок 2"/>
          <p:cNvSpPr>
            <a:spLocks noGrp="1"/>
          </p:cNvSpPr>
          <p:nvPr>
            <p:ph type="subTitle" idx="1"/>
          </p:nvPr>
        </p:nvSpPr>
        <p:spPr>
          <a:xfrm>
            <a:off x="0" y="5143512"/>
            <a:ext cx="9144000" cy="1714488"/>
          </a:xfrm>
        </p:spPr>
        <p:txBody>
          <a:bodyPr>
            <a:normAutofit/>
          </a:bodyPr>
          <a:lstStyle/>
          <a:p>
            <a:pPr algn="ctr"/>
            <a:r>
              <a:rPr lang="ru-RU" sz="9600" b="1" dirty="0" smtClean="0">
                <a:solidFill>
                  <a:srgbClr val="FF0000"/>
                </a:solidFill>
              </a:rPr>
              <a:t>(1941 – 1945 гг.)</a:t>
            </a:r>
            <a:endParaRPr lang="ru-RU" sz="9600" b="1"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3600" dirty="0" smtClean="0">
                <a:solidFill>
                  <a:schemeClr val="tx2">
                    <a:lumMod val="90000"/>
                  </a:schemeClr>
                </a:solidFill>
              </a:rPr>
              <a:t>Памятник Воинам 152-й стрелковой дивизии в Днепропетровске</a:t>
            </a:r>
            <a:r>
              <a:rPr lang="ru-RU" dirty="0" smtClean="0"/>
              <a:t/>
            </a:r>
            <a:br>
              <a:rPr lang="ru-RU" dirty="0" smtClean="0"/>
            </a:br>
            <a:r>
              <a:rPr lang="ru-RU" sz="3200" dirty="0" smtClean="0">
                <a:solidFill>
                  <a:schemeClr val="accent1">
                    <a:lumMod val="20000"/>
                    <a:lumOff val="80000"/>
                  </a:schemeClr>
                </a:solidFill>
              </a:rPr>
              <a:t>В декабре 1941 года в Красноуфимске дивизия начала формироваться как 430 стрелковая. В январе 1942 года была переименована в 152 стрелковую дивизию. В её состав входили воины 17 национальностей. Дивизия насчитывала 11 730 человек.</a:t>
            </a:r>
            <a:br>
              <a:rPr lang="ru-RU" sz="3200" dirty="0" smtClean="0">
                <a:solidFill>
                  <a:schemeClr val="accent1">
                    <a:lumMod val="20000"/>
                    <a:lumOff val="80000"/>
                  </a:schemeClr>
                </a:solidFill>
              </a:rPr>
            </a:br>
            <a:r>
              <a:rPr lang="ru-RU" sz="3200" dirty="0" smtClean="0">
                <a:solidFill>
                  <a:schemeClr val="accent1">
                    <a:lumMod val="20000"/>
                    <a:lumOff val="80000"/>
                  </a:schemeClr>
                </a:solidFill>
              </a:rPr>
              <a:t>Находится: город Днепропетровск улица </a:t>
            </a:r>
            <a:r>
              <a:rPr lang="ru-RU" sz="3200" dirty="0" err="1" smtClean="0">
                <a:solidFill>
                  <a:schemeClr val="accent1">
                    <a:lumMod val="20000"/>
                    <a:lumOff val="80000"/>
                  </a:schemeClr>
                </a:solidFill>
              </a:rPr>
              <a:t>Набержная</a:t>
            </a:r>
            <a:r>
              <a:rPr lang="ru-RU" sz="3200" dirty="0" smtClean="0">
                <a:solidFill>
                  <a:schemeClr val="accent1">
                    <a:lumMod val="20000"/>
                    <a:lumOff val="80000"/>
                  </a:schemeClr>
                </a:solidFill>
              </a:rPr>
              <a:t> Заводская, перед жилым массивом Красный Камень.</a:t>
            </a:r>
            <a:endParaRPr lang="ru-RU" sz="3200" dirty="0">
              <a:solidFill>
                <a:schemeClr val="accent1">
                  <a:lumMod val="20000"/>
                  <a:lumOff val="80000"/>
                </a:schemeClr>
              </a:solidFill>
            </a:endParaRPr>
          </a:p>
        </p:txBody>
      </p:sp>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4400" dirty="0" smtClean="0">
                <a:solidFill>
                  <a:schemeClr val="bg2">
                    <a:lumMod val="20000"/>
                    <a:lumOff val="80000"/>
                  </a:schemeClr>
                </a:solidFill>
              </a:rPr>
              <a:t>Бюст Сташкову Н. И. открыт 9 мая 1965 года в честь 30 </a:t>
            </a:r>
            <a:r>
              <a:rPr lang="ru-RU" sz="4400" dirty="0" err="1" smtClean="0">
                <a:solidFill>
                  <a:schemeClr val="bg2">
                    <a:lumMod val="20000"/>
                    <a:lumOff val="80000"/>
                  </a:schemeClr>
                </a:solidFill>
              </a:rPr>
              <a:t>летия</a:t>
            </a:r>
            <a:r>
              <a:rPr lang="ru-RU" sz="4400" dirty="0" smtClean="0">
                <a:solidFill>
                  <a:schemeClr val="bg2">
                    <a:lumMod val="20000"/>
                    <a:lumOff val="80000"/>
                  </a:schemeClr>
                </a:solidFill>
              </a:rPr>
              <a:t> победы в Великой Отечественной войне. Скульптор Б. К. Волков, архитектор О. Б. Петров. </a:t>
            </a:r>
            <a:br>
              <a:rPr lang="ru-RU" sz="4400" dirty="0" smtClean="0">
                <a:solidFill>
                  <a:schemeClr val="bg2">
                    <a:lumMod val="20000"/>
                    <a:lumOff val="80000"/>
                  </a:schemeClr>
                </a:solidFill>
              </a:rPr>
            </a:br>
            <a:r>
              <a:rPr lang="ru-RU" sz="4400" dirty="0" smtClean="0">
                <a:solidFill>
                  <a:schemeClr val="bg2">
                    <a:lumMod val="20000"/>
                    <a:lumOff val="80000"/>
                  </a:schemeClr>
                </a:solidFill>
              </a:rPr>
              <a:t>Находится: г. Днепропетровск, на пересечении улицы Набережной В. И. Ленина и улицы Московской.</a:t>
            </a:r>
            <a:endParaRPr lang="ru-RU" sz="4400" dirty="0">
              <a:solidFill>
                <a:schemeClr val="bg2">
                  <a:lumMod val="20000"/>
                  <a:lumOff val="80000"/>
                </a:schemeClr>
              </a:solidFill>
            </a:endParaRPr>
          </a:p>
        </p:txBody>
      </p:sp>
    </p:spTree>
  </p:cSld>
  <p:clrMapOvr>
    <a:masterClrMapping/>
  </p:clrMapOvr>
  <p:transition spd="slow">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3200" dirty="0" smtClean="0">
                <a:solidFill>
                  <a:srgbClr val="FF0000"/>
                </a:solidFill>
              </a:rPr>
              <a:t>Оборона Днепропетровска </a:t>
            </a:r>
            <a:r>
              <a:rPr lang="ru-RU" sz="3200" dirty="0" smtClean="0"/>
              <a:t/>
            </a:r>
            <a:br>
              <a:rPr lang="ru-RU" sz="3200" dirty="0" smtClean="0"/>
            </a:br>
            <a:r>
              <a:rPr lang="ru-RU" sz="3200" dirty="0" smtClean="0"/>
              <a:t>Оборона Днепропетровска — общевойсковая операция советских войск по обороне города Днепропетровска и удержанию днепропетровского плацдарма от немецко-фашистских захватчиков в период с середины августа по конец сентября 1941 года.</a:t>
            </a:r>
            <a:br>
              <a:rPr lang="ru-RU" sz="3200" dirty="0" smtClean="0"/>
            </a:br>
            <a:r>
              <a:rPr lang="ru-RU" sz="3200" dirty="0" smtClean="0"/>
              <a:t>С немецкой стороны в операции участвовали части группы армий «Юг» под командованием фельдмаршала Г.фон </a:t>
            </a:r>
            <a:r>
              <a:rPr lang="ru-RU" sz="3200" dirty="0" err="1" smtClean="0"/>
              <a:t>Рундштедта</a:t>
            </a:r>
            <a:r>
              <a:rPr lang="ru-RU" sz="3200" dirty="0" smtClean="0"/>
              <a:t>, с советской - войска Южного фронта под командованием И. В. Тюленева.</a:t>
            </a:r>
            <a:endParaRPr lang="ru-RU" sz="3200" dirty="0"/>
          </a:p>
        </p:txBody>
      </p:sp>
    </p:spTree>
  </p:cSld>
  <p:clrMapOvr>
    <a:masterClrMapping/>
  </p:clrMapOvr>
  <p:transition spd="slow">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571480"/>
          </a:xfrm>
        </p:spPr>
        <p:txBody>
          <a:bodyPr/>
          <a:lstStyle/>
          <a:p>
            <a:pPr algn="ctr"/>
            <a:r>
              <a:rPr lang="ru-RU" dirty="0" smtClean="0"/>
              <a:t>Предшествующие события</a:t>
            </a:r>
            <a:br>
              <a:rPr lang="ru-RU" dirty="0" smtClean="0"/>
            </a:br>
            <a:endParaRPr lang="ru-RU" dirty="0"/>
          </a:p>
        </p:txBody>
      </p:sp>
      <p:sp>
        <p:nvSpPr>
          <p:cNvPr id="3" name="Подзаголовок 2"/>
          <p:cNvSpPr>
            <a:spLocks noGrp="1"/>
          </p:cNvSpPr>
          <p:nvPr>
            <p:ph type="subTitle" idx="1"/>
          </p:nvPr>
        </p:nvSpPr>
        <p:spPr>
          <a:xfrm>
            <a:off x="0" y="571480"/>
            <a:ext cx="9144000" cy="6286520"/>
          </a:xfrm>
        </p:spPr>
        <p:txBody>
          <a:bodyPr>
            <a:normAutofit fontScale="92500" lnSpcReduction="10000"/>
          </a:bodyPr>
          <a:lstStyle/>
          <a:p>
            <a:pPr algn="ctr"/>
            <a:r>
              <a:rPr lang="ru-RU" dirty="0" smtClean="0">
                <a:solidFill>
                  <a:schemeClr val="bg2">
                    <a:lumMod val="20000"/>
                    <a:lumOff val="80000"/>
                  </a:schemeClr>
                </a:solidFill>
              </a:rPr>
              <a:t>22 июня 1941 года немецко-фашистские войска, осуществляя гитлеровский план напали на Советский Союз, нарушив пакт о ненападении.</a:t>
            </a:r>
          </a:p>
          <a:p>
            <a:pPr algn="ctr"/>
            <a:endParaRPr lang="ru-RU" dirty="0" smtClean="0">
              <a:solidFill>
                <a:schemeClr val="bg2">
                  <a:lumMod val="20000"/>
                  <a:lumOff val="80000"/>
                </a:schemeClr>
              </a:solidFill>
            </a:endParaRPr>
          </a:p>
          <a:p>
            <a:pPr algn="ctr"/>
            <a:r>
              <a:rPr lang="ru-RU" dirty="0" smtClean="0">
                <a:solidFill>
                  <a:schemeClr val="bg2">
                    <a:lumMod val="20000"/>
                    <a:lumOff val="80000"/>
                  </a:schemeClr>
                </a:solidFill>
              </a:rPr>
              <a:t> Быстро продвигаясь по территории СССР, фашистские войска уже к августу 1941 года достигли центральной Украины — 2 августа окружили части Юго-Западного и Южного фронтов Красной Армии («Уманский котёл»), захватив 8 августа Умань, 4 августа фашисты захватили город Кировоград.</a:t>
            </a:r>
          </a:p>
          <a:p>
            <a:pPr algn="ctr"/>
            <a:endParaRPr lang="ru-RU" dirty="0" smtClean="0">
              <a:solidFill>
                <a:schemeClr val="bg2">
                  <a:lumMod val="20000"/>
                  <a:lumOff val="80000"/>
                </a:schemeClr>
              </a:solidFill>
            </a:endParaRPr>
          </a:p>
          <a:p>
            <a:pPr algn="ctr"/>
            <a:r>
              <a:rPr lang="ru-RU" dirty="0" smtClean="0">
                <a:solidFill>
                  <a:schemeClr val="bg2">
                    <a:lumMod val="20000"/>
                    <a:lumOff val="80000"/>
                  </a:schemeClr>
                </a:solidFill>
              </a:rPr>
              <a:t>   Учитывая сложившееся положение, с ЦК ВКП(б) и ЦК КП(б)У 18 и 19 июля поступили директивы, определяющие Днепропетровскую область в числе прочих, которым угрожала фашистская оккупация.</a:t>
            </a:r>
          </a:p>
          <a:p>
            <a:pPr algn="ctr"/>
            <a:endParaRPr lang="ru-RU" dirty="0" smtClean="0">
              <a:solidFill>
                <a:schemeClr val="bg2">
                  <a:lumMod val="20000"/>
                  <a:lumOff val="80000"/>
                </a:schemeClr>
              </a:solidFill>
            </a:endParaRPr>
          </a:p>
          <a:p>
            <a:pPr algn="ctr"/>
            <a:r>
              <a:rPr lang="ru-RU" dirty="0" smtClean="0">
                <a:solidFill>
                  <a:schemeClr val="bg2">
                    <a:lumMod val="20000"/>
                    <a:lumOff val="80000"/>
                  </a:schemeClr>
                </a:solidFill>
              </a:rPr>
              <a:t>Директивы также предусматривали создание как на оккупированных, так и на прифронтовых территориях подпольных партийных организаций, партизанских отрядов и диверсионных групп. В короткое время обком создал подпольные организации и партизанские отряды, установил явки для связных и т. п.</a:t>
            </a:r>
          </a:p>
          <a:p>
            <a:pPr algn="ctr"/>
            <a:endParaRPr lang="ru-RU" dirty="0" smtClean="0">
              <a:solidFill>
                <a:schemeClr val="bg2">
                  <a:lumMod val="20000"/>
                  <a:lumOff val="80000"/>
                </a:schemeClr>
              </a:solidFill>
            </a:endParaRPr>
          </a:p>
          <a:p>
            <a:pPr algn="ctr"/>
            <a:r>
              <a:rPr lang="ru-RU" dirty="0" smtClean="0">
                <a:solidFill>
                  <a:schemeClr val="bg2">
                    <a:lumMod val="20000"/>
                    <a:lumOff val="80000"/>
                  </a:schemeClr>
                </a:solidFill>
              </a:rPr>
              <a:t>Впервые на территорию области, гитлеровцы ворвались 12 августа, захватив Верховцево. 13 августа были захвачены Пятихатки, 15 августа — Кривой Рог, 17 августа — Никополь.</a:t>
            </a:r>
          </a:p>
          <a:p>
            <a:pPr algn="ctr"/>
            <a:endParaRPr lang="ru-RU" dirty="0" smtClean="0">
              <a:solidFill>
                <a:schemeClr val="bg2">
                  <a:lumMod val="20000"/>
                  <a:lumOff val="80000"/>
                </a:schemeClr>
              </a:solidFill>
            </a:endParaRPr>
          </a:p>
          <a:p>
            <a:pPr algn="ctr"/>
            <a:r>
              <a:rPr lang="ru-RU" dirty="0" smtClean="0">
                <a:solidFill>
                  <a:schemeClr val="bg2">
                    <a:lumMod val="20000"/>
                    <a:lumOff val="80000"/>
                  </a:schemeClr>
                </a:solidFill>
              </a:rPr>
              <a:t>19 августа по городу был проведен первый артиллерийский обстрел.</a:t>
            </a:r>
            <a:endParaRPr lang="ru-RU" dirty="0">
              <a:solidFill>
                <a:schemeClr val="bg2">
                  <a:lumMod val="20000"/>
                  <a:lumOff val="8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3200" dirty="0" smtClean="0">
                <a:solidFill>
                  <a:schemeClr val="tx2">
                    <a:lumMod val="75000"/>
                  </a:schemeClr>
                </a:solidFill>
              </a:rPr>
              <a:t>Бой за Днепропетровск</a:t>
            </a:r>
            <a:r>
              <a:rPr lang="ru-RU" sz="2000" dirty="0" smtClean="0"/>
              <a:t/>
            </a:r>
            <a:br>
              <a:rPr lang="ru-RU" sz="2000" dirty="0" smtClean="0"/>
            </a:br>
            <a:r>
              <a:rPr lang="ru-RU" sz="3200" dirty="0" smtClean="0"/>
              <a:t/>
            </a:r>
            <a:br>
              <a:rPr lang="ru-RU" sz="3200" dirty="0" smtClean="0"/>
            </a:br>
            <a:r>
              <a:rPr lang="ru-RU" sz="3200" dirty="0" smtClean="0">
                <a:solidFill>
                  <a:schemeClr val="tx2">
                    <a:lumMod val="90000"/>
                  </a:schemeClr>
                </a:solidFill>
              </a:rPr>
              <a:t>Днепропетровское направление защищала Резервная (впоследствии 6) армия под командованием генерал-лейтенанта Н. Е. Чибисова.</a:t>
            </a:r>
            <a:br>
              <a:rPr lang="ru-RU" sz="3200" dirty="0" smtClean="0">
                <a:solidFill>
                  <a:schemeClr val="tx2">
                    <a:lumMod val="90000"/>
                  </a:schemeClr>
                </a:solidFill>
              </a:rPr>
            </a:br>
            <a:r>
              <a:rPr lang="ru-RU" sz="3200" dirty="0" smtClean="0">
                <a:solidFill>
                  <a:schemeClr val="tx2">
                    <a:lumMod val="90000"/>
                  </a:schemeClr>
                </a:solidFill>
              </a:rPr>
              <a:t/>
            </a:r>
            <a:br>
              <a:rPr lang="ru-RU" sz="3200" dirty="0" smtClean="0">
                <a:solidFill>
                  <a:schemeClr val="tx2">
                    <a:lumMod val="90000"/>
                  </a:schemeClr>
                </a:solidFill>
              </a:rPr>
            </a:br>
            <a:r>
              <a:rPr lang="ru-RU" sz="3200" dirty="0" smtClean="0">
                <a:solidFill>
                  <a:schemeClr val="tx2">
                    <a:lumMod val="90000"/>
                  </a:schemeClr>
                </a:solidFill>
              </a:rPr>
              <a:t>Фронтом командовал генерал армии И. В. Тюленев.</a:t>
            </a:r>
            <a:br>
              <a:rPr lang="ru-RU" sz="3200" dirty="0" smtClean="0">
                <a:solidFill>
                  <a:schemeClr val="tx2">
                    <a:lumMod val="90000"/>
                  </a:schemeClr>
                </a:solidFill>
              </a:rPr>
            </a:br>
            <a:r>
              <a:rPr lang="ru-RU" sz="3200" dirty="0" smtClean="0">
                <a:solidFill>
                  <a:schemeClr val="tx2">
                    <a:lumMod val="90000"/>
                  </a:schemeClr>
                </a:solidFill>
              </a:rPr>
              <a:t/>
            </a:r>
            <a:br>
              <a:rPr lang="ru-RU" sz="3200" dirty="0" smtClean="0">
                <a:solidFill>
                  <a:schemeClr val="tx2">
                    <a:lumMod val="90000"/>
                  </a:schemeClr>
                </a:solidFill>
              </a:rPr>
            </a:br>
            <a:r>
              <a:rPr lang="ru-RU" sz="3200" dirty="0" smtClean="0">
                <a:solidFill>
                  <a:schemeClr val="tx2">
                    <a:lumMod val="90000"/>
                  </a:schemeClr>
                </a:solidFill>
              </a:rPr>
              <a:t>Силами полностью ещё не сформированной Резервной армии, командование Южного фронта пыталось предотвратить захват Днепропетровска.</a:t>
            </a:r>
            <a:endParaRPr lang="ru-RU" sz="3200" dirty="0">
              <a:solidFill>
                <a:schemeClr val="tx2">
                  <a:lumMod val="90000"/>
                </a:schemeClr>
              </a:solidFill>
            </a:endParaRPr>
          </a:p>
        </p:txBody>
      </p:sp>
    </p:spTree>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2400" dirty="0" smtClean="0">
                <a:solidFill>
                  <a:schemeClr val="tx2">
                    <a:lumMod val="75000"/>
                  </a:schemeClr>
                </a:solidFill>
              </a:rPr>
              <a:t>Итоги</a:t>
            </a:r>
            <a:r>
              <a:rPr lang="ru-RU" sz="2000" dirty="0" smtClean="0">
                <a:solidFill>
                  <a:schemeClr val="tx2">
                    <a:lumMod val="75000"/>
                  </a:schemeClr>
                </a:solidFill>
              </a:rPr>
              <a:t/>
            </a:r>
            <a:br>
              <a:rPr lang="ru-RU" sz="2000" dirty="0" smtClean="0">
                <a:solidFill>
                  <a:schemeClr val="tx2">
                    <a:lumMod val="75000"/>
                  </a:schemeClr>
                </a:solidFill>
              </a:rPr>
            </a:br>
            <a:r>
              <a:rPr lang="ru-RU" sz="2000" dirty="0" smtClean="0">
                <a:solidFill>
                  <a:schemeClr val="tx2">
                    <a:lumMod val="75000"/>
                  </a:schemeClr>
                </a:solidFill>
              </a:rPr>
              <a:t/>
            </a:r>
            <a:br>
              <a:rPr lang="ru-RU" sz="2000" dirty="0" smtClean="0">
                <a:solidFill>
                  <a:schemeClr val="tx2">
                    <a:lumMod val="75000"/>
                  </a:schemeClr>
                </a:solidFill>
              </a:rPr>
            </a:br>
            <a:r>
              <a:rPr lang="ru-RU" sz="2000" dirty="0" smtClean="0">
                <a:solidFill>
                  <a:schemeClr val="tx2">
                    <a:lumMod val="90000"/>
                  </a:schemeClr>
                </a:solidFill>
              </a:rPr>
              <a:t>В боях на днепропетровском плацдарме советские войска понесли тяжелые потери и оставили город.</a:t>
            </a:r>
            <a:br>
              <a:rPr lang="ru-RU" sz="2000" dirty="0" smtClean="0">
                <a:solidFill>
                  <a:schemeClr val="tx2">
                    <a:lumMod val="90000"/>
                  </a:schemeClr>
                </a:solidFill>
              </a:rPr>
            </a:br>
            <a:r>
              <a:rPr lang="ru-RU" sz="2000" dirty="0" smtClean="0">
                <a:solidFill>
                  <a:schemeClr val="tx2">
                    <a:lumMod val="90000"/>
                  </a:schemeClr>
                </a:solidFill>
              </a:rPr>
              <a:t>Для III моторизованного корпуса Днепропетровск стал локальной неудачей, поскольку это единственный из немецких плацдармов на Днепре, с которого</a:t>
            </a:r>
            <a:r>
              <a:rPr lang="ru-RU" dirty="0" smtClean="0">
                <a:solidFill>
                  <a:schemeClr val="tx2">
                    <a:lumMod val="90000"/>
                  </a:schemeClr>
                </a:solidFill>
              </a:rPr>
              <a:t> </a:t>
            </a:r>
            <a:r>
              <a:rPr lang="ru-RU" sz="2000" dirty="0" smtClean="0">
                <a:solidFill>
                  <a:schemeClr val="tx2">
                    <a:lumMod val="90000"/>
                  </a:schemeClr>
                </a:solidFill>
              </a:rPr>
              <a:t>не было развито наступление. Совершив переход по </a:t>
            </a:r>
            <a:r>
              <a:rPr lang="ru-RU" sz="2000" dirty="0" err="1" smtClean="0">
                <a:solidFill>
                  <a:schemeClr val="tx2">
                    <a:lumMod val="90000"/>
                  </a:schemeClr>
                </a:solidFill>
              </a:rPr>
              <a:t>невзорванному</a:t>
            </a:r>
            <a:r>
              <a:rPr lang="ru-RU" sz="2000" dirty="0" smtClean="0">
                <a:solidFill>
                  <a:schemeClr val="tx2">
                    <a:lumMod val="90000"/>
                  </a:schemeClr>
                </a:solidFill>
              </a:rPr>
              <a:t> мосту, немецкие подвижные соединения почти на месяц застряли на этом плацдарме, не имея возможности ни развить наступление, ни эвакуироваться.</a:t>
            </a:r>
            <a:br>
              <a:rPr lang="ru-RU" sz="2000" dirty="0" smtClean="0">
                <a:solidFill>
                  <a:schemeClr val="tx2">
                    <a:lumMod val="90000"/>
                  </a:schemeClr>
                </a:solidFill>
              </a:rPr>
            </a:br>
            <a:r>
              <a:rPr lang="ru-RU" sz="2000" dirty="0" smtClean="0">
                <a:solidFill>
                  <a:schemeClr val="tx2">
                    <a:lumMod val="90000"/>
                  </a:schemeClr>
                </a:solidFill>
              </a:rPr>
              <a:t>Немцы, полностью оккупируя город и область, уже к октябрю 1941-го начнут устанавливать свои порядки и проводить репрессии.</a:t>
            </a:r>
            <a:br>
              <a:rPr lang="ru-RU" sz="2000" dirty="0" smtClean="0">
                <a:solidFill>
                  <a:schemeClr val="tx2">
                    <a:lumMod val="90000"/>
                  </a:schemeClr>
                </a:solidFill>
              </a:rPr>
            </a:br>
            <a:r>
              <a:rPr lang="ru-RU" sz="2000" dirty="0" smtClean="0">
                <a:solidFill>
                  <a:schemeClr val="tx2">
                    <a:lumMod val="90000"/>
                  </a:schemeClr>
                </a:solidFill>
              </a:rPr>
              <a:t> Захватив город, оккупанты уничтожили более 30 тыс. военнопленных и почти столько же мирных жителей.</a:t>
            </a:r>
            <a:br>
              <a:rPr lang="ru-RU" sz="2000" dirty="0" smtClean="0">
                <a:solidFill>
                  <a:schemeClr val="tx2">
                    <a:lumMod val="90000"/>
                  </a:schemeClr>
                </a:solidFill>
              </a:rPr>
            </a:br>
            <a:r>
              <a:rPr lang="ru-RU" sz="2000" dirty="0" smtClean="0">
                <a:solidFill>
                  <a:schemeClr val="tx2">
                    <a:lumMod val="90000"/>
                  </a:schemeClr>
                </a:solidFill>
              </a:rPr>
              <a:t>75 тыс. человек было угнано в Германию. Население города сократилось в несколько раз и в начале 1942 г. составляло менее 200 тыс. человек. Почти все промышленные предприятия были разрушены, уничтожено более 40% «жилого фонда», выжжены парки и скверы. Немецкая оккупация Днепропетровска продлилась с 25 августа 1941 года по 25 октября 1943, когда советские войска после тяжелой Битвы за Днепр, освободили Днепропетровск.</a:t>
            </a:r>
            <a:endParaRPr lang="ru-RU" sz="2000" dirty="0">
              <a:solidFill>
                <a:schemeClr val="tx2">
                  <a:lumMod val="90000"/>
                </a:schemeClr>
              </a:solidFill>
            </a:endParaRPr>
          </a:p>
        </p:txBody>
      </p:sp>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ru-RU" dirty="0" smtClean="0">
                <a:solidFill>
                  <a:schemeClr val="accent2">
                    <a:lumMod val="20000"/>
                    <a:lumOff val="80000"/>
                  </a:schemeClr>
                </a:solidFill>
              </a:rPr>
              <a:t>Монумент Славы воинам-партизанам и подпольщикам, погибшим в  Великой Отечественной войне. Монумент был открыт 31 октября 1967 года. Создателями монумента  являются   скульпторы: В. И. </a:t>
            </a:r>
            <a:r>
              <a:rPr lang="ru-RU" dirty="0" err="1" smtClean="0">
                <a:solidFill>
                  <a:schemeClr val="accent2">
                    <a:lumMod val="20000"/>
                    <a:lumOff val="80000"/>
                  </a:schemeClr>
                </a:solidFill>
              </a:rPr>
              <a:t>Агибалов</a:t>
            </a:r>
            <a:r>
              <a:rPr lang="ru-RU" dirty="0" smtClean="0">
                <a:solidFill>
                  <a:schemeClr val="accent2">
                    <a:lumMod val="20000"/>
                    <a:lumOff val="80000"/>
                  </a:schemeClr>
                </a:solidFill>
              </a:rPr>
              <a:t>, М. Ф. </a:t>
            </a:r>
            <a:r>
              <a:rPr lang="ru-RU" dirty="0" err="1" smtClean="0">
                <a:solidFill>
                  <a:schemeClr val="accent2">
                    <a:lumMod val="20000"/>
                    <a:lumOff val="80000"/>
                  </a:schemeClr>
                </a:solidFill>
              </a:rPr>
              <a:t>Овсянкин</a:t>
            </a:r>
            <a:r>
              <a:rPr lang="ru-RU" dirty="0" smtClean="0">
                <a:solidFill>
                  <a:schemeClr val="accent2">
                    <a:lumMod val="20000"/>
                    <a:lumOff val="80000"/>
                  </a:schemeClr>
                </a:solidFill>
              </a:rPr>
              <a:t>, архитекторы: А. А. Максименко, Э. Ю. Черкасов.</a:t>
            </a:r>
            <a:br>
              <a:rPr lang="ru-RU" dirty="0" smtClean="0">
                <a:solidFill>
                  <a:schemeClr val="accent2">
                    <a:lumMod val="20000"/>
                    <a:lumOff val="80000"/>
                  </a:schemeClr>
                </a:solidFill>
              </a:rPr>
            </a:br>
            <a:r>
              <a:rPr lang="ru-RU" dirty="0" smtClean="0">
                <a:solidFill>
                  <a:schemeClr val="accent2">
                    <a:lumMod val="20000"/>
                    <a:lumOff val="80000"/>
                  </a:schemeClr>
                </a:solidFill>
              </a:rPr>
              <a:t>Находится: г. Днепропетровск, начало пр. Карла Маркса.</a:t>
            </a:r>
            <a:endParaRPr lang="ru-RU" dirty="0">
              <a:solidFill>
                <a:schemeClr val="accent2">
                  <a:lumMod val="20000"/>
                  <a:lumOff val="80000"/>
                </a:schemeClr>
              </a:solidFill>
            </a:endParaRP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6464"/>
          </a:xfrm>
        </p:spPr>
        <p:txBody>
          <a:bodyPr/>
          <a:lstStyle/>
          <a:p>
            <a:r>
              <a:rPr lang="ru-RU" sz="2000" dirty="0" smtClean="0"/>
              <a:t>Бронзовый бюст Алексею  Фёдоровичу  Фёдорову  установлен в Днепропетровске 9 мая 1948 года в честь трёхлетия победы в Великой Отечественной войне.</a:t>
            </a:r>
            <a:br>
              <a:rPr lang="ru-RU" sz="2000" dirty="0" smtClean="0"/>
            </a:br>
            <a:r>
              <a:rPr lang="ru-RU" sz="2000" dirty="0" smtClean="0"/>
              <a:t/>
            </a:r>
            <a:br>
              <a:rPr lang="ru-RU" sz="2000" dirty="0" smtClean="0"/>
            </a:br>
            <a:r>
              <a:rPr lang="ru-RU" sz="2000" dirty="0" smtClean="0"/>
              <a:t> Скульптор А. С. Диденко, архитектор А. О. Колесников.</a:t>
            </a:r>
            <a:br>
              <a:rPr lang="ru-RU" sz="2000" dirty="0" smtClean="0"/>
            </a:br>
            <a:r>
              <a:rPr lang="ru-RU" sz="2000" dirty="0" smtClean="0"/>
              <a:t>Находится:  г.  Днепропетровск, пересечение проспекта  Карла  Маркса и улицы  </a:t>
            </a:r>
            <a:r>
              <a:rPr lang="ru-RU" sz="2000" dirty="0" err="1" smtClean="0"/>
              <a:t>Столярова</a:t>
            </a:r>
            <a:r>
              <a:rPr lang="ru-RU" sz="2000" dirty="0" smtClean="0"/>
              <a:t>, парк  Лазаря  </a:t>
            </a:r>
            <a:r>
              <a:rPr lang="ru-RU" sz="2000" dirty="0" err="1" smtClean="0"/>
              <a:t>Глобы</a:t>
            </a:r>
            <a:r>
              <a:rPr lang="ru-RU" sz="2000" dirty="0" smtClean="0"/>
              <a:t>.</a:t>
            </a:r>
            <a:endParaRPr lang="ru-RU" sz="2000" dirty="0"/>
          </a:p>
        </p:txBody>
      </p:sp>
      <p:pic>
        <p:nvPicPr>
          <p:cNvPr id="3074" name="Picture 2"/>
          <p:cNvPicPr>
            <a:picLocks noChangeAspect="1" noChangeArrowheads="1"/>
          </p:cNvPicPr>
          <p:nvPr/>
        </p:nvPicPr>
        <p:blipFill>
          <a:blip r:embed="rId2"/>
          <a:srcRect/>
          <a:stretch>
            <a:fillRect/>
          </a:stretch>
        </p:blipFill>
        <p:spPr bwMode="auto">
          <a:xfrm>
            <a:off x="0" y="2357430"/>
            <a:ext cx="9143999" cy="450057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dirty="0" smtClean="0">
                <a:solidFill>
                  <a:schemeClr val="tx2">
                    <a:lumMod val="75000"/>
                  </a:schemeClr>
                </a:solidFill>
              </a:rPr>
              <a:t>Памятник Скорбящая (Вечная невеста) в  Днепропетровске открыт  25 декабря 1967 года.  Скульпторы: К. И. </a:t>
            </a:r>
            <a:r>
              <a:rPr lang="ru-RU" dirty="0" err="1" smtClean="0">
                <a:solidFill>
                  <a:schemeClr val="tx2">
                    <a:lumMod val="75000"/>
                  </a:schemeClr>
                </a:solidFill>
              </a:rPr>
              <a:t>Чеканев</a:t>
            </a:r>
            <a:r>
              <a:rPr lang="ru-RU" dirty="0" smtClean="0">
                <a:solidFill>
                  <a:schemeClr val="tx2">
                    <a:lumMod val="75000"/>
                  </a:schemeClr>
                </a:solidFill>
              </a:rPr>
              <a:t>, В. И. Щедрова,  А. С. </a:t>
            </a:r>
            <a:r>
              <a:rPr lang="ru-RU" dirty="0" err="1" smtClean="0">
                <a:solidFill>
                  <a:schemeClr val="tx2">
                    <a:lumMod val="75000"/>
                  </a:schemeClr>
                </a:solidFill>
              </a:rPr>
              <a:t>Сытник</a:t>
            </a:r>
            <a:r>
              <a:rPr lang="ru-RU" dirty="0" smtClean="0">
                <a:solidFill>
                  <a:schemeClr val="tx2">
                    <a:lumMod val="75000"/>
                  </a:schemeClr>
                </a:solidFill>
              </a:rPr>
              <a:t>; архитектор И. И. </a:t>
            </a:r>
            <a:r>
              <a:rPr lang="ru-RU" dirty="0" err="1" smtClean="0">
                <a:solidFill>
                  <a:schemeClr val="tx2">
                    <a:lumMod val="75000"/>
                  </a:schemeClr>
                </a:solidFill>
              </a:rPr>
              <a:t>Нескоромный</a:t>
            </a:r>
            <a:r>
              <a:rPr lang="ru-RU" dirty="0" smtClean="0">
                <a:solidFill>
                  <a:schemeClr val="tx2">
                    <a:lumMod val="75000"/>
                  </a:schemeClr>
                </a:solidFill>
              </a:rPr>
              <a:t>.</a:t>
            </a:r>
            <a:br>
              <a:rPr lang="ru-RU" dirty="0" smtClean="0">
                <a:solidFill>
                  <a:schemeClr val="tx2">
                    <a:lumMod val="75000"/>
                  </a:schemeClr>
                </a:solidFill>
              </a:rPr>
            </a:br>
            <a:r>
              <a:rPr lang="ru-RU" dirty="0" smtClean="0">
                <a:solidFill>
                  <a:schemeClr val="tx2">
                    <a:lumMod val="75000"/>
                  </a:schemeClr>
                </a:solidFill>
              </a:rPr>
              <a:t> Памятник студентам Днепропетровска, погибшим в годы Великой Отечественной войны.</a:t>
            </a:r>
            <a:br>
              <a:rPr lang="ru-RU" dirty="0" smtClean="0">
                <a:solidFill>
                  <a:schemeClr val="tx2">
                    <a:lumMod val="75000"/>
                  </a:schemeClr>
                </a:solidFill>
              </a:rPr>
            </a:br>
            <a:r>
              <a:rPr lang="ru-RU" dirty="0" smtClean="0">
                <a:solidFill>
                  <a:schemeClr val="tx2">
                    <a:lumMod val="75000"/>
                  </a:schemeClr>
                </a:solidFill>
              </a:rPr>
              <a:t>Находится: г. Днепропетровск, парк  имени  Шевченко.</a:t>
            </a:r>
            <a:endParaRPr lang="ru-RU" dirty="0">
              <a:solidFill>
                <a:schemeClr val="tx2">
                  <a:lumMod val="75000"/>
                </a:schemeClr>
              </a:solidFill>
            </a:endParaRPr>
          </a:p>
        </p:txBody>
      </p:sp>
    </p:spTree>
  </p:cSld>
  <p:clrMapOvr>
    <a:masterClrMapping/>
  </p:clrMapOvr>
  <p:transition spd="slow">
    <p:plu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emplate>
  <TotalTime>75</TotalTime>
  <Words>350</Words>
  <Application>Microsoft Office PowerPoint</Application>
  <PresentationFormat>Экран (4:3)</PresentationFormat>
  <Paragraphs>22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Twilight</vt:lpstr>
      <vt:lpstr>Великая Отечественная Война</vt:lpstr>
      <vt:lpstr>Оборона Днепропетровска  Оборона Днепропетровска — общевойсковая операция советских войск по обороне города Днепропетровска и удержанию днепропетровского плацдарма от немецко-фашистских захватчиков в период с середины августа по конец сентября 1941 года. С немецкой стороны в операции участвовали части группы армий «Юг» под командованием фельдмаршала Г.фон Рундштедта, с советской - войска Южного фронта под командованием И. В. Тюленева.</vt:lpstr>
      <vt:lpstr>Предшествующие события </vt:lpstr>
      <vt:lpstr>Бой за Днепропетровск  Днепропетровское направление защищала Резервная (впоследствии 6) армия под командованием генерал-лейтенанта Н. Е. Чибисова.  Фронтом командовал генерал армии И. В. Тюленев.  Силами полностью ещё не сформированной Резервной армии, командование Южного фронта пыталось предотвратить захват Днепропетровска.</vt:lpstr>
      <vt:lpstr>Итоги  В боях на днепропетровском плацдарме советские войска понесли тяжелые потери и оставили город. Для III моторизованного корпуса Днепропетровск стал локальной неудачей, поскольку это единственный из немецких плацдармов на Днепре, с которого не было развито наступление. Совершив переход по невзорванному мосту, немецкие подвижные соединения почти на месяц застряли на этом плацдарме, не имея возможности ни развить наступление, ни эвакуироваться. Немцы, полностью оккупируя город и область, уже к октябрю 1941-го начнут устанавливать свои порядки и проводить репрессии.  Захватив город, оккупанты уничтожили более 30 тыс. военнопленных и почти столько же мирных жителей. 75 тыс. человек было угнано в Германию. Население города сократилось в несколько раз и в начале 1942 г. составляло менее 200 тыс. человек. Почти все промышленные предприятия были разрушены, уничтожено более 40% «жилого фонда», выжжены парки и скверы. Немецкая оккупация Днепропетровска продлилась с 25 августа 1941 года по 25 октября 1943, когда советские войска после тяжелой Битвы за Днепр, освободили Днепропетровск.</vt:lpstr>
      <vt:lpstr>Монумент Славы воинам-партизанам и подпольщикам, погибшим в  Великой Отечественной войне. Монумент был открыт 31 октября 1967 года. Создателями монумента  являются   скульпторы: В. И. Агибалов, М. Ф. Овсянкин, архитекторы: А. А. Максименко, Э. Ю. Черкасов. Находится: г. Днепропетровск, начало пр. Карла Маркса.</vt:lpstr>
      <vt:lpstr>Презентация PowerPoint</vt:lpstr>
      <vt:lpstr>Бронзовый бюст Алексею  Фёдоровичу  Фёдорову  установлен в Днепропетровске 9 мая 1948 года в честь трёхлетия победы в Великой Отечественной войне.   Скульптор А. С. Диденко, архитектор А. О. Колесников. Находится:  г.  Днепропетровск, пересечение проспекта  Карла  Маркса и улицы  Столярова, парк  Лазаря  Глобы.</vt:lpstr>
      <vt:lpstr>Памятник Скорбящая (Вечная невеста) в  Днепропетровске открыт  25 декабря 1967 года.  Скульпторы: К. И. Чеканев, В. И. Щедрова,  А. С. Сытник; архитектор И. И. Нескоромный.  Памятник студентам Днепропетровска, погибшим в годы Великой Отечественной войны. Находится: г. Днепропетровск, парк  имени  Шевченко.</vt:lpstr>
      <vt:lpstr>Презентация PowerPoint</vt:lpstr>
      <vt:lpstr>Памятник Воинам 152-й стрелковой дивизии в Днепропетровске В декабре 1941 года в Красноуфимске дивизия начала формироваться как 430 стрелковая. В январе 1942 года была переименована в 152 стрелковую дивизию. В её состав входили воины 17 национальностей. Дивизия насчитывала 11 730 человек. Находится: город Днепропетровск улица Набержная Заводская, перед жилым массивом Красный Камень.</vt:lpstr>
      <vt:lpstr>Презентация PowerPoint</vt:lpstr>
      <vt:lpstr>Бюст Сташкову Н. И. открыт 9 мая 1965 года в честь 30 летия победы в Великой Отечественной войне. Скульптор Б. К. Волков, архитектор О. Б. Петров.  Находится: г. Днепропетровск, на пересечении улицы Набережной В. И. Ленина и улицы Московской.</vt:lpstr>
      <vt:lpstr>Презентация PowerPoint</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Домашний</cp:lastModifiedBy>
  <cp:revision>16</cp:revision>
  <dcterms:created xsi:type="dcterms:W3CDTF">2012-09-20T18:26:06Z</dcterms:created>
  <dcterms:modified xsi:type="dcterms:W3CDTF">2014-06-02T15:17:16Z</dcterms:modified>
</cp:coreProperties>
</file>