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storiku.ru/images/image00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714412" y="0"/>
            <a:ext cx="1115121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071810"/>
            <a:ext cx="6400800" cy="13573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Входження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Кримсько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ї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області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 до складу УРСР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85065" y="1428736"/>
            <a:ext cx="95290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</a:rPr>
              <a:t>Укра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ї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на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на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початку та у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середині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 50-тих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років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nastol.com.ua/pic/201105/1366x768/nastol.com.ua-7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22464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1500174"/>
            <a:ext cx="6429420" cy="3000395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Л</a:t>
            </a:r>
            <a:r>
              <a:rPr lang="ru-RU" sz="2800" dirty="0" err="1" smtClean="0"/>
              <a:t>юбити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Вітчизну</a:t>
            </a:r>
            <a:r>
              <a:rPr lang="ru-RU" sz="2800" dirty="0" smtClean="0"/>
              <a:t>, </a:t>
            </a:r>
            <a:r>
              <a:rPr lang="ru-RU" sz="2800" dirty="0" err="1" smtClean="0"/>
              <a:t>любити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smtClean="0"/>
              <a:t>поля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росні</a:t>
            </a:r>
            <a:r>
              <a:rPr lang="ru-RU" sz="2800" dirty="0" smtClean="0"/>
              <a:t>, </a:t>
            </a:r>
            <a:r>
              <a:rPr lang="ru-RU" sz="2800" dirty="0" err="1" smtClean="0"/>
              <a:t>зелені</a:t>
            </a:r>
            <a:r>
              <a:rPr lang="ru-RU" sz="2800" dirty="0" smtClean="0"/>
              <a:t> сади</a:t>
            </a:r>
            <a:br>
              <a:rPr lang="ru-RU" sz="2800" dirty="0" smtClean="0"/>
            </a:b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їй</a:t>
            </a:r>
            <a:r>
              <a:rPr lang="ru-RU" sz="2800" dirty="0" smtClean="0"/>
              <a:t> не </a:t>
            </a:r>
            <a:r>
              <a:rPr lang="ru-RU" sz="2800" dirty="0" err="1" smtClean="0"/>
              <a:t>жаліти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err="1" smtClean="0"/>
              <a:t>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 у </a:t>
            </a:r>
            <a:r>
              <a:rPr lang="ru-RU" sz="2800" dirty="0" err="1" smtClean="0"/>
              <a:t>битві</a:t>
            </a:r>
            <a:r>
              <a:rPr lang="ru-RU" sz="2800" dirty="0" smtClean="0"/>
              <a:t>, </a:t>
            </a:r>
            <a:r>
              <a:rPr lang="ru-RU" sz="2800" dirty="0" err="1" smtClean="0"/>
              <a:t>ні</a:t>
            </a:r>
            <a:r>
              <a:rPr lang="ru-RU" sz="2800" dirty="0" smtClean="0"/>
              <a:t> поту в </a:t>
            </a:r>
            <a:r>
              <a:rPr lang="ru-RU" sz="2800" dirty="0" err="1" smtClean="0"/>
              <a:t>труді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Сосюра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5984" y="1142984"/>
            <a:ext cx="521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Упродовж</a:t>
            </a:r>
            <a:r>
              <a:rPr lang="ru-RU" dirty="0" smtClean="0"/>
              <a:t> 1941-1944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зазнало</a:t>
            </a:r>
            <a:r>
              <a:rPr lang="ru-RU" dirty="0" smtClean="0"/>
              <a:t>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збитків</a:t>
            </a:r>
            <a:r>
              <a:rPr lang="ru-RU" dirty="0" smtClean="0"/>
              <a:t>. </a:t>
            </a:r>
            <a:r>
              <a:rPr lang="ru-RU" dirty="0" err="1" smtClean="0"/>
              <a:t>Руйнівні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як в </a:t>
            </a:r>
            <a:r>
              <a:rPr lang="ru-RU" dirty="0" err="1" smtClean="0"/>
              <a:t>Криму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Білорусії</a:t>
            </a:r>
            <a:r>
              <a:rPr lang="ru-RU" dirty="0" smtClean="0"/>
              <a:t> та в </a:t>
            </a:r>
            <a:r>
              <a:rPr lang="ru-RU" dirty="0" err="1" smtClean="0"/>
              <a:t>окупованих</a:t>
            </a:r>
            <a:r>
              <a:rPr lang="ru-RU" dirty="0" smtClean="0"/>
              <a:t> областях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істотно</a:t>
            </a:r>
            <a:r>
              <a:rPr lang="ru-RU" dirty="0" smtClean="0"/>
              <a:t> не </a:t>
            </a:r>
            <a:r>
              <a:rPr lang="ru-RU" dirty="0" err="1" smtClean="0"/>
              <a:t>відрізнялися</a:t>
            </a:r>
            <a:r>
              <a:rPr lang="ru-RU" dirty="0" smtClean="0"/>
              <a:t>.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тривалого</a:t>
            </a:r>
            <a:r>
              <a:rPr lang="ru-RU" dirty="0" smtClean="0"/>
              <a:t> часу не </a:t>
            </a:r>
            <a:r>
              <a:rPr lang="ru-RU" dirty="0" err="1" smtClean="0"/>
              <a:t>вдавалося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довоєнного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Але в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та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 у </a:t>
            </a:r>
            <a:r>
              <a:rPr lang="ru-RU" dirty="0" err="1" smtClean="0"/>
              <a:t>повоєнну</a:t>
            </a:r>
            <a:r>
              <a:rPr lang="ru-RU" dirty="0" smtClean="0"/>
              <a:t> </a:t>
            </a:r>
            <a:r>
              <a:rPr lang="ru-RU" dirty="0" err="1" smtClean="0"/>
              <a:t>добу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складною,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катастрофічною</a:t>
            </a:r>
            <a:r>
              <a:rPr lang="ru-RU" dirty="0" smtClean="0"/>
              <a:t>. </a:t>
            </a:r>
            <a:r>
              <a:rPr lang="ru-RU" dirty="0" err="1" smtClean="0"/>
              <a:t>Офіційна</a:t>
            </a:r>
            <a:r>
              <a:rPr lang="ru-RU" dirty="0" smtClean="0"/>
              <a:t> статистика </a:t>
            </a:r>
            <a:r>
              <a:rPr lang="ru-RU" dirty="0" err="1" smtClean="0"/>
              <a:t>свідчить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чотири</a:t>
            </a:r>
            <a:r>
              <a:rPr lang="ru-RU" dirty="0" smtClean="0"/>
              <a:t> роки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в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зменшилося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</a:t>
            </a:r>
            <a:r>
              <a:rPr lang="ru-RU" dirty="0" err="1" smtClean="0"/>
              <a:t>травня</a:t>
            </a:r>
            <a:r>
              <a:rPr lang="ru-RU" dirty="0" smtClean="0"/>
              <a:t> 1944 року становило 615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6446" y="1500174"/>
            <a:ext cx="335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становили </a:t>
            </a:r>
            <a:r>
              <a:rPr lang="ru-RU" dirty="0" err="1" smtClean="0"/>
              <a:t>українці</a:t>
            </a:r>
            <a:r>
              <a:rPr lang="ru-RU" dirty="0" smtClean="0"/>
              <a:t>, </a:t>
            </a:r>
            <a:r>
              <a:rPr lang="ru-RU" dirty="0" err="1" smtClean="0"/>
              <a:t>татари</a:t>
            </a:r>
            <a:r>
              <a:rPr lang="ru-RU" dirty="0" smtClean="0"/>
              <a:t> та </a:t>
            </a:r>
            <a:r>
              <a:rPr lang="ru-RU" dirty="0" err="1" smtClean="0"/>
              <a:t>росіяни</a:t>
            </a:r>
            <a:r>
              <a:rPr lang="ru-RU" dirty="0" smtClean="0"/>
              <a:t>. Та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/>
              <a:t>1944 </a:t>
            </a:r>
            <a:r>
              <a:rPr lang="ru-RU" dirty="0" smtClean="0"/>
              <a:t>року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кримських</a:t>
            </a:r>
            <a:r>
              <a:rPr lang="ru-RU" dirty="0" smtClean="0"/>
              <a:t> татар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депортовані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 до </a:t>
            </a:r>
            <a:r>
              <a:rPr lang="ru-RU" dirty="0" err="1" smtClean="0"/>
              <a:t>середньо</a:t>
            </a:r>
            <a:r>
              <a:rPr lang="ru-RU" dirty="0" smtClean="0"/>
              <a:t> </a:t>
            </a:r>
            <a:r>
              <a:rPr lang="ru-RU" dirty="0" err="1" smtClean="0"/>
              <a:t>азійських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 СРСР.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виселено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225 тис. татар, болгар, </a:t>
            </a:r>
            <a:r>
              <a:rPr lang="ru-RU" dirty="0" err="1" smtClean="0"/>
              <a:t>греків</a:t>
            </a:r>
            <a:r>
              <a:rPr lang="ru-RU" dirty="0" smtClean="0"/>
              <a:t>, </a:t>
            </a:r>
            <a:r>
              <a:rPr lang="ru-RU" dirty="0" err="1" smtClean="0"/>
              <a:t>вірмен</a:t>
            </a:r>
            <a:r>
              <a:rPr lang="ru-RU" dirty="0" smtClean="0"/>
              <a:t>,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національностей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786214" cy="466966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286248" y="857232"/>
            <a:ext cx="4429156" cy="478634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почалося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березні</a:t>
            </a:r>
            <a:r>
              <a:rPr lang="ru-RU" dirty="0" smtClean="0"/>
              <a:t> 1918-го року. А </a:t>
            </a:r>
            <a:r>
              <a:rPr lang="ru-RU" dirty="0" err="1" smtClean="0"/>
              <a:t>завершилося</a:t>
            </a:r>
            <a:r>
              <a:rPr lang="ru-RU" dirty="0" smtClean="0"/>
              <a:t> 55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приєднанням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складу </a:t>
            </a:r>
            <a:r>
              <a:rPr lang="ru-RU" dirty="0" err="1" smtClean="0"/>
              <a:t>півострова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. 1954 року </a:t>
            </a:r>
            <a:r>
              <a:rPr lang="ru-RU" dirty="0" err="1" smtClean="0"/>
              <a:t>Президія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СРСР видала указ «Про передачу </a:t>
            </a:r>
            <a:r>
              <a:rPr lang="ru-RU" dirty="0" err="1" smtClean="0"/>
              <a:t>Кримської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до складу УРСР». </a:t>
            </a:r>
            <a:r>
              <a:rPr lang="ru-RU" dirty="0" err="1" smtClean="0"/>
              <a:t>Секретар</a:t>
            </a:r>
            <a:r>
              <a:rPr lang="ru-RU" dirty="0" smtClean="0"/>
              <a:t> </a:t>
            </a:r>
            <a:r>
              <a:rPr lang="ru-RU" dirty="0" err="1" smtClean="0"/>
              <a:t>Президії</a:t>
            </a:r>
            <a:r>
              <a:rPr lang="ru-RU" dirty="0" smtClean="0"/>
              <a:t> </a:t>
            </a:r>
            <a:r>
              <a:rPr lang="ru-RU" dirty="0" err="1" smtClean="0"/>
              <a:t>Верховної</a:t>
            </a:r>
            <a:r>
              <a:rPr lang="ru-RU" dirty="0" smtClean="0"/>
              <a:t> Ради СРСР </a:t>
            </a:r>
            <a:r>
              <a:rPr lang="ru-RU" dirty="0" err="1" smtClean="0"/>
              <a:t>Пегов</a:t>
            </a:r>
            <a:r>
              <a:rPr lang="ru-RU" dirty="0" smtClean="0"/>
              <a:t> </a:t>
            </a:r>
            <a:r>
              <a:rPr lang="ru-RU" dirty="0" err="1" smtClean="0"/>
              <a:t>запевняв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"</a:t>
            </a:r>
            <a:r>
              <a:rPr lang="ru-RU" dirty="0" err="1" smtClean="0"/>
              <a:t>добровільна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безплатна</a:t>
            </a:r>
            <a:r>
              <a:rPr lang="ru-RU" dirty="0" smtClean="0"/>
              <a:t> передача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складу РРФСР до складу УРСР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уособлює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, </a:t>
            </a:r>
            <a:r>
              <a:rPr lang="ru-RU" dirty="0" err="1" smtClean="0"/>
              <a:t>соціалістичний</a:t>
            </a:r>
            <a:r>
              <a:rPr lang="ru-RU" dirty="0" smtClean="0"/>
              <a:t> </a:t>
            </a:r>
            <a:r>
              <a:rPr lang="ru-RU" dirty="0" err="1" smtClean="0"/>
              <a:t>підхід</a:t>
            </a:r>
            <a:r>
              <a:rPr lang="ru-RU" dirty="0" smtClean="0"/>
              <a:t> до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територіальних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...".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857232"/>
            <a:ext cx="4288536" cy="514353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Економіка</a:t>
            </a:r>
            <a:r>
              <a:rPr lang="ru-RU" dirty="0" smtClean="0"/>
              <a:t> </a:t>
            </a:r>
            <a:r>
              <a:rPr lang="ru-RU" dirty="0" err="1" smtClean="0"/>
              <a:t>Кримської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складу УРСР </a:t>
            </a:r>
            <a:r>
              <a:rPr lang="ru-RU" dirty="0" err="1" smtClean="0"/>
              <a:t>суттєво</a:t>
            </a:r>
            <a:r>
              <a:rPr lang="ru-RU" dirty="0" smtClean="0"/>
              <a:t> пол</a:t>
            </a:r>
            <a:r>
              <a:rPr lang="en-US" dirty="0" smtClean="0">
                <a:latin typeface="Calibri"/>
              </a:rPr>
              <a:t>і</a:t>
            </a:r>
            <a:r>
              <a:rPr lang="ru-RU" dirty="0" err="1" smtClean="0"/>
              <a:t>пшилась</a:t>
            </a:r>
            <a:r>
              <a:rPr lang="ru-RU" dirty="0" smtClean="0"/>
              <a:t>. </a:t>
            </a:r>
            <a:r>
              <a:rPr lang="uk-UA" dirty="0" smtClean="0"/>
              <a:t>Тут розвивалися як традиційні галузі – курортна, виноробна, консервна, садівництво, вівчарство, а також нові – з’явилися хімічна, металургійна і суднобудівна. Зросли капітальні вкладення в народне господарство області.</a:t>
            </a:r>
            <a:endParaRPr lang="uk-UA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2191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33575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Так, в 1956 р.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1953 р.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зріс</a:t>
            </a:r>
            <a:r>
              <a:rPr lang="ru-RU" dirty="0" smtClean="0"/>
              <a:t> на 36 %,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– на </a:t>
            </a:r>
            <a:r>
              <a:rPr lang="ru-RU" dirty="0" smtClean="0"/>
              <a:t>57</a:t>
            </a:r>
            <a:r>
              <a:rPr lang="en-US" dirty="0" smtClean="0"/>
              <a:t>%</a:t>
            </a:r>
            <a:r>
              <a:rPr lang="ru-RU" dirty="0" smtClean="0"/>
              <a:t>, </a:t>
            </a:r>
            <a:r>
              <a:rPr lang="ru-RU" dirty="0" err="1" smtClean="0"/>
              <a:t>консервів</a:t>
            </a:r>
            <a:r>
              <a:rPr lang="ru-RU" dirty="0" smtClean="0"/>
              <a:t> – на </a:t>
            </a:r>
            <a:r>
              <a:rPr lang="ru-RU" dirty="0" smtClean="0"/>
              <a:t>54</a:t>
            </a:r>
            <a:r>
              <a:rPr lang="en-US" dirty="0" smtClean="0"/>
              <a:t>%</a:t>
            </a:r>
            <a:r>
              <a:rPr lang="ru-RU" dirty="0" smtClean="0"/>
              <a:t>, </a:t>
            </a:r>
            <a:r>
              <a:rPr lang="ru-RU" dirty="0" smtClean="0"/>
              <a:t>вина – на </a:t>
            </a:r>
            <a:r>
              <a:rPr lang="ru-RU" dirty="0" smtClean="0"/>
              <a:t>104</a:t>
            </a:r>
            <a:r>
              <a:rPr lang="en-US" dirty="0" smtClean="0"/>
              <a:t>%</a:t>
            </a:r>
            <a:r>
              <a:rPr lang="ru-RU" dirty="0" smtClean="0"/>
              <a:t>, </a:t>
            </a:r>
            <a:r>
              <a:rPr lang="ru-RU" dirty="0" err="1" smtClean="0"/>
              <a:t>стінового</a:t>
            </a:r>
            <a:r>
              <a:rPr lang="ru-RU" dirty="0" smtClean="0"/>
              <a:t> </a:t>
            </a:r>
            <a:r>
              <a:rPr lang="ru-RU" dirty="0" err="1" smtClean="0"/>
              <a:t>каменю</a:t>
            </a:r>
            <a:r>
              <a:rPr lang="ru-RU" dirty="0" smtClean="0"/>
              <a:t> – на </a:t>
            </a:r>
            <a:r>
              <a:rPr lang="ru-RU" dirty="0" smtClean="0"/>
              <a:t>72</a:t>
            </a:r>
            <a:r>
              <a:rPr lang="en-US" dirty="0" smtClean="0"/>
              <a:t>%</a:t>
            </a:r>
            <a:r>
              <a:rPr lang="ru-RU" dirty="0" smtClean="0"/>
              <a:t>, </a:t>
            </a:r>
            <a:r>
              <a:rPr lang="ru-RU" dirty="0" err="1" smtClean="0"/>
              <a:t>гіпсу</a:t>
            </a:r>
            <a:r>
              <a:rPr lang="ru-RU" dirty="0" smtClean="0"/>
              <a:t> – на 39 </a:t>
            </a:r>
            <a:r>
              <a:rPr lang="ru-RU" dirty="0" smtClean="0"/>
              <a:t>%. </a:t>
            </a:r>
            <a:r>
              <a:rPr lang="ru-RU" dirty="0" smtClean="0"/>
              <a:t>З 1953 р. по 1963 р.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валової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Криму</a:t>
            </a:r>
            <a:r>
              <a:rPr lang="ru-RU" dirty="0" smtClean="0"/>
              <a:t> </a:t>
            </a:r>
            <a:r>
              <a:rPr lang="ru-RU" dirty="0" err="1" smtClean="0"/>
              <a:t>збільшився</a:t>
            </a:r>
            <a:r>
              <a:rPr lang="ru-RU" dirty="0" smtClean="0"/>
              <a:t> у 3,4 рази. </a:t>
            </a:r>
            <a:r>
              <a:rPr lang="ru-RU" dirty="0" err="1" smtClean="0"/>
              <a:t>Капітальні</a:t>
            </a:r>
            <a:r>
              <a:rPr lang="ru-RU" dirty="0" smtClean="0"/>
              <a:t> </a:t>
            </a:r>
            <a:r>
              <a:rPr lang="ru-RU" dirty="0" err="1" smtClean="0"/>
              <a:t>вкладення</a:t>
            </a:r>
            <a:r>
              <a:rPr lang="ru-RU" dirty="0" smtClean="0"/>
              <a:t> в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господарство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три рази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склали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1,5 </a:t>
            </a:r>
            <a:r>
              <a:rPr lang="ru-RU" dirty="0" err="1" smtClean="0"/>
              <a:t>мільярда</a:t>
            </a:r>
            <a:r>
              <a:rPr lang="ru-RU" dirty="0" smtClean="0"/>
              <a:t> </a:t>
            </a:r>
            <a:r>
              <a:rPr lang="ru-RU" dirty="0" err="1" smtClean="0"/>
              <a:t>карбованців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побудовано</a:t>
            </a:r>
            <a:r>
              <a:rPr lang="ru-RU" dirty="0" smtClean="0"/>
              <a:t> 76 великих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00438"/>
            <a:ext cx="4929222" cy="29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00042"/>
            <a:ext cx="5014108" cy="29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2866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Хроніка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передачі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У </a:t>
            </a:r>
            <a:r>
              <a:rPr lang="ru-RU" sz="1600" dirty="0" smtClean="0"/>
              <a:t>1954 р. </a:t>
            </a:r>
            <a:r>
              <a:rPr lang="ru-RU" sz="1600" dirty="0" err="1" smtClean="0"/>
              <a:t>з</a:t>
            </a:r>
            <a:r>
              <a:rPr lang="ru-RU" sz="1600" dirty="0" smtClean="0"/>
              <a:t> великим </a:t>
            </a:r>
            <a:r>
              <a:rPr lang="ru-RU" sz="1600" dirty="0" err="1" smtClean="0"/>
              <a:t>розмахом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відзначалося</a:t>
            </a:r>
            <a:r>
              <a:rPr lang="ru-RU" sz="1600" dirty="0" smtClean="0"/>
              <a:t> 300-річчя </a:t>
            </a:r>
            <a:r>
              <a:rPr lang="ru-RU" sz="1600" dirty="0" err="1" smtClean="0"/>
              <a:t>входження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до складу </a:t>
            </a:r>
            <a:r>
              <a:rPr lang="ru-RU" sz="1600" dirty="0" err="1" smtClean="0"/>
              <a:t>Російської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 Цей акт </a:t>
            </a:r>
            <a:r>
              <a:rPr lang="ru-RU" sz="1600" dirty="0" err="1" smtClean="0"/>
              <a:t>влада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офіційно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трактувала</a:t>
            </a:r>
            <a:r>
              <a:rPr lang="ru-RU" sz="1600" dirty="0" smtClean="0"/>
              <a:t> як "</a:t>
            </a:r>
            <a:r>
              <a:rPr lang="ru-RU" sz="1600" dirty="0" err="1" smtClean="0"/>
              <a:t>возз'єднання</a:t>
            </a:r>
            <a:r>
              <a:rPr lang="ru-RU" sz="1600" dirty="0" smtClean="0"/>
              <a:t>". В </a:t>
            </a:r>
            <a:r>
              <a:rPr lang="ru-RU" sz="1600" dirty="0" err="1" smtClean="0"/>
              <a:t>ході</a:t>
            </a:r>
            <a:r>
              <a:rPr lang="ru-RU" sz="1600" dirty="0" smtClean="0"/>
              <a:t> </a:t>
            </a:r>
            <a:r>
              <a:rPr lang="ru-RU" sz="1600" dirty="0" err="1" smtClean="0"/>
              <a:t>ювілейних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урочистостей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хоча</a:t>
            </a:r>
            <a:r>
              <a:rPr lang="ru-RU" sz="1600" dirty="0" smtClean="0"/>
              <a:t> </a:t>
            </a:r>
            <a:r>
              <a:rPr lang="ru-RU" sz="1600" dirty="0" err="1" smtClean="0"/>
              <a:t>офіційні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документи</a:t>
            </a:r>
            <a:r>
              <a:rPr lang="ru-RU" sz="1600" dirty="0" smtClean="0"/>
              <a:t> </a:t>
            </a:r>
            <a:r>
              <a:rPr lang="ru-RU" sz="1600" dirty="0" err="1" smtClean="0"/>
              <a:t>цей</a:t>
            </a:r>
            <a:r>
              <a:rPr lang="ru-RU" sz="1600" dirty="0" smtClean="0"/>
              <a:t> акт не </a:t>
            </a:r>
            <a:r>
              <a:rPr lang="ru-RU" sz="1600" dirty="0" err="1" smtClean="0"/>
              <a:t>пов'язували</a:t>
            </a:r>
            <a:r>
              <a:rPr lang="ru-RU" sz="1600" dirty="0" smtClean="0"/>
              <a:t> "</a:t>
            </a:r>
            <a:r>
              <a:rPr lang="ru-RU" sz="1600" dirty="0" err="1" smtClean="0"/>
              <a:t>з</a:t>
            </a:r>
            <a:r>
              <a:rPr lang="ru-RU" sz="1600" dirty="0" smtClean="0"/>
              <a:t> 300-річчям </a:t>
            </a:r>
            <a:r>
              <a:rPr lang="ru-RU" sz="1600" dirty="0" err="1" smtClean="0"/>
              <a:t>возз'єднання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Росією</a:t>
            </a:r>
            <a:r>
              <a:rPr lang="ru-RU" sz="1600" dirty="0" smtClean="0"/>
              <a:t>".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25 </a:t>
            </a:r>
            <a:r>
              <a:rPr lang="ru-RU" sz="1600" dirty="0" err="1" smtClean="0"/>
              <a:t>січня</a:t>
            </a:r>
            <a:r>
              <a:rPr lang="ru-RU" sz="1600" dirty="0" smtClean="0"/>
              <a:t> 1954 р. –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Президії</a:t>
            </a:r>
            <a:r>
              <a:rPr lang="ru-RU" sz="1600" dirty="0" smtClean="0"/>
              <a:t> ЦК КПРС </a:t>
            </a:r>
            <a:r>
              <a:rPr lang="ru-RU" sz="1600" dirty="0" smtClean="0"/>
              <a:t>про </a:t>
            </a:r>
            <a:r>
              <a:rPr lang="ru-RU" sz="1600" dirty="0" smtClean="0"/>
              <a:t>передачу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складу РРФСР у склад УРСР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5 лютого 1954 р. – Рада </a:t>
            </a:r>
            <a:r>
              <a:rPr lang="ru-RU" sz="1600" dirty="0" err="1" smtClean="0"/>
              <a:t>Міністрів</a:t>
            </a:r>
            <a:r>
              <a:rPr lang="ru-RU" sz="1600" dirty="0" smtClean="0"/>
              <a:t> РРФСР постановила "</a:t>
            </a:r>
            <a:r>
              <a:rPr lang="ru-RU" sz="1600" dirty="0" err="1" smtClean="0"/>
              <a:t>вважати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доцільним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Кримську</a:t>
            </a:r>
            <a:r>
              <a:rPr lang="ru-RU" sz="1600" dirty="0" smtClean="0"/>
              <a:t> область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складу РРФСР у склад УРСР", </a:t>
            </a:r>
            <a:r>
              <a:rPr lang="ru-RU" sz="1600" dirty="0" err="1" smtClean="0"/>
              <a:t>просити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Президію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РРФСР </a:t>
            </a:r>
            <a:r>
              <a:rPr lang="ru-RU" sz="1600" dirty="0" err="1" smtClean="0"/>
              <a:t>розглянути</a:t>
            </a:r>
            <a:r>
              <a:rPr lang="ru-RU" sz="1600" dirty="0" smtClean="0"/>
              <a:t>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направити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Президію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СРСР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5 лютого 1954 р. – </a:t>
            </a:r>
            <a:r>
              <a:rPr lang="ru-RU" sz="1600" dirty="0" err="1" smtClean="0"/>
              <a:t>Президія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РРФСР </a:t>
            </a:r>
            <a:r>
              <a:rPr lang="ru-RU" sz="1600" dirty="0" err="1" smtClean="0"/>
              <a:t>прийняла</a:t>
            </a:r>
            <a:r>
              <a:rPr lang="ru-RU" sz="1600" dirty="0" smtClean="0"/>
              <a:t> Постанову "Про передачу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складу РРФСР до складу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РСР".</a:t>
            </a:r>
          </a:p>
          <a:p>
            <a:pPr>
              <a:buFont typeface="Wingdings" pitchFamily="2" charset="2"/>
              <a:buChar char="Ø"/>
            </a:pPr>
            <a:endParaRPr lang="en-US" sz="1600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14423"/>
            <a:ext cx="707236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13 лютого 1954 р. – </a:t>
            </a:r>
            <a:r>
              <a:rPr lang="ru-RU" sz="1600" dirty="0" err="1" smtClean="0"/>
              <a:t>Президія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УРСР </a:t>
            </a:r>
            <a:r>
              <a:rPr lang="ru-RU" sz="1600" dirty="0" err="1" smtClean="0"/>
              <a:t>прийняла</a:t>
            </a:r>
            <a:r>
              <a:rPr lang="ru-RU" sz="1600" dirty="0" smtClean="0"/>
              <a:t> Постанову "Про </a:t>
            </a:r>
            <a:r>
              <a:rPr lang="ru-RU" sz="1600" dirty="0" err="1" smtClean="0"/>
              <a:t>подання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Президії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РРФСР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передачі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до складу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РСР</a:t>
            </a:r>
            <a:r>
              <a:rPr lang="ru-RU" sz="1600" dirty="0" smtClean="0"/>
              <a:t>".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19 лютого 1954 р. – </a:t>
            </a:r>
            <a:r>
              <a:rPr lang="ru-RU" sz="1600" dirty="0" err="1" smtClean="0"/>
              <a:t>Президія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СРСР, </a:t>
            </a:r>
            <a:r>
              <a:rPr lang="ru-RU" sz="1600" dirty="0" err="1" smtClean="0"/>
              <a:t>враховуючи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спільність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, </a:t>
            </a:r>
            <a:r>
              <a:rPr lang="ru-RU" sz="1600" dirty="0" err="1" smtClean="0"/>
              <a:t>територіальну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близькість</a:t>
            </a:r>
            <a:r>
              <a:rPr lang="ru-RU" sz="1600" dirty="0" smtClean="0"/>
              <a:t>, </a:t>
            </a:r>
            <a:r>
              <a:rPr lang="ru-RU" sz="1600" dirty="0" err="1" smtClean="0"/>
              <a:t>тісні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Кримом</a:t>
            </a:r>
            <a:r>
              <a:rPr lang="ru-RU" sz="1600" dirty="0" smtClean="0"/>
              <a:t> та </a:t>
            </a:r>
            <a:r>
              <a:rPr lang="ru-RU" sz="1600" dirty="0" err="1" smtClean="0"/>
              <a:t>Україною</a:t>
            </a:r>
            <a:r>
              <a:rPr lang="ru-RU" sz="1600" dirty="0" smtClean="0"/>
              <a:t>, </a:t>
            </a:r>
            <a:r>
              <a:rPr lang="ru-RU" sz="1600" dirty="0" err="1" smtClean="0"/>
              <a:t>позицію</a:t>
            </a:r>
            <a:r>
              <a:rPr lang="ru-RU" sz="1600" dirty="0" smtClean="0"/>
              <a:t> </a:t>
            </a:r>
            <a:r>
              <a:rPr lang="ru-RU" sz="1600" dirty="0" err="1" smtClean="0"/>
              <a:t>урядів</a:t>
            </a:r>
            <a:r>
              <a:rPr lang="ru-RU" sz="1600" dirty="0" smtClean="0"/>
              <a:t> РСФСР та УРСР, одноголосно </a:t>
            </a:r>
            <a:r>
              <a:rPr lang="ru-RU" sz="1600" dirty="0" err="1" smtClean="0"/>
              <a:t>ухвалила</a:t>
            </a:r>
            <a:r>
              <a:rPr lang="ru-RU" sz="1600" dirty="0" smtClean="0"/>
              <a:t> Указ "Про передачу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складу РРФСР до складу УРСР</a:t>
            </a:r>
            <a:r>
              <a:rPr lang="ru-RU" sz="1600" dirty="0" smtClean="0"/>
              <a:t>".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9-10 </a:t>
            </a:r>
            <a:r>
              <a:rPr lang="ru-RU" sz="1600" dirty="0" err="1" smtClean="0"/>
              <a:t>березня</a:t>
            </a:r>
            <a:r>
              <a:rPr lang="ru-RU" sz="1600" dirty="0" smtClean="0"/>
              <a:t> 1954 – </a:t>
            </a:r>
            <a:r>
              <a:rPr lang="en-US" sz="1600" dirty="0" smtClean="0"/>
              <a:t>XXV </a:t>
            </a:r>
            <a:r>
              <a:rPr lang="ru-RU" sz="1600" dirty="0" err="1" smtClean="0"/>
              <a:t>конференція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підтримала</a:t>
            </a:r>
            <a:r>
              <a:rPr lang="ru-RU" sz="1600" dirty="0" smtClean="0"/>
              <a:t> указ </a:t>
            </a:r>
            <a:r>
              <a:rPr lang="ru-RU" sz="1600" dirty="0" err="1" smtClean="0"/>
              <a:t>Президії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Верховної</a:t>
            </a:r>
            <a:r>
              <a:rPr lang="ru-RU" sz="1600" dirty="0" smtClean="0"/>
              <a:t> Ради СРСР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19 лютого 1954 р. передачу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складу РРФСР до складу УРСР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26 </a:t>
            </a:r>
            <a:r>
              <a:rPr lang="ru-RU" sz="1600" dirty="0" err="1" smtClean="0"/>
              <a:t>квітня</a:t>
            </a:r>
            <a:r>
              <a:rPr lang="ru-RU" sz="1600" dirty="0" smtClean="0"/>
              <a:t> 1954 р. </a:t>
            </a:r>
            <a:r>
              <a:rPr lang="ru-RU" sz="1600" dirty="0" err="1" smtClean="0"/>
              <a:t>Верховна</a:t>
            </a:r>
            <a:r>
              <a:rPr lang="ru-RU" sz="1600" dirty="0" smtClean="0"/>
              <a:t> Рада СРСР </a:t>
            </a:r>
            <a:r>
              <a:rPr lang="ru-RU" sz="1600" dirty="0" err="1" smtClean="0"/>
              <a:t>ухвалила</a:t>
            </a:r>
            <a:r>
              <a:rPr lang="ru-RU" sz="1600" dirty="0" smtClean="0"/>
              <a:t> закон "Про передачу </a:t>
            </a:r>
            <a:r>
              <a:rPr lang="ru-RU" sz="1600" dirty="0" err="1" smtClean="0"/>
              <a:t>Кримської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області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складу РРФСР до складу УРСР</a:t>
            </a:r>
            <a:r>
              <a:rPr lang="ru-RU" sz="1600" dirty="0" smtClean="0"/>
              <a:t>".</a:t>
            </a:r>
            <a:r>
              <a:rPr lang="en-US" sz="1600" dirty="0" smtClean="0"/>
              <a:t>`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652</Words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Любити Вітчизну, любити завжди,  поля її росні, зелені сади і їй не жаліти за дні молоді  ні крові у битві, ні поту в труді. Володимир Сосюра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на початку та у середині 50-тих років</dc:title>
  <dc:creator>Lenovo</dc:creator>
  <cp:lastModifiedBy>Lenovo</cp:lastModifiedBy>
  <cp:revision>10</cp:revision>
  <dcterms:created xsi:type="dcterms:W3CDTF">2013-12-15T22:30:14Z</dcterms:created>
  <dcterms:modified xsi:type="dcterms:W3CDTF">2013-12-16T00:07:04Z</dcterms:modified>
</cp:coreProperties>
</file>