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B25D7-3550-47A0-9F19-707706A7E73A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6F743-7AC1-4254-B7F8-8380EE6314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028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6F743-7AC1-4254-B7F8-8380EE63142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rot="1273699">
            <a:off x="252636" y="1984820"/>
            <a:ext cx="8638728" cy="1645564"/>
          </a:xfrm>
        </p:spPr>
        <p:txBody>
          <a:bodyPr>
            <a:prstTxWarp prst="textArchUp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Карпатсько</a:t>
            </a:r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 </a:t>
            </a:r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Ужгородівська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операція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7842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2890664" cy="92211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i="1" dirty="0" err="1" smtClean="0"/>
              <a:t>Втрати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сторін</a:t>
            </a:r>
            <a:endParaRPr lang="ru-RU" sz="2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76401"/>
            <a:ext cx="9161213" cy="22768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err="1" smtClean="0"/>
              <a:t>Втрати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німецько-угорських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військ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склали</a:t>
            </a:r>
            <a:r>
              <a:rPr lang="ru-RU" sz="2000" dirty="0" smtClean="0"/>
              <a:t> за </a:t>
            </a:r>
            <a:r>
              <a:rPr lang="ru-RU" sz="2000" dirty="0" err="1" smtClean="0"/>
              <a:t>радянськими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даними</a:t>
            </a:r>
            <a:r>
              <a:rPr lang="ru-RU" sz="2000" dirty="0" smtClean="0"/>
              <a:t> до      60 000 </a:t>
            </a:r>
            <a:r>
              <a:rPr lang="ru-RU" sz="2000" dirty="0" err="1" smtClean="0"/>
              <a:t>чоловік</a:t>
            </a:r>
            <a:r>
              <a:rPr lang="ru-RU" sz="2000" dirty="0" smtClean="0"/>
              <a:t> </a:t>
            </a:r>
            <a:r>
              <a:rPr lang="ru-RU" sz="2000" dirty="0" err="1" smtClean="0"/>
              <a:t>убитими</a:t>
            </a:r>
            <a:r>
              <a:rPr lang="ru-RU" sz="2000" dirty="0" smtClean="0"/>
              <a:t> і 28 000 </a:t>
            </a:r>
            <a:r>
              <a:rPr lang="ru-RU" sz="2000" dirty="0" err="1" smtClean="0"/>
              <a:t>взятими</a:t>
            </a:r>
            <a:r>
              <a:rPr lang="ru-RU" sz="2000" dirty="0" smtClean="0"/>
              <a:t> в полон. </a:t>
            </a:r>
            <a:r>
              <a:rPr lang="ru-RU" sz="2000" dirty="0" err="1" smtClean="0"/>
              <a:t>Щодо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радянських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втрат</a:t>
            </a:r>
            <a:r>
              <a:rPr lang="ru-RU" sz="2000" dirty="0" smtClean="0"/>
              <a:t> </a:t>
            </a:r>
            <a:r>
              <a:rPr lang="ru-RU" sz="2000" dirty="0" err="1" smtClean="0"/>
              <a:t>дані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дещо</a:t>
            </a:r>
            <a:r>
              <a:rPr lang="ru-RU" sz="2000" dirty="0" smtClean="0"/>
              <a:t> </a:t>
            </a:r>
            <a:r>
              <a:rPr lang="ru-RU" sz="2000" dirty="0" err="1" smtClean="0"/>
              <a:t>суперечать</a:t>
            </a:r>
            <a:r>
              <a:rPr lang="ru-RU" sz="2000" dirty="0" smtClean="0"/>
              <a:t> один одному: за </a:t>
            </a:r>
            <a:r>
              <a:rPr lang="ru-RU" sz="2000" dirty="0" err="1" smtClean="0"/>
              <a:t>даними</a:t>
            </a:r>
            <a:r>
              <a:rPr lang="ru-RU" sz="2000" dirty="0" smtClean="0"/>
              <a:t> Г. Ф. </a:t>
            </a:r>
            <a:r>
              <a:rPr lang="ru-RU" sz="2000" dirty="0" err="1" smtClean="0"/>
              <a:t>Кривошеєва</a:t>
            </a:r>
            <a:r>
              <a:rPr lang="ru-RU" sz="2000" dirty="0" smtClean="0"/>
              <a:t>, </a:t>
            </a:r>
            <a:r>
              <a:rPr lang="ru-RU" sz="2000" dirty="0" err="1" smtClean="0"/>
              <a:t>втрати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військ</a:t>
            </a:r>
            <a:r>
              <a:rPr lang="ru-RU" sz="2000" dirty="0" smtClean="0"/>
              <a:t> фронту </a:t>
            </a:r>
            <a:r>
              <a:rPr lang="ru-RU" sz="2000" dirty="0" err="1" smtClean="0"/>
              <a:t>склали</a:t>
            </a:r>
            <a:r>
              <a:rPr lang="ru-RU" sz="2000" dirty="0" smtClean="0"/>
              <a:t> 64 197 </a:t>
            </a:r>
            <a:r>
              <a:rPr lang="ru-RU" sz="2000" dirty="0" err="1" smtClean="0"/>
              <a:t>чоловік</a:t>
            </a:r>
            <a:r>
              <a:rPr lang="ru-RU" sz="2000" dirty="0" smtClean="0"/>
              <a:t>,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13 500 </a:t>
            </a:r>
            <a:r>
              <a:rPr lang="ru-RU" sz="2000" dirty="0" err="1" smtClean="0"/>
              <a:t>осіб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безповоротними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50618 </a:t>
            </a:r>
            <a:r>
              <a:rPr lang="ru-RU" sz="2000" dirty="0" err="1" smtClean="0"/>
              <a:t>санітарними</a:t>
            </a:r>
            <a:r>
              <a:rPr lang="ru-RU" sz="2000" dirty="0" smtClean="0"/>
              <a:t>. За </a:t>
            </a:r>
            <a:r>
              <a:rPr lang="ru-RU" sz="2000" dirty="0" err="1" smtClean="0"/>
              <a:t>даними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Військовій</a:t>
            </a:r>
            <a:r>
              <a:rPr lang="ru-RU" sz="2000" dirty="0" smtClean="0"/>
              <a:t> </a:t>
            </a:r>
            <a:r>
              <a:rPr lang="ru-RU" sz="2000" dirty="0" err="1" smtClean="0"/>
              <a:t>енциклопедії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видання</a:t>
            </a:r>
            <a:r>
              <a:rPr lang="ru-RU" sz="2000" dirty="0" smtClean="0"/>
              <a:t> 2005 року </a:t>
            </a:r>
            <a:r>
              <a:rPr lang="ru-RU" sz="2000" dirty="0" err="1" smtClean="0"/>
              <a:t>загальні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втрати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склали</a:t>
            </a:r>
            <a:r>
              <a:rPr lang="ru-RU" sz="2000" dirty="0" smtClean="0"/>
              <a:t> 56 800 </a:t>
            </a:r>
            <a:r>
              <a:rPr lang="ru-RU" sz="2000" dirty="0" err="1" smtClean="0"/>
              <a:t>чоловік</a:t>
            </a:r>
            <a:r>
              <a:rPr lang="ru-RU" sz="2000" dirty="0" smtClean="0"/>
              <a:t>,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41 500 </a:t>
            </a:r>
            <a:r>
              <a:rPr lang="ru-RU" sz="2000" dirty="0" err="1" smtClean="0"/>
              <a:t>убитих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поранених</a:t>
            </a:r>
            <a:r>
              <a:rPr lang="ru-RU" sz="2000" dirty="0" smtClean="0"/>
              <a:t>, 1800 </a:t>
            </a:r>
            <a:r>
              <a:rPr lang="ru-RU" sz="2000" dirty="0" err="1" smtClean="0"/>
              <a:t>зниклих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безвісти</a:t>
            </a:r>
            <a:r>
              <a:rPr lang="ru-RU" sz="2000" dirty="0" smtClean="0"/>
              <a:t>, 13500 </a:t>
            </a:r>
            <a:r>
              <a:rPr lang="ru-RU" sz="2000" dirty="0" err="1" smtClean="0"/>
              <a:t>хворими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обмороженими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0362"/>
            <a:ext cx="9150005" cy="6888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2073" y="5380672"/>
            <a:ext cx="6120680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Карпатсько</a:t>
            </a:r>
            <a:r>
              <a:rPr lang="ru-RU" dirty="0" smtClean="0"/>
              <a:t>-</a:t>
            </a:r>
            <a:r>
              <a:rPr lang="uk-UA" dirty="0" err="1" smtClean="0"/>
              <a:t>Ужгородівська</a:t>
            </a:r>
            <a:r>
              <a:rPr lang="ru-RU" dirty="0" smtClean="0"/>
              <a:t> </a:t>
            </a:r>
            <a:r>
              <a:rPr lang="ru-RU" dirty="0" err="1" smtClean="0"/>
              <a:t>операція</a:t>
            </a:r>
            <a:r>
              <a:rPr lang="ru-RU" dirty="0" smtClean="0"/>
              <a:t> 9 </a:t>
            </a:r>
            <a:r>
              <a:rPr lang="ru-RU" dirty="0" err="1" smtClean="0"/>
              <a:t>вересня</a:t>
            </a:r>
            <a:r>
              <a:rPr lang="ru-RU" dirty="0" smtClean="0"/>
              <a:t> - 28 </a:t>
            </a:r>
            <a:r>
              <a:rPr lang="ru-RU" dirty="0" err="1" smtClean="0"/>
              <a:t>жовтня</a:t>
            </a:r>
            <a:r>
              <a:rPr lang="ru-RU" dirty="0" smtClean="0"/>
              <a:t> 1944 - </a:t>
            </a:r>
            <a:r>
              <a:rPr lang="ru-RU" dirty="0" err="1" smtClean="0"/>
              <a:t>фронтова</a:t>
            </a:r>
            <a:r>
              <a:rPr lang="ru-RU" dirty="0" smtClean="0"/>
              <a:t> </a:t>
            </a:r>
            <a:r>
              <a:rPr lang="ru-RU" dirty="0" err="1" smtClean="0"/>
              <a:t>наступальна</a:t>
            </a:r>
            <a:r>
              <a:rPr lang="ru-RU" dirty="0" smtClean="0"/>
              <a:t> </a:t>
            </a:r>
            <a:r>
              <a:rPr lang="ru-RU" dirty="0" err="1" smtClean="0"/>
              <a:t>операція</a:t>
            </a:r>
            <a:r>
              <a:rPr lang="ru-RU" dirty="0" smtClean="0"/>
              <a:t> </a:t>
            </a:r>
            <a:r>
              <a:rPr lang="ru-RU" dirty="0" err="1" smtClean="0"/>
              <a:t>радянського</a:t>
            </a:r>
            <a:r>
              <a:rPr lang="ru-RU" dirty="0" smtClean="0"/>
              <a:t> 4-го </a:t>
            </a:r>
            <a:r>
              <a:rPr lang="ru-RU" dirty="0" err="1" smtClean="0"/>
              <a:t>Українського</a:t>
            </a:r>
            <a:r>
              <a:rPr lang="ru-RU" dirty="0" smtClean="0"/>
              <a:t> фронту в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Вітчизняної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. </a:t>
            </a:r>
            <a:r>
              <a:rPr lang="ru-RU" dirty="0" err="1" smtClean="0"/>
              <a:t>Складова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Східно-Карпатської</a:t>
            </a:r>
            <a:r>
              <a:rPr lang="ru-RU" dirty="0" smtClean="0"/>
              <a:t> </a:t>
            </a:r>
            <a:r>
              <a:rPr lang="ru-RU" dirty="0" err="1" smtClean="0"/>
              <a:t>стратегічної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, в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 фронту </a:t>
            </a:r>
            <a:r>
              <a:rPr lang="ru-RU" dirty="0" err="1" smtClean="0"/>
              <a:t>звільнили</a:t>
            </a:r>
            <a:r>
              <a:rPr lang="ru-RU" dirty="0" smtClean="0"/>
              <a:t> </a:t>
            </a:r>
            <a:r>
              <a:rPr lang="ru-RU" dirty="0" err="1" smtClean="0"/>
              <a:t>Закарпатську</a:t>
            </a:r>
            <a:r>
              <a:rPr lang="ru-RU" dirty="0" smtClean="0"/>
              <a:t> </a:t>
            </a:r>
            <a:r>
              <a:rPr lang="ru-RU" dirty="0" err="1" smtClean="0"/>
              <a:t>Україну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8151"/>
            <a:ext cx="9144000" cy="6089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7"/>
            <a:ext cx="3707904" cy="119660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i="1" dirty="0" err="1" smtClean="0"/>
              <a:t>Передісторія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завдання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операції</a:t>
            </a:r>
            <a:endParaRPr lang="ru-RU" sz="2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96552" y="4725144"/>
            <a:ext cx="9555476" cy="21328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      29 </a:t>
            </a:r>
            <a:r>
              <a:rPr lang="ru-RU" sz="1800" dirty="0" err="1" smtClean="0"/>
              <a:t>серпня</a:t>
            </a:r>
            <a:r>
              <a:rPr lang="ru-RU" sz="1800" dirty="0" smtClean="0"/>
              <a:t> 1944 в </a:t>
            </a:r>
            <a:r>
              <a:rPr lang="ru-RU" sz="1800" dirty="0" err="1" smtClean="0"/>
              <a:t>Словаччині</a:t>
            </a:r>
            <a:r>
              <a:rPr lang="ru-RU" sz="1800" dirty="0" smtClean="0"/>
              <a:t> </a:t>
            </a:r>
            <a:r>
              <a:rPr lang="ru-RU" sz="1800" dirty="0" err="1" smtClean="0"/>
              <a:t>почалося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повстання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проти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профашистського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урядуСловаччини</a:t>
            </a:r>
            <a:r>
              <a:rPr lang="ru-RU" sz="1800" dirty="0" smtClean="0"/>
              <a:t>. </a:t>
            </a:r>
            <a:r>
              <a:rPr lang="ru-RU" sz="1800" dirty="0" err="1" smtClean="0"/>
              <a:t>Однак</a:t>
            </a:r>
            <a:r>
              <a:rPr lang="ru-RU" sz="1800" dirty="0" smtClean="0"/>
              <a:t> </a:t>
            </a:r>
            <a:r>
              <a:rPr lang="ru-RU" sz="1800" dirty="0" err="1" smtClean="0"/>
              <a:t>сили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були</a:t>
            </a:r>
            <a:r>
              <a:rPr lang="ru-RU" sz="1800" dirty="0" smtClean="0"/>
              <a:t> </a:t>
            </a:r>
            <a:r>
              <a:rPr lang="ru-RU" sz="1800" dirty="0" err="1" smtClean="0"/>
              <a:t>нерівні</a:t>
            </a:r>
            <a:r>
              <a:rPr lang="ru-RU" sz="1800" dirty="0" smtClean="0"/>
              <a:t>, </a:t>
            </a:r>
            <a:r>
              <a:rPr lang="ru-RU" sz="1800" dirty="0" err="1" smtClean="0"/>
              <a:t>незабаром</a:t>
            </a:r>
            <a:r>
              <a:rPr lang="ru-RU" sz="1800" dirty="0" smtClean="0"/>
              <a:t> </a:t>
            </a:r>
            <a:r>
              <a:rPr lang="ru-RU" sz="1800" dirty="0" err="1" smtClean="0"/>
              <a:t>фашисти</a:t>
            </a:r>
            <a:r>
              <a:rPr lang="ru-RU" sz="1800" dirty="0" smtClean="0"/>
              <a:t> почали </a:t>
            </a:r>
            <a:r>
              <a:rPr lang="ru-RU" sz="1800" dirty="0" err="1" smtClean="0"/>
              <a:t>тіснити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повстанців</a:t>
            </a:r>
            <a:r>
              <a:rPr lang="ru-RU" sz="1800" dirty="0" smtClean="0"/>
              <a:t>. </a:t>
            </a:r>
            <a:r>
              <a:rPr lang="ru-RU" sz="1800" dirty="0" err="1" smtClean="0"/>
              <a:t>Словацькі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повстанці</a:t>
            </a:r>
            <a:r>
              <a:rPr lang="ru-RU" sz="1800" dirty="0" smtClean="0"/>
              <a:t> 31 </a:t>
            </a:r>
            <a:r>
              <a:rPr lang="ru-RU" sz="1800" dirty="0" err="1" smtClean="0"/>
              <a:t>серпня</a:t>
            </a:r>
            <a:r>
              <a:rPr lang="ru-RU" sz="1800" dirty="0" smtClean="0"/>
              <a:t> </a:t>
            </a:r>
            <a:r>
              <a:rPr lang="ru-RU" sz="1800" dirty="0" err="1" smtClean="0"/>
              <a:t>звернулися</a:t>
            </a:r>
            <a:r>
              <a:rPr lang="ru-RU" sz="1800" dirty="0" smtClean="0"/>
              <a:t> за </a:t>
            </a:r>
            <a:r>
              <a:rPr lang="ru-RU" sz="1800" dirty="0" err="1" smtClean="0"/>
              <a:t>допомогою</a:t>
            </a:r>
            <a:r>
              <a:rPr lang="ru-RU" sz="1800" dirty="0" smtClean="0"/>
              <a:t> до уряду СРСР. У </a:t>
            </a:r>
            <a:r>
              <a:rPr lang="ru-RU" sz="1800" dirty="0" err="1" smtClean="0"/>
              <a:t>зв'язку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цим</a:t>
            </a:r>
            <a:r>
              <a:rPr lang="ru-RU" sz="1800" dirty="0" smtClean="0"/>
              <a:t> 2 </a:t>
            </a:r>
            <a:r>
              <a:rPr lang="ru-RU" sz="1800" dirty="0" err="1" smtClean="0"/>
              <a:t>вересня</a:t>
            </a:r>
            <a:r>
              <a:rPr lang="ru-RU" sz="1800" dirty="0" smtClean="0"/>
              <a:t> Ставка Верховного </a:t>
            </a:r>
            <a:r>
              <a:rPr lang="ru-RU" sz="1800" dirty="0" err="1" smtClean="0"/>
              <a:t>Головнокомандування</a:t>
            </a:r>
            <a:r>
              <a:rPr lang="ru-RU" sz="1800" dirty="0" smtClean="0"/>
              <a:t> наказала провести </a:t>
            </a:r>
            <a:r>
              <a:rPr lang="ru-RU" sz="1800" dirty="0" err="1" smtClean="0"/>
              <a:t>наступальну</a:t>
            </a:r>
            <a:r>
              <a:rPr lang="ru-RU" sz="1800" dirty="0" smtClean="0"/>
              <a:t> </a:t>
            </a:r>
            <a:r>
              <a:rPr lang="ru-RU" sz="1800" dirty="0" err="1" smtClean="0"/>
              <a:t>операцію</a:t>
            </a:r>
            <a:r>
              <a:rPr lang="ru-RU" sz="1800" dirty="0" smtClean="0"/>
              <a:t> силами </a:t>
            </a:r>
            <a:r>
              <a:rPr lang="ru-RU" sz="1800" dirty="0" err="1" smtClean="0"/>
              <a:t>лівого</a:t>
            </a:r>
            <a:r>
              <a:rPr lang="ru-RU" sz="1800" dirty="0" smtClean="0"/>
              <a:t> флангу 1-го </a:t>
            </a:r>
            <a:r>
              <a:rPr lang="ru-RU" sz="1800" dirty="0" err="1" smtClean="0"/>
              <a:t>Українського</a:t>
            </a:r>
            <a:r>
              <a:rPr lang="ru-RU" sz="1800" dirty="0" smtClean="0"/>
              <a:t> фронту (38-а </a:t>
            </a:r>
            <a:r>
              <a:rPr lang="ru-RU" sz="1800" dirty="0" err="1" smtClean="0"/>
              <a:t>армія</a:t>
            </a:r>
            <a:r>
              <a:rPr lang="ru-RU" sz="1800" dirty="0" smtClean="0"/>
              <a:t>) </a:t>
            </a:r>
            <a:r>
              <a:rPr lang="ru-RU" sz="1800" dirty="0" err="1" smtClean="0"/>
              <a:t>і</a:t>
            </a:r>
            <a:r>
              <a:rPr lang="ru-RU" sz="1800" dirty="0" smtClean="0"/>
              <a:t> 4-го </a:t>
            </a:r>
            <a:r>
              <a:rPr lang="ru-RU" sz="1800" dirty="0" err="1" smtClean="0"/>
              <a:t>Українського</a:t>
            </a:r>
            <a:r>
              <a:rPr lang="ru-RU" sz="1800" dirty="0" smtClean="0"/>
              <a:t> фронту. </a:t>
            </a:r>
            <a:r>
              <a:rPr lang="ru-RU" sz="1800" dirty="0" err="1" smtClean="0"/>
              <a:t>Одночасно</a:t>
            </a:r>
            <a:r>
              <a:rPr lang="ru-RU" sz="1800" dirty="0" smtClean="0"/>
              <a:t> </a:t>
            </a:r>
            <a:r>
              <a:rPr lang="ru-RU" sz="1800" dirty="0" err="1" smtClean="0"/>
              <a:t>угорська</a:t>
            </a:r>
            <a:r>
              <a:rPr lang="ru-RU" sz="1800" dirty="0" smtClean="0"/>
              <a:t> диктатор </a:t>
            </a:r>
            <a:r>
              <a:rPr lang="ru-RU" sz="1800" dirty="0" err="1" smtClean="0"/>
              <a:t>Міклош</a:t>
            </a:r>
            <a:r>
              <a:rPr lang="ru-RU" sz="1800" dirty="0" smtClean="0"/>
              <a:t> </a:t>
            </a:r>
            <a:r>
              <a:rPr lang="ru-RU" sz="1800" dirty="0" err="1" smtClean="0"/>
              <a:t>Хорті</a:t>
            </a:r>
            <a:r>
              <a:rPr lang="ru-RU" sz="1800" dirty="0" smtClean="0"/>
              <a:t>,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</a:t>
            </a:r>
            <a:r>
              <a:rPr lang="ru-RU" sz="1800" dirty="0" err="1" smtClean="0"/>
              <a:t>владою</a:t>
            </a:r>
            <a:r>
              <a:rPr lang="ru-RU" sz="1800" dirty="0" smtClean="0"/>
              <a:t> </a:t>
            </a:r>
            <a:r>
              <a:rPr lang="ru-RU" sz="1800" dirty="0" err="1" smtClean="0"/>
              <a:t>якого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перебувало</a:t>
            </a:r>
            <a:r>
              <a:rPr lang="ru-RU" sz="1800" dirty="0" smtClean="0"/>
              <a:t> </a:t>
            </a:r>
            <a:r>
              <a:rPr lang="ru-RU" sz="1800" dirty="0" err="1" smtClean="0"/>
              <a:t>Закарпаття</a:t>
            </a:r>
            <a:r>
              <a:rPr lang="ru-RU" sz="1800" dirty="0" smtClean="0"/>
              <a:t>, </a:t>
            </a:r>
            <a:r>
              <a:rPr lang="ru-RU" sz="1800" dirty="0" err="1" smtClean="0"/>
              <a:t>спостерігали</a:t>
            </a:r>
            <a:r>
              <a:rPr lang="ru-RU" sz="1800" dirty="0" smtClean="0"/>
              <a:t> за </a:t>
            </a:r>
            <a:r>
              <a:rPr lang="ru-RU" sz="1800" dirty="0" err="1" smtClean="0"/>
              <a:t>просуванням</a:t>
            </a:r>
            <a:r>
              <a:rPr lang="ru-RU" sz="1800" dirty="0" smtClean="0"/>
              <a:t> </a:t>
            </a:r>
            <a:r>
              <a:rPr lang="ru-RU" sz="1800" dirty="0" err="1" smtClean="0"/>
              <a:t>радянських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військ</a:t>
            </a:r>
            <a:r>
              <a:rPr lang="ru-RU" sz="1800" dirty="0" smtClean="0"/>
              <a:t>, </a:t>
            </a:r>
            <a:r>
              <a:rPr lang="ru-RU" sz="1800" dirty="0" err="1" smtClean="0"/>
              <a:t>шукав</a:t>
            </a:r>
            <a:r>
              <a:rPr lang="ru-RU" sz="1800" dirty="0" smtClean="0"/>
              <a:t> шляхи </a:t>
            </a:r>
            <a:r>
              <a:rPr lang="ru-RU" sz="1800" dirty="0" err="1" smtClean="0"/>
              <a:t>виходу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війни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09120"/>
            <a:ext cx="9144000" cy="23488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err="1" smtClean="0"/>
              <a:t>Військам</a:t>
            </a:r>
            <a:r>
              <a:rPr lang="ru-RU" sz="1800" dirty="0" smtClean="0"/>
              <a:t> 4-го </a:t>
            </a:r>
            <a:r>
              <a:rPr lang="ru-RU" sz="1800" dirty="0" err="1" smtClean="0"/>
              <a:t>Українського</a:t>
            </a:r>
            <a:r>
              <a:rPr lang="ru-RU" sz="1800" dirty="0" smtClean="0"/>
              <a:t> фронту </a:t>
            </a:r>
            <a:r>
              <a:rPr lang="ru-RU" sz="1800" dirty="0" err="1" smtClean="0"/>
              <a:t>ставилося</a:t>
            </a:r>
            <a:r>
              <a:rPr lang="ru-RU" sz="1800" dirty="0" smtClean="0"/>
              <a:t> </a:t>
            </a:r>
            <a:r>
              <a:rPr lang="ru-RU" sz="1800" dirty="0" err="1" smtClean="0"/>
              <a:t>завдання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підтримувати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дії</a:t>
            </a:r>
            <a:r>
              <a:rPr lang="ru-RU" sz="1800" dirty="0" smtClean="0"/>
              <a:t> 1-го </a:t>
            </a:r>
            <a:r>
              <a:rPr lang="ru-RU" sz="1800" dirty="0" err="1" smtClean="0"/>
              <a:t>Українського</a:t>
            </a:r>
            <a:r>
              <a:rPr lang="ru-RU" sz="1800" dirty="0" smtClean="0"/>
              <a:t> фронту Маршала </a:t>
            </a:r>
            <a:r>
              <a:rPr lang="ru-RU" sz="1800" dirty="0" err="1" smtClean="0"/>
              <a:t>Радянського</a:t>
            </a:r>
            <a:r>
              <a:rPr lang="ru-RU" sz="1800" dirty="0" smtClean="0"/>
              <a:t> Союзу І.С. </a:t>
            </a:r>
            <a:r>
              <a:rPr lang="ru-RU" sz="1800" dirty="0" err="1" smtClean="0"/>
              <a:t>Конєва</a:t>
            </a:r>
            <a:r>
              <a:rPr lang="ru-RU" sz="1800" dirty="0" smtClean="0"/>
              <a:t>, на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</a:t>
            </a:r>
            <a:r>
              <a:rPr lang="ru-RU" sz="1800" dirty="0" err="1" smtClean="0"/>
              <a:t>покладено</a:t>
            </a:r>
            <a:r>
              <a:rPr lang="ru-RU" sz="1800" dirty="0" smtClean="0"/>
              <a:t> </a:t>
            </a:r>
            <a:r>
              <a:rPr lang="ru-RU" sz="1800" dirty="0" err="1" smtClean="0"/>
              <a:t>нанесення</a:t>
            </a:r>
            <a:r>
              <a:rPr lang="ru-RU" sz="1800" dirty="0" smtClean="0"/>
              <a:t> головного удару в </a:t>
            </a:r>
            <a:r>
              <a:rPr lang="ru-RU" sz="1800" dirty="0" err="1" smtClean="0"/>
              <a:t>Східно-Карпатської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операції</a:t>
            </a:r>
            <a:r>
              <a:rPr lang="ru-RU" sz="1800" dirty="0" smtClean="0"/>
              <a:t>.  4-й </a:t>
            </a:r>
            <a:r>
              <a:rPr lang="ru-RU" sz="1800" dirty="0" err="1" smtClean="0"/>
              <a:t>Український</a:t>
            </a:r>
            <a:r>
              <a:rPr lang="ru-RU" sz="1800" dirty="0" smtClean="0"/>
              <a:t> фронт повинен </a:t>
            </a:r>
            <a:r>
              <a:rPr lang="ru-RU" sz="1800" dirty="0" err="1" smtClean="0"/>
              <a:t>був</a:t>
            </a:r>
            <a:r>
              <a:rPr lang="ru-RU" sz="1800" dirty="0" smtClean="0"/>
              <a:t> </a:t>
            </a:r>
            <a:r>
              <a:rPr lang="ru-RU" sz="1800" dirty="0" err="1" smtClean="0"/>
              <a:t>подолати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Східні</a:t>
            </a:r>
            <a:r>
              <a:rPr lang="ru-RU" sz="1800" dirty="0" smtClean="0"/>
              <a:t> </a:t>
            </a:r>
            <a:r>
              <a:rPr lang="ru-RU" sz="1800" dirty="0" err="1" smtClean="0"/>
              <a:t>Карпати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оволодіти</a:t>
            </a:r>
            <a:r>
              <a:rPr lang="ru-RU" sz="1800" dirty="0" smtClean="0"/>
              <a:t> районом Мукачево, Ужгород, Чоп. </a:t>
            </a:r>
            <a:r>
              <a:rPr lang="ru-RU" sz="1800" dirty="0" err="1" smtClean="0"/>
              <a:t>Оскільки</a:t>
            </a:r>
            <a:r>
              <a:rPr lang="ru-RU" sz="1800" dirty="0" smtClean="0"/>
              <a:t> </a:t>
            </a:r>
            <a:r>
              <a:rPr lang="ru-RU" sz="1800" dirty="0" err="1" smtClean="0"/>
              <a:t>дані</a:t>
            </a:r>
            <a:r>
              <a:rPr lang="ru-RU" sz="1800" dirty="0" smtClean="0"/>
              <a:t> </a:t>
            </a:r>
            <a:r>
              <a:rPr lang="ru-RU" sz="1800" dirty="0" err="1" smtClean="0"/>
              <a:t>завдання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були</a:t>
            </a:r>
            <a:r>
              <a:rPr lang="ru-RU" sz="1800" dirty="0" smtClean="0"/>
              <a:t> </a:t>
            </a:r>
            <a:r>
              <a:rPr lang="ru-RU" sz="1800" dirty="0" err="1" smtClean="0"/>
              <a:t>поставлені</a:t>
            </a:r>
            <a:r>
              <a:rPr lang="ru-RU" sz="1800" dirty="0" smtClean="0"/>
              <a:t> фронту </a:t>
            </a:r>
            <a:r>
              <a:rPr lang="ru-RU" sz="1800" dirty="0" err="1" smtClean="0"/>
              <a:t>раптово</a:t>
            </a:r>
            <a:r>
              <a:rPr lang="ru-RU" sz="1800" dirty="0" smtClean="0"/>
              <a:t>, план </a:t>
            </a:r>
            <a:r>
              <a:rPr lang="ru-RU" sz="1800" dirty="0" err="1" smtClean="0"/>
              <a:t>операції</a:t>
            </a:r>
            <a:r>
              <a:rPr lang="ru-RU" sz="1800" dirty="0" smtClean="0"/>
              <a:t> </a:t>
            </a:r>
            <a:r>
              <a:rPr lang="ru-RU" sz="1800" dirty="0" err="1" smtClean="0"/>
              <a:t>був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повідомлений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командувачем</a:t>
            </a:r>
            <a:r>
              <a:rPr lang="ru-RU" sz="1800" dirty="0" smtClean="0"/>
              <a:t> фронтом у Ставку </a:t>
            </a:r>
            <a:r>
              <a:rPr lang="ru-RU" sz="1800" dirty="0" err="1" smtClean="0"/>
              <a:t>тільки</a:t>
            </a:r>
            <a:r>
              <a:rPr lang="ru-RU" sz="1800" dirty="0" smtClean="0"/>
              <a:t> 13 </a:t>
            </a:r>
            <a:r>
              <a:rPr lang="ru-RU" sz="1800" dirty="0" err="1" smtClean="0"/>
              <a:t>вересня</a:t>
            </a:r>
            <a:r>
              <a:rPr lang="ru-RU" sz="1800" dirty="0" smtClean="0"/>
              <a:t>. До </a:t>
            </a:r>
            <a:r>
              <a:rPr lang="ru-RU" sz="1800" dirty="0" err="1" smtClean="0"/>
              <a:t>цього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наступ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розвивалося</a:t>
            </a:r>
            <a:r>
              <a:rPr lang="ru-RU" sz="1800" dirty="0" smtClean="0"/>
              <a:t> за </a:t>
            </a:r>
            <a:r>
              <a:rPr lang="ru-RU" sz="1800" dirty="0" err="1" smtClean="0"/>
              <a:t>вказаними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безпосередньо</a:t>
            </a:r>
            <a:r>
              <a:rPr lang="ru-RU" sz="1800" dirty="0" smtClean="0"/>
              <a:t> Ставкою </a:t>
            </a:r>
            <a:r>
              <a:rPr lang="ru-RU" sz="1800" dirty="0" err="1" smtClean="0"/>
              <a:t>напрямками</a:t>
            </a:r>
            <a:r>
              <a:rPr lang="ru-RU" sz="1800" dirty="0" smtClean="0"/>
              <a:t>, в </a:t>
            </a:r>
            <a:r>
              <a:rPr lang="ru-RU" sz="1800" dirty="0" err="1" smtClean="0"/>
              <a:t>розрахунку</a:t>
            </a:r>
            <a:r>
              <a:rPr lang="ru-RU" sz="1800" dirty="0" smtClean="0"/>
              <a:t> на </a:t>
            </a:r>
            <a:r>
              <a:rPr lang="ru-RU" sz="1800" dirty="0" err="1" smtClean="0"/>
              <a:t>раптовість</a:t>
            </a:r>
            <a:r>
              <a:rPr lang="ru-RU" sz="1800" dirty="0" smtClean="0"/>
              <a:t> для супротивника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дії</a:t>
            </a:r>
            <a:r>
              <a:rPr lang="ru-RU" sz="1800" dirty="0" smtClean="0"/>
              <a:t> в </a:t>
            </a:r>
            <a:r>
              <a:rPr lang="ru-RU" sz="1800" dirty="0" err="1" smtClean="0"/>
              <a:t>німецькому</a:t>
            </a:r>
            <a:r>
              <a:rPr lang="ru-RU" sz="1800" dirty="0" smtClean="0"/>
              <a:t> </a:t>
            </a:r>
            <a:r>
              <a:rPr lang="ru-RU" sz="1800" dirty="0" err="1" smtClean="0"/>
              <a:t>тилу</a:t>
            </a:r>
            <a:r>
              <a:rPr lang="ru-RU" sz="1800" dirty="0" smtClean="0"/>
              <a:t> </a:t>
            </a:r>
            <a:r>
              <a:rPr lang="ru-RU" sz="1800" dirty="0" err="1" smtClean="0"/>
              <a:t>словацьких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військ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партизанських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загонів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170584" cy="106613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i="1" dirty="0" err="1" smtClean="0"/>
              <a:t>Плани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сторін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868"/>
            <a:ext cx="9144000" cy="623674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3855" y="2852936"/>
            <a:ext cx="9143999" cy="40050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СРСР</a:t>
            </a:r>
          </a:p>
          <a:p>
            <a:pPr>
              <a:buNone/>
            </a:pPr>
            <a:r>
              <a:rPr lang="ru-RU" dirty="0" smtClean="0"/>
              <a:t>  4-й </a:t>
            </a:r>
            <a:r>
              <a:rPr lang="ru-RU" dirty="0" err="1" smtClean="0"/>
              <a:t>Український</a:t>
            </a:r>
            <a:r>
              <a:rPr lang="ru-RU" dirty="0" smtClean="0"/>
              <a:t> фронт. На початок </a:t>
            </a:r>
            <a:r>
              <a:rPr lang="ru-RU" dirty="0" err="1" smtClean="0"/>
              <a:t>операції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 4-го </a:t>
            </a:r>
            <a:r>
              <a:rPr lang="ru-RU" dirty="0" err="1" smtClean="0"/>
              <a:t>Українського</a:t>
            </a:r>
            <a:r>
              <a:rPr lang="ru-RU" dirty="0" smtClean="0"/>
              <a:t> фронту (</a:t>
            </a:r>
            <a:r>
              <a:rPr lang="ru-RU" dirty="0" err="1" smtClean="0"/>
              <a:t>командуючий</a:t>
            </a:r>
            <a:r>
              <a:rPr lang="ru-RU" dirty="0" smtClean="0"/>
              <a:t> генерал-полковник, </a:t>
            </a:r>
            <a:r>
              <a:rPr lang="ru-RU" dirty="0" err="1" smtClean="0"/>
              <a:t>з</a:t>
            </a:r>
            <a:r>
              <a:rPr lang="ru-RU" dirty="0" smtClean="0"/>
              <a:t> 26 </a:t>
            </a:r>
            <a:r>
              <a:rPr lang="ru-RU" dirty="0" err="1" smtClean="0"/>
              <a:t>жовтня</a:t>
            </a:r>
            <a:r>
              <a:rPr lang="ru-RU" dirty="0" smtClean="0"/>
              <a:t> генерал </a:t>
            </a:r>
            <a:r>
              <a:rPr lang="ru-RU" dirty="0" err="1" smtClean="0"/>
              <a:t>армії</a:t>
            </a:r>
            <a:r>
              <a:rPr lang="ru-RU" dirty="0" smtClean="0"/>
              <a:t> І. Є. Петров) </a:t>
            </a:r>
            <a:r>
              <a:rPr lang="ru-RU" dirty="0" err="1" smtClean="0"/>
              <a:t>займали</a:t>
            </a:r>
            <a:r>
              <a:rPr lang="ru-RU" dirty="0" smtClean="0"/>
              <a:t> </a:t>
            </a:r>
            <a:r>
              <a:rPr lang="ru-RU" dirty="0" err="1" smtClean="0"/>
              <a:t>рубіж</a:t>
            </a:r>
            <a:r>
              <a:rPr lang="ru-RU" dirty="0" smtClean="0"/>
              <a:t> Санок, Сколе, </a:t>
            </a:r>
            <a:r>
              <a:rPr lang="ru-RU" dirty="0" err="1" smtClean="0"/>
              <a:t>Красноїльськ</a:t>
            </a:r>
            <a:r>
              <a:rPr lang="ru-RU" dirty="0" smtClean="0"/>
              <a:t>. </a:t>
            </a:r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err="1" smtClean="0"/>
              <a:t>військ</a:t>
            </a:r>
            <a:r>
              <a:rPr lang="ru-RU" dirty="0" smtClean="0"/>
              <a:t> фронту становила 153 00 </a:t>
            </a:r>
            <a:r>
              <a:rPr lang="ru-RU" dirty="0" err="1" smtClean="0"/>
              <a:t>чоловік</a:t>
            </a:r>
            <a:r>
              <a:rPr lang="ru-RU" dirty="0" smtClean="0"/>
              <a:t>, 3100 </a:t>
            </a:r>
            <a:r>
              <a:rPr lang="ru-RU" dirty="0" err="1" smtClean="0"/>
              <a:t>знарядь</a:t>
            </a:r>
            <a:r>
              <a:rPr lang="ru-RU" dirty="0" smtClean="0"/>
              <a:t>, 184 танка.</a:t>
            </a:r>
          </a:p>
          <a:p>
            <a:r>
              <a:rPr lang="ru-RU" dirty="0" smtClean="0"/>
              <a:t>1-а </a:t>
            </a:r>
            <a:r>
              <a:rPr lang="ru-RU" dirty="0" err="1" smtClean="0"/>
              <a:t>гвардійська</a:t>
            </a:r>
            <a:r>
              <a:rPr lang="ru-RU" dirty="0" smtClean="0"/>
              <a:t> </a:t>
            </a:r>
            <a:r>
              <a:rPr lang="ru-RU" dirty="0" err="1" smtClean="0"/>
              <a:t>армія</a:t>
            </a:r>
            <a:r>
              <a:rPr lang="ru-RU" dirty="0" smtClean="0"/>
              <a:t> (генерал-полковник А. А. Гречко)</a:t>
            </a:r>
          </a:p>
          <a:p>
            <a:r>
              <a:rPr lang="ru-RU" dirty="0" smtClean="0"/>
              <a:t>18-я </a:t>
            </a:r>
            <a:r>
              <a:rPr lang="ru-RU" dirty="0" err="1" smtClean="0"/>
              <a:t>армія</a:t>
            </a:r>
            <a:r>
              <a:rPr lang="ru-RU" dirty="0" smtClean="0"/>
              <a:t> (генерал-лейтенант Є. П. </a:t>
            </a:r>
            <a:r>
              <a:rPr lang="ru-RU" dirty="0" err="1" smtClean="0"/>
              <a:t>Журавльов</a:t>
            </a:r>
            <a:r>
              <a:rPr lang="ru-RU" dirty="0" smtClean="0"/>
              <a:t>)</a:t>
            </a:r>
          </a:p>
          <a:p>
            <a:r>
              <a:rPr lang="ru-RU" dirty="0" smtClean="0"/>
              <a:t>17-й </a:t>
            </a:r>
            <a:r>
              <a:rPr lang="ru-RU" dirty="0" err="1" smtClean="0"/>
              <a:t>гвардійський</a:t>
            </a:r>
            <a:r>
              <a:rPr lang="ru-RU" dirty="0" smtClean="0"/>
              <a:t> </a:t>
            </a:r>
            <a:r>
              <a:rPr lang="ru-RU" dirty="0" err="1" smtClean="0"/>
              <a:t>стрілецький</a:t>
            </a:r>
            <a:r>
              <a:rPr lang="ru-RU" dirty="0" smtClean="0"/>
              <a:t> корпус (командир генерал-майор А. І. </a:t>
            </a:r>
            <a:r>
              <a:rPr lang="ru-RU" dirty="0" err="1" smtClean="0"/>
              <a:t>Гастіловіч</a:t>
            </a:r>
            <a:r>
              <a:rPr lang="ru-RU" dirty="0" smtClean="0"/>
              <a:t>)</a:t>
            </a:r>
          </a:p>
          <a:p>
            <a:r>
              <a:rPr lang="ru-RU" dirty="0" smtClean="0"/>
              <a:t>8-а </a:t>
            </a:r>
            <a:r>
              <a:rPr lang="ru-RU" dirty="0" err="1" smtClean="0"/>
              <a:t>повітряна</a:t>
            </a:r>
            <a:r>
              <a:rPr lang="ru-RU" dirty="0" smtClean="0"/>
              <a:t> </a:t>
            </a:r>
            <a:r>
              <a:rPr lang="ru-RU" dirty="0" err="1" smtClean="0"/>
              <a:t>армія</a:t>
            </a:r>
            <a:r>
              <a:rPr lang="ru-RU" dirty="0" smtClean="0"/>
              <a:t> (</a:t>
            </a:r>
            <a:r>
              <a:rPr lang="ru-RU" dirty="0" err="1" smtClean="0"/>
              <a:t>командуючий</a:t>
            </a:r>
            <a:r>
              <a:rPr lang="ru-RU" dirty="0" smtClean="0"/>
              <a:t> генерал-лейтенант В. Н. Жданов)</a:t>
            </a:r>
          </a:p>
          <a:p>
            <a:pPr>
              <a:buNone/>
            </a:pPr>
            <a:r>
              <a:rPr lang="ru-RU" dirty="0" err="1" smtClean="0"/>
              <a:t>Німеччина</a:t>
            </a:r>
            <a:endParaRPr lang="ru-RU" dirty="0" smtClean="0"/>
          </a:p>
          <a:p>
            <a:r>
              <a:rPr lang="ru-RU" dirty="0" err="1" smtClean="0"/>
              <a:t>Радянським</a:t>
            </a:r>
            <a:r>
              <a:rPr lang="ru-RU" dirty="0" smtClean="0"/>
              <a:t> </a:t>
            </a:r>
            <a:r>
              <a:rPr lang="ru-RU" dirty="0" err="1" smtClean="0"/>
              <a:t>військам</a:t>
            </a:r>
            <a:r>
              <a:rPr lang="ru-RU" dirty="0" smtClean="0"/>
              <a:t> </a:t>
            </a:r>
            <a:r>
              <a:rPr lang="ru-RU" dirty="0" err="1" smtClean="0"/>
              <a:t>протистояли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військ</a:t>
            </a:r>
            <a:r>
              <a:rPr lang="ru-RU" dirty="0" smtClean="0"/>
              <a:t> 1-ї </a:t>
            </a:r>
            <a:r>
              <a:rPr lang="ru-RU" dirty="0" err="1" smtClean="0"/>
              <a:t>німецької</a:t>
            </a:r>
            <a:r>
              <a:rPr lang="ru-RU" dirty="0" smtClean="0"/>
              <a:t> </a:t>
            </a:r>
            <a:r>
              <a:rPr lang="ru-RU" dirty="0" err="1" smtClean="0"/>
              <a:t>танкової</a:t>
            </a:r>
            <a:r>
              <a:rPr lang="ru-RU" dirty="0" smtClean="0"/>
              <a:t> </a:t>
            </a:r>
            <a:r>
              <a:rPr lang="ru-RU" dirty="0" err="1" smtClean="0"/>
              <a:t>армії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1-а </a:t>
            </a:r>
            <a:r>
              <a:rPr lang="ru-RU" dirty="0" err="1" smtClean="0"/>
              <a:t>угорська</a:t>
            </a:r>
            <a:r>
              <a:rPr lang="ru-RU" dirty="0" smtClean="0"/>
              <a:t> </a:t>
            </a:r>
            <a:r>
              <a:rPr lang="ru-RU" dirty="0" err="1" smtClean="0"/>
              <a:t>армія</a:t>
            </a:r>
            <a:r>
              <a:rPr lang="ru-RU" dirty="0" smtClean="0"/>
              <a:t> (</a:t>
            </a:r>
            <a:r>
              <a:rPr lang="ru-RU" dirty="0" err="1" smtClean="0"/>
              <a:t>командуючий</a:t>
            </a:r>
            <a:r>
              <a:rPr lang="ru-RU" dirty="0" smtClean="0"/>
              <a:t> генерал-полковник Бела </a:t>
            </a:r>
            <a:r>
              <a:rPr lang="ru-RU" dirty="0" err="1" smtClean="0"/>
              <a:t>Міклош</a:t>
            </a:r>
            <a:r>
              <a:rPr lang="ru-RU" dirty="0" smtClean="0"/>
              <a:t> фон </a:t>
            </a:r>
            <a:r>
              <a:rPr lang="ru-RU" dirty="0" err="1" smtClean="0"/>
              <a:t>Дальнокі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16 </a:t>
            </a:r>
            <a:r>
              <a:rPr lang="ru-RU" dirty="0" err="1" smtClean="0"/>
              <a:t>жовтня</a:t>
            </a:r>
            <a:r>
              <a:rPr lang="ru-RU" dirty="0" smtClean="0"/>
              <a:t> - генерал-лейтенант </a:t>
            </a:r>
            <a:r>
              <a:rPr lang="ru-RU" dirty="0" err="1" smtClean="0"/>
              <a:t>Десе</a:t>
            </a:r>
            <a:r>
              <a:rPr lang="ru-RU" dirty="0" smtClean="0"/>
              <a:t> </a:t>
            </a:r>
            <a:r>
              <a:rPr lang="ru-RU" dirty="0" err="1" smtClean="0"/>
              <a:t>Ласло</a:t>
            </a:r>
            <a:r>
              <a:rPr lang="ru-RU" dirty="0" smtClean="0"/>
              <a:t>), </a:t>
            </a:r>
            <a:r>
              <a:rPr lang="ru-RU" dirty="0" err="1" smtClean="0"/>
              <a:t>об'єднані</a:t>
            </a:r>
            <a:r>
              <a:rPr lang="ru-RU" dirty="0" smtClean="0"/>
              <a:t> до складу </a:t>
            </a:r>
            <a:r>
              <a:rPr lang="ru-RU" dirty="0" err="1" smtClean="0"/>
              <a:t>армійської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«</a:t>
            </a:r>
            <a:r>
              <a:rPr lang="ru-RU" dirty="0" err="1" smtClean="0"/>
              <a:t>Хейнрици</a:t>
            </a:r>
            <a:r>
              <a:rPr lang="ru-RU" dirty="0" smtClean="0"/>
              <a:t>»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командуванням</a:t>
            </a:r>
            <a:r>
              <a:rPr lang="ru-RU" dirty="0" smtClean="0"/>
              <a:t> генерал-полковника </a:t>
            </a:r>
            <a:r>
              <a:rPr lang="ru-RU" dirty="0" err="1" smtClean="0"/>
              <a:t>Готхард</a:t>
            </a:r>
            <a:r>
              <a:rPr lang="ru-RU" dirty="0" smtClean="0"/>
              <a:t> </a:t>
            </a:r>
            <a:r>
              <a:rPr lang="ru-RU" dirty="0" err="1" smtClean="0"/>
              <a:t>Хейнрици</a:t>
            </a:r>
            <a:r>
              <a:rPr lang="ru-RU" dirty="0" smtClean="0"/>
              <a:t> (</a:t>
            </a:r>
            <a:r>
              <a:rPr lang="ru-RU" dirty="0" err="1" smtClean="0"/>
              <a:t>він</a:t>
            </a:r>
            <a:r>
              <a:rPr lang="ru-RU" dirty="0" smtClean="0"/>
              <a:t> же </a:t>
            </a:r>
            <a:r>
              <a:rPr lang="ru-RU" dirty="0" err="1" smtClean="0"/>
              <a:t>командувач</a:t>
            </a:r>
            <a:r>
              <a:rPr lang="ru-RU" dirty="0" smtClean="0"/>
              <a:t> 1-ї </a:t>
            </a:r>
            <a:r>
              <a:rPr lang="ru-RU" dirty="0" err="1" smtClean="0"/>
              <a:t>танкової</a:t>
            </a:r>
            <a:r>
              <a:rPr lang="ru-RU" dirty="0" smtClean="0"/>
              <a:t> </a:t>
            </a:r>
            <a:r>
              <a:rPr lang="ru-RU" dirty="0" err="1" smtClean="0"/>
              <a:t>армією</a:t>
            </a:r>
            <a:r>
              <a:rPr lang="ru-RU" dirty="0" smtClean="0"/>
              <a:t>). У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налічувалося</a:t>
            </a:r>
            <a:r>
              <a:rPr lang="ru-RU" dirty="0" smtClean="0"/>
              <a:t> 106 000 </a:t>
            </a:r>
            <a:r>
              <a:rPr lang="ru-RU" dirty="0" err="1" smtClean="0"/>
              <a:t>чоловік</a:t>
            </a:r>
            <a:r>
              <a:rPr lang="ru-RU" dirty="0" smtClean="0"/>
              <a:t>, 1790 </a:t>
            </a:r>
            <a:r>
              <a:rPr lang="ru-RU" dirty="0" err="1" smtClean="0"/>
              <a:t>гармат</a:t>
            </a:r>
            <a:r>
              <a:rPr lang="ru-RU" dirty="0" smtClean="0"/>
              <a:t>. </a:t>
            </a:r>
            <a:r>
              <a:rPr lang="ru-RU" dirty="0" err="1" smtClean="0"/>
              <a:t>Війська</a:t>
            </a:r>
            <a:r>
              <a:rPr lang="ru-RU" dirty="0" smtClean="0"/>
              <a:t> противника </a:t>
            </a:r>
            <a:r>
              <a:rPr lang="ru-RU" dirty="0" err="1" smtClean="0"/>
              <a:t>займали</a:t>
            </a:r>
            <a:r>
              <a:rPr lang="ru-RU" dirty="0" smtClean="0"/>
              <a:t> </a:t>
            </a:r>
            <a:r>
              <a:rPr lang="ru-RU" dirty="0" err="1" smtClean="0"/>
              <a:t>сильну</a:t>
            </a:r>
            <a:r>
              <a:rPr lang="ru-RU" dirty="0" smtClean="0"/>
              <a:t> </a:t>
            </a:r>
            <a:r>
              <a:rPr lang="ru-RU" dirty="0" err="1" smtClean="0"/>
              <a:t>глибоко</a:t>
            </a:r>
            <a:r>
              <a:rPr lang="ru-RU" dirty="0" smtClean="0"/>
              <a:t> </a:t>
            </a:r>
            <a:r>
              <a:rPr lang="ru-RU" dirty="0" err="1" smtClean="0"/>
              <a:t>ешелоновану</a:t>
            </a:r>
            <a:r>
              <a:rPr lang="ru-RU" dirty="0" smtClean="0"/>
              <a:t> оборону.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3178696" cy="41805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i="1" dirty="0" err="1" smtClean="0"/>
              <a:t>Розстановка</a:t>
            </a:r>
            <a:r>
              <a:rPr lang="ru-RU" sz="2800" i="1" dirty="0" smtClean="0"/>
              <a:t> сил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97194" cy="602128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93096"/>
            <a:ext cx="9151252" cy="25649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9 </a:t>
            </a:r>
            <a:r>
              <a:rPr lang="ru-RU" sz="2000" dirty="0" err="1" smtClean="0"/>
              <a:t>вересня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району Санок - </a:t>
            </a:r>
            <a:r>
              <a:rPr lang="ru-RU" sz="2000" dirty="0" err="1" smtClean="0"/>
              <a:t>Залужжя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перейшла</a:t>
            </a:r>
            <a:r>
              <a:rPr lang="ru-RU" sz="2000" dirty="0" smtClean="0"/>
              <a:t> в </a:t>
            </a:r>
            <a:r>
              <a:rPr lang="ru-RU" sz="2000" dirty="0" err="1" smtClean="0"/>
              <a:t>наступ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напрямку</a:t>
            </a:r>
            <a:r>
              <a:rPr lang="ru-RU" sz="2000" dirty="0" smtClean="0"/>
              <a:t> на </a:t>
            </a:r>
            <a:r>
              <a:rPr lang="ru-RU" sz="2000" dirty="0" err="1" smtClean="0"/>
              <a:t>Команьчу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на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Російський</a:t>
            </a:r>
            <a:r>
              <a:rPr lang="ru-RU" sz="2000" dirty="0" smtClean="0"/>
              <a:t> перевал 1-а </a:t>
            </a:r>
            <a:r>
              <a:rPr lang="ru-RU" sz="2000" dirty="0" err="1" smtClean="0"/>
              <a:t>гвардійська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армія</a:t>
            </a:r>
            <a:r>
              <a:rPr lang="ru-RU" sz="2000" dirty="0" smtClean="0"/>
              <a:t> . </a:t>
            </a:r>
            <a:r>
              <a:rPr lang="ru-RU" sz="2000" dirty="0" err="1" smtClean="0"/>
              <a:t>Долаючи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запеклий</a:t>
            </a:r>
            <a:r>
              <a:rPr lang="ru-RU" sz="2000" dirty="0" smtClean="0"/>
              <a:t> </a:t>
            </a:r>
            <a:r>
              <a:rPr lang="ru-RU" sz="2000" dirty="0" err="1" smtClean="0"/>
              <a:t>опір</a:t>
            </a:r>
            <a:r>
              <a:rPr lang="ru-RU" sz="2000" dirty="0" smtClean="0"/>
              <a:t> противника , </a:t>
            </a:r>
            <a:r>
              <a:rPr lang="ru-RU" sz="2000" dirty="0" err="1" smtClean="0"/>
              <a:t>війська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армії</a:t>
            </a:r>
            <a:r>
              <a:rPr lang="ru-RU" sz="2000" dirty="0" smtClean="0"/>
              <a:t> до 14 </a:t>
            </a:r>
            <a:r>
              <a:rPr lang="ru-RU" sz="2000" dirty="0" err="1" smtClean="0"/>
              <a:t>вересня</a:t>
            </a:r>
            <a:r>
              <a:rPr lang="ru-RU" sz="2000" dirty="0" smtClean="0"/>
              <a:t> прорвали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оборону на </a:t>
            </a:r>
            <a:r>
              <a:rPr lang="ru-RU" sz="2000" dirty="0" err="1" smtClean="0"/>
              <a:t>фронті</a:t>
            </a:r>
            <a:r>
              <a:rPr lang="ru-RU" sz="2000" dirty="0" smtClean="0"/>
              <a:t> до 30 </a:t>
            </a:r>
            <a:r>
              <a:rPr lang="ru-RU" sz="2000" dirty="0" err="1" smtClean="0"/>
              <a:t>кілометрів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просунулися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глибину</a:t>
            </a:r>
            <a:r>
              <a:rPr lang="ru-RU" sz="2000" dirty="0" smtClean="0"/>
              <a:t> до 15 </a:t>
            </a:r>
            <a:r>
              <a:rPr lang="ru-RU" sz="2000" dirty="0" err="1" smtClean="0"/>
              <a:t>кілометрів</a:t>
            </a:r>
            <a:r>
              <a:rPr lang="ru-RU" sz="2000" dirty="0" smtClean="0"/>
              <a:t>. 20 </a:t>
            </a:r>
            <a:r>
              <a:rPr lang="ru-RU" sz="2000" dirty="0" err="1" smtClean="0"/>
              <a:t>вересня</a:t>
            </a:r>
            <a:r>
              <a:rPr lang="ru-RU" sz="2000" dirty="0" smtClean="0"/>
              <a:t>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сполуки</a:t>
            </a:r>
            <a:r>
              <a:rPr lang="ru-RU" sz="2000" dirty="0" smtClean="0"/>
              <a:t> вступили на </a:t>
            </a:r>
            <a:r>
              <a:rPr lang="ru-RU" sz="2000" dirty="0" err="1" smtClean="0"/>
              <a:t>територію</a:t>
            </a:r>
            <a:r>
              <a:rPr lang="ru-RU" sz="2000" dirty="0" smtClean="0"/>
              <a:t> </a:t>
            </a:r>
            <a:r>
              <a:rPr lang="ru-RU" sz="2000" dirty="0" err="1" smtClean="0"/>
              <a:t>Словаччини</a:t>
            </a:r>
            <a:r>
              <a:rPr lang="ru-RU" sz="2000" dirty="0" smtClean="0"/>
              <a:t>.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просування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викликало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тривогу</a:t>
            </a:r>
            <a:r>
              <a:rPr lang="ru-RU" sz="2000" dirty="0" smtClean="0"/>
              <a:t> </a:t>
            </a:r>
            <a:r>
              <a:rPr lang="ru-RU" sz="2000" dirty="0" err="1" smtClean="0"/>
              <a:t>німецького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командування</a:t>
            </a:r>
            <a:r>
              <a:rPr lang="ru-RU" sz="2000" dirty="0" smtClean="0"/>
              <a:t> , </a:t>
            </a:r>
            <a:r>
              <a:rPr lang="ru-RU" sz="2000" dirty="0" err="1" smtClean="0"/>
              <a:t>спішно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підсилило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своє</a:t>
            </a:r>
            <a:r>
              <a:rPr lang="ru-RU" sz="2000" dirty="0" smtClean="0"/>
              <a:t> </a:t>
            </a:r>
            <a:r>
              <a:rPr lang="ru-RU" sz="2000" dirty="0" err="1" smtClean="0"/>
              <a:t>угруповання</a:t>
            </a:r>
            <a:r>
              <a:rPr lang="ru-RU" sz="2000" dirty="0" smtClean="0"/>
              <a:t> - в ​​</a:t>
            </a:r>
            <a:r>
              <a:rPr lang="ru-RU" sz="2000" dirty="0" err="1" smtClean="0"/>
              <a:t>смузі</a:t>
            </a:r>
            <a:r>
              <a:rPr lang="ru-RU" sz="2000" dirty="0" smtClean="0"/>
              <a:t> фронту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додатково</a:t>
            </a:r>
            <a:r>
              <a:rPr lang="ru-RU" sz="2000" dirty="0" smtClean="0"/>
              <a:t> введено в </a:t>
            </a:r>
            <a:r>
              <a:rPr lang="ru-RU" sz="2000" dirty="0" err="1" smtClean="0"/>
              <a:t>бій</a:t>
            </a:r>
            <a:r>
              <a:rPr lang="ru-RU" sz="2000" dirty="0" smtClean="0"/>
              <a:t> 8 </a:t>
            </a:r>
            <a:r>
              <a:rPr lang="ru-RU" sz="2000" dirty="0" err="1" smtClean="0"/>
              <a:t>дивізій</a:t>
            </a:r>
            <a:r>
              <a:rPr lang="ru-RU" sz="2000" dirty="0" smtClean="0"/>
              <a:t>. </a:t>
            </a:r>
            <a:r>
              <a:rPr lang="ru-RU" sz="2000" dirty="0" err="1" smtClean="0"/>
              <a:t>Цим</a:t>
            </a:r>
            <a:r>
              <a:rPr lang="ru-RU" sz="2000" dirty="0" smtClean="0"/>
              <a:t> силам </a:t>
            </a:r>
            <a:r>
              <a:rPr lang="ru-RU" sz="2000" dirty="0" err="1" smtClean="0"/>
              <a:t>вдалося</a:t>
            </a:r>
            <a:r>
              <a:rPr lang="ru-RU" sz="2000" dirty="0" smtClean="0"/>
              <a:t> практично </a:t>
            </a:r>
            <a:r>
              <a:rPr lang="ru-RU" sz="2000" dirty="0" err="1" smtClean="0"/>
              <a:t>зупинити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просування</a:t>
            </a:r>
            <a:r>
              <a:rPr lang="ru-RU" sz="2000" dirty="0" smtClean="0"/>
              <a:t> фронту. </a:t>
            </a:r>
            <a:r>
              <a:rPr lang="ru-RU" sz="2000" dirty="0" err="1" smtClean="0"/>
              <a:t>Бої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прийняли</a:t>
            </a:r>
            <a:r>
              <a:rPr lang="ru-RU" sz="2000" dirty="0" smtClean="0"/>
              <a:t> </a:t>
            </a:r>
            <a:r>
              <a:rPr lang="ru-RU" sz="2000" dirty="0" err="1" smtClean="0"/>
              <a:t>затяжний</a:t>
            </a:r>
            <a:r>
              <a:rPr lang="ru-RU" sz="2000" dirty="0" smtClean="0"/>
              <a:t> характер.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2530624" cy="70609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i="1" dirty="0" smtClean="0"/>
              <a:t>Хід операції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01443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4581128"/>
            <a:ext cx="9252520" cy="22768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   Тим часом у </a:t>
            </a:r>
            <a:r>
              <a:rPr lang="ru-RU" sz="2000" dirty="0" err="1" smtClean="0"/>
              <a:t>смузі</a:t>
            </a:r>
            <a:r>
              <a:rPr lang="ru-RU" sz="2000" dirty="0" smtClean="0"/>
              <a:t> </a:t>
            </a:r>
            <a:r>
              <a:rPr lang="ru-RU" sz="2000" dirty="0" err="1" smtClean="0"/>
              <a:t>наступу</a:t>
            </a:r>
            <a:r>
              <a:rPr lang="ru-RU" sz="2000" dirty="0" smtClean="0"/>
              <a:t> 18- ї </a:t>
            </a:r>
            <a:r>
              <a:rPr lang="ru-RU" sz="2000" dirty="0" err="1" smtClean="0"/>
              <a:t>армії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радянські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війська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змогли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прорвати</a:t>
            </a:r>
            <a:r>
              <a:rPr lang="ru-RU" sz="2000" dirty="0" smtClean="0"/>
              <a:t> оборону противника і </a:t>
            </a:r>
            <a:r>
              <a:rPr lang="ru-RU" sz="2000" dirty="0" err="1" smtClean="0"/>
              <a:t>просувалися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напрямку</a:t>
            </a:r>
            <a:r>
              <a:rPr lang="ru-RU" sz="2000" dirty="0" smtClean="0"/>
              <a:t> </a:t>
            </a:r>
            <a:r>
              <a:rPr lang="ru-RU" sz="2000" dirty="0" err="1" smtClean="0"/>
              <a:t>Ужоцького</a:t>
            </a:r>
            <a:r>
              <a:rPr lang="ru-RU" sz="2000" dirty="0" smtClean="0"/>
              <a:t> і </a:t>
            </a:r>
            <a:r>
              <a:rPr lang="ru-RU" sz="2000" dirty="0" err="1" smtClean="0"/>
              <a:t>Верецького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перевалів</a:t>
            </a:r>
            <a:r>
              <a:rPr lang="ru-RU" sz="2000" dirty="0" smtClean="0"/>
              <a:t> . На </a:t>
            </a:r>
            <a:r>
              <a:rPr lang="ru-RU" sz="2000" dirty="0" err="1" smtClean="0"/>
              <a:t>південному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фланзі</a:t>
            </a:r>
            <a:r>
              <a:rPr lang="ru-RU" sz="2000" dirty="0" smtClean="0"/>
              <a:t> фронту 17-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гвардійський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стрілецький</a:t>
            </a:r>
            <a:r>
              <a:rPr lang="ru-RU" sz="2000" dirty="0" smtClean="0"/>
              <a:t> корпус </a:t>
            </a:r>
            <a:r>
              <a:rPr lang="ru-RU" sz="2000" dirty="0" err="1" smtClean="0"/>
              <a:t>з</a:t>
            </a:r>
            <a:r>
              <a:rPr lang="ru-RU" sz="2000" dirty="0" smtClean="0"/>
              <a:t> району </a:t>
            </a:r>
            <a:r>
              <a:rPr lang="ru-RU" sz="2000" dirty="0" err="1" smtClean="0"/>
              <a:t>Делятина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розвивав</a:t>
            </a:r>
            <a:r>
              <a:rPr lang="ru-RU" sz="2000" dirty="0" smtClean="0"/>
              <a:t> </a:t>
            </a:r>
            <a:r>
              <a:rPr lang="ru-RU" sz="2000" dirty="0" err="1" smtClean="0"/>
              <a:t>наступ</a:t>
            </a:r>
            <a:r>
              <a:rPr lang="ru-RU" sz="2000" dirty="0" smtClean="0"/>
              <a:t> в </a:t>
            </a:r>
            <a:r>
              <a:rPr lang="ru-RU" sz="2000" dirty="0" err="1" smtClean="0"/>
              <a:t>напрямку</a:t>
            </a:r>
            <a:r>
              <a:rPr lang="ru-RU" sz="2000" dirty="0" smtClean="0"/>
              <a:t> </a:t>
            </a:r>
            <a:r>
              <a:rPr lang="ru-RU" sz="2000" dirty="0" err="1" smtClean="0"/>
              <a:t>Ясіні</a:t>
            </a:r>
            <a:r>
              <a:rPr lang="ru-RU" sz="2000" dirty="0" smtClean="0"/>
              <a:t> . </a:t>
            </a:r>
            <a:r>
              <a:rPr lang="ru-RU" sz="2000" dirty="0" err="1" smtClean="0"/>
              <a:t>Чергуючи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наступальні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дії</a:t>
            </a:r>
            <a:r>
              <a:rPr lang="ru-RU" sz="2000" dirty="0" smtClean="0"/>
              <a:t> </a:t>
            </a:r>
            <a:r>
              <a:rPr lang="ru-RU" sz="2000" dirty="0" err="1" smtClean="0"/>
              <a:t>обох</a:t>
            </a:r>
            <a:r>
              <a:rPr lang="ru-RU" sz="2000" dirty="0" smtClean="0"/>
              <a:t> </a:t>
            </a:r>
            <a:r>
              <a:rPr lang="ru-RU" sz="2000" dirty="0" err="1" smtClean="0"/>
              <a:t>армій</a:t>
            </a:r>
            <a:r>
              <a:rPr lang="ru-RU" sz="2000" dirty="0" smtClean="0"/>
              <a:t> , </a:t>
            </a:r>
            <a:r>
              <a:rPr lang="ru-RU" sz="2000" dirty="0" err="1" smtClean="0"/>
              <a:t>командувач</a:t>
            </a:r>
            <a:r>
              <a:rPr lang="ru-RU" sz="2000" dirty="0" smtClean="0"/>
              <a:t> фронтом </a:t>
            </a:r>
            <a:r>
              <a:rPr lang="ru-RU" sz="2000" dirty="0" err="1" smtClean="0"/>
              <a:t>зумів</a:t>
            </a:r>
            <a:r>
              <a:rPr lang="ru-RU" sz="2000" dirty="0" smtClean="0"/>
              <a:t> </a:t>
            </a:r>
            <a:r>
              <a:rPr lang="ru-RU" sz="2000" dirty="0" err="1" smtClean="0"/>
              <a:t>домогтися</a:t>
            </a:r>
            <a:r>
              <a:rPr lang="ru-RU" sz="2000" dirty="0" smtClean="0"/>
              <a:t> нехай </a:t>
            </a:r>
            <a:r>
              <a:rPr lang="ru-RU" sz="2000" dirty="0" err="1" smtClean="0"/>
              <a:t>повільного</a:t>
            </a:r>
            <a:r>
              <a:rPr lang="ru-RU" sz="2000" dirty="0" smtClean="0"/>
              <a:t> 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наполегливого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просування</a:t>
            </a:r>
            <a:r>
              <a:rPr lang="ru-RU" sz="2000" dirty="0" smtClean="0"/>
              <a:t> вперед. До 30 </a:t>
            </a:r>
            <a:r>
              <a:rPr lang="ru-RU" sz="2000" dirty="0" err="1" smtClean="0"/>
              <a:t>вересня</a:t>
            </a:r>
            <a:r>
              <a:rPr lang="ru-RU" sz="2000" dirty="0" smtClean="0"/>
              <a:t> </a:t>
            </a:r>
            <a:r>
              <a:rPr lang="ru-RU" sz="2000" dirty="0" err="1" smtClean="0"/>
              <a:t>обидві</a:t>
            </a:r>
            <a:r>
              <a:rPr lang="ru-RU" sz="2000" dirty="0" smtClean="0"/>
              <a:t> </a:t>
            </a:r>
            <a:r>
              <a:rPr lang="ru-RU" sz="2000" dirty="0" err="1" smtClean="0"/>
              <a:t>армії</a:t>
            </a:r>
            <a:r>
              <a:rPr lang="ru-RU" sz="2000" dirty="0" smtClean="0"/>
              <a:t> </a:t>
            </a:r>
            <a:r>
              <a:rPr lang="ru-RU" sz="2000" dirty="0" err="1" smtClean="0"/>
              <a:t>вийшли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Головний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Карпатський</a:t>
            </a:r>
            <a:r>
              <a:rPr lang="ru-RU" sz="2000" dirty="0" smtClean="0"/>
              <a:t> хребет , просунувшись до 40 </a:t>
            </a:r>
            <a:r>
              <a:rPr lang="ru-RU" sz="2000" dirty="0" err="1" smtClean="0"/>
              <a:t>кілометрів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47"/>
            <a:ext cx="9144000" cy="592931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4509120"/>
            <a:ext cx="9252520" cy="23488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До 18- </a:t>
            </a:r>
            <a:r>
              <a:rPr lang="ru-RU" sz="2000" dirty="0" err="1" smtClean="0"/>
              <a:t>жовтня</a:t>
            </a:r>
            <a:r>
              <a:rPr lang="ru-RU" sz="2000" dirty="0" smtClean="0"/>
              <a:t> вони </a:t>
            </a:r>
            <a:r>
              <a:rPr lang="ru-RU" sz="2000" dirty="0" err="1" smtClean="0"/>
              <a:t>оволоділи</a:t>
            </a:r>
            <a:r>
              <a:rPr lang="ru-RU" sz="2000" dirty="0" smtClean="0"/>
              <a:t> </a:t>
            </a:r>
            <a:r>
              <a:rPr lang="ru-RU" sz="2000" dirty="0" err="1" smtClean="0"/>
              <a:t>Руським</a:t>
            </a:r>
            <a:r>
              <a:rPr lang="ru-RU" sz="2000" dirty="0" smtClean="0"/>
              <a:t>, </a:t>
            </a:r>
            <a:r>
              <a:rPr lang="ru-RU" sz="2000" dirty="0" err="1" smtClean="0"/>
              <a:t>Ужоцький</a:t>
            </a:r>
            <a:r>
              <a:rPr lang="ru-RU" sz="2000" dirty="0" smtClean="0"/>
              <a:t> , </a:t>
            </a:r>
            <a:r>
              <a:rPr lang="ru-RU" sz="2000" dirty="0" err="1" smtClean="0"/>
              <a:t>Верецьким</a:t>
            </a:r>
            <a:r>
              <a:rPr lang="ru-RU" sz="2000" dirty="0" smtClean="0"/>
              <a:t> , </a:t>
            </a:r>
            <a:r>
              <a:rPr lang="ru-RU" sz="2000" dirty="0" err="1" smtClean="0"/>
              <a:t>Яблуницького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іншими</a:t>
            </a:r>
            <a:r>
              <a:rPr lang="ru-RU" sz="2000" dirty="0" smtClean="0"/>
              <a:t> перевалами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продовжували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наступ</a:t>
            </a:r>
            <a:r>
              <a:rPr lang="ru-RU" sz="2000" dirty="0" smtClean="0"/>
              <a:t> вниз по </a:t>
            </a:r>
            <a:r>
              <a:rPr lang="ru-RU" sz="2000" dirty="0" err="1" smtClean="0"/>
              <a:t>південно</a:t>
            </a:r>
            <a:r>
              <a:rPr lang="ru-RU" sz="2000" dirty="0" smtClean="0"/>
              <a:t> - </a:t>
            </a:r>
            <a:r>
              <a:rPr lang="ru-RU" sz="2000" dirty="0" err="1" smtClean="0"/>
              <a:t>західних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південних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схилах</a:t>
            </a:r>
            <a:r>
              <a:rPr lang="ru-RU" sz="2000" dirty="0" smtClean="0"/>
              <a:t> </a:t>
            </a:r>
            <a:r>
              <a:rPr lang="ru-RU" sz="2000" dirty="0" err="1" smtClean="0"/>
              <a:t>Східних</a:t>
            </a:r>
            <a:r>
              <a:rPr lang="ru-RU" sz="2000" dirty="0" smtClean="0"/>
              <a:t> Карпат. Тим не </a:t>
            </a:r>
            <a:r>
              <a:rPr lang="ru-RU" sz="2000" dirty="0" err="1" smtClean="0"/>
              <a:t>менше</a:t>
            </a:r>
            <a:r>
              <a:rPr lang="ru-RU" sz="2000" dirty="0" smtClean="0"/>
              <a:t>, </a:t>
            </a:r>
            <a:r>
              <a:rPr lang="ru-RU" sz="2000" dirty="0" err="1" smtClean="0"/>
              <a:t>головний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успіх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досягнутий</a:t>
            </a:r>
            <a:r>
              <a:rPr lang="ru-RU" sz="2000" dirty="0" smtClean="0"/>
              <a:t>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завдяки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діям</a:t>
            </a:r>
            <a:r>
              <a:rPr lang="ru-RU" sz="2000" dirty="0" smtClean="0"/>
              <a:t> </a:t>
            </a:r>
            <a:r>
              <a:rPr lang="ru-RU" sz="2000" dirty="0" err="1" smtClean="0"/>
              <a:t>сусідніх</a:t>
            </a:r>
            <a:r>
              <a:rPr lang="ru-RU" sz="2000" dirty="0" smtClean="0"/>
              <a:t> </a:t>
            </a:r>
            <a:r>
              <a:rPr lang="ru-RU" sz="2000" dirty="0" err="1" smtClean="0"/>
              <a:t>фронтів</a:t>
            </a:r>
            <a:r>
              <a:rPr lang="ru-RU" sz="2000" dirty="0" smtClean="0"/>
              <a:t> , особливо 2- го </a:t>
            </a:r>
            <a:r>
              <a:rPr lang="ru-RU" sz="2000" dirty="0" err="1" smtClean="0"/>
              <a:t>Українського</a:t>
            </a:r>
            <a:r>
              <a:rPr lang="ru-RU" sz="2000" dirty="0" smtClean="0"/>
              <a:t> фронту. </a:t>
            </a:r>
            <a:r>
              <a:rPr lang="ru-RU" sz="2000" dirty="0" err="1" smtClean="0"/>
              <a:t>Примикає</a:t>
            </a:r>
            <a:r>
              <a:rPr lang="ru-RU" sz="2000" dirty="0" smtClean="0"/>
              <a:t> до Карпат </a:t>
            </a:r>
            <a:r>
              <a:rPr lang="ru-RU" sz="2000" dirty="0" err="1" smtClean="0"/>
              <a:t>частина</a:t>
            </a:r>
            <a:r>
              <a:rPr lang="ru-RU" sz="2000" dirty="0" smtClean="0"/>
              <a:t> </a:t>
            </a:r>
            <a:r>
              <a:rPr lang="ru-RU" sz="2000" dirty="0" err="1" smtClean="0"/>
              <a:t>Угорської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рівнини</a:t>
            </a:r>
            <a:r>
              <a:rPr lang="ru-RU" sz="2000" dirty="0" smtClean="0"/>
              <a:t> , </a:t>
            </a:r>
            <a:r>
              <a:rPr lang="ru-RU" sz="2000" dirty="0" err="1" smtClean="0"/>
              <a:t>вийшов</a:t>
            </a:r>
            <a:r>
              <a:rPr lang="ru-RU" sz="2000" dirty="0" smtClean="0"/>
              <a:t> у район на </a:t>
            </a:r>
            <a:r>
              <a:rPr lang="ru-RU" sz="2000" dirty="0" err="1" smtClean="0"/>
              <a:t>південний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захід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Ужгорода </a:t>
            </a:r>
            <a:r>
              <a:rPr lang="ru-RU" sz="2000" dirty="0" err="1" smtClean="0"/>
              <a:t>і</a:t>
            </a:r>
            <a:r>
              <a:rPr lang="ru-RU" sz="2000" dirty="0" smtClean="0"/>
              <a:t> створив </a:t>
            </a:r>
            <a:r>
              <a:rPr lang="ru-RU" sz="2000" dirty="0" err="1" smtClean="0"/>
              <a:t>загрозу</a:t>
            </a:r>
            <a:r>
              <a:rPr lang="ru-RU" sz="2000" dirty="0" smtClean="0"/>
              <a:t> </a:t>
            </a:r>
            <a:r>
              <a:rPr lang="ru-RU" sz="2000" dirty="0" err="1" smtClean="0"/>
              <a:t>оточення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обороняється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Східних</a:t>
            </a:r>
            <a:r>
              <a:rPr lang="ru-RU" sz="2000" dirty="0" smtClean="0"/>
              <a:t> Карпатах </a:t>
            </a:r>
            <a:r>
              <a:rPr lang="ru-RU" sz="2000" dirty="0" err="1" smtClean="0"/>
              <a:t>військам</a:t>
            </a:r>
            <a:r>
              <a:rPr lang="ru-RU" sz="2000" dirty="0" smtClean="0"/>
              <a:t> .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цією</a:t>
            </a:r>
            <a:r>
              <a:rPr lang="ru-RU" sz="2000" dirty="0" smtClean="0"/>
              <a:t> </a:t>
            </a:r>
            <a:r>
              <a:rPr lang="ru-RU" sz="2000" dirty="0" err="1" smtClean="0"/>
              <a:t>загрозою</a:t>
            </a:r>
            <a:r>
              <a:rPr lang="ru-RU" sz="2000" dirty="0" smtClean="0"/>
              <a:t> </a:t>
            </a:r>
            <a:r>
              <a:rPr lang="ru-RU" sz="2000" dirty="0" err="1" smtClean="0"/>
              <a:t>армійська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група</a:t>
            </a:r>
            <a:r>
              <a:rPr lang="ru-RU" sz="2000" dirty="0" smtClean="0"/>
              <a:t> « </a:t>
            </a:r>
            <a:r>
              <a:rPr lang="ru-RU" sz="2000" dirty="0" err="1" smtClean="0"/>
              <a:t>Хейнрици</a:t>
            </a:r>
            <a:r>
              <a:rPr lang="ru-RU" sz="2000" dirty="0" smtClean="0"/>
              <a:t> » почала </a:t>
            </a:r>
            <a:r>
              <a:rPr lang="ru-RU" sz="2000" dirty="0" err="1" smtClean="0"/>
              <a:t>відступати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54" y="0"/>
            <a:ext cx="9132346" cy="611867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2926579"/>
            <a:ext cx="9408190" cy="39330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 </a:t>
            </a:r>
            <a:r>
              <a:rPr lang="ru-RU" dirty="0" err="1" smtClean="0"/>
              <a:t>командувач</a:t>
            </a:r>
            <a:r>
              <a:rPr lang="ru-RU" dirty="0" smtClean="0"/>
              <a:t> фронтом Петров </a:t>
            </a:r>
            <a:r>
              <a:rPr lang="ru-RU" dirty="0" err="1" smtClean="0"/>
              <a:t>зумів</a:t>
            </a:r>
            <a:r>
              <a:rPr lang="ru-RU" dirty="0" smtClean="0"/>
              <a:t> </a:t>
            </a:r>
            <a:r>
              <a:rPr lang="ru-RU" dirty="0" err="1" smtClean="0"/>
              <a:t>організувати</a:t>
            </a:r>
            <a:r>
              <a:rPr lang="ru-RU" dirty="0" smtClean="0"/>
              <a:t> </a:t>
            </a:r>
            <a:r>
              <a:rPr lang="ru-RU" dirty="0" err="1" smtClean="0"/>
              <a:t>переслідування</a:t>
            </a:r>
            <a:r>
              <a:rPr lang="ru-RU" dirty="0" smtClean="0"/>
              <a:t> </a:t>
            </a:r>
            <a:r>
              <a:rPr lang="ru-RU" dirty="0" err="1" smtClean="0"/>
              <a:t>відступаючого</a:t>
            </a:r>
            <a:r>
              <a:rPr lang="ru-RU" dirty="0" smtClean="0"/>
              <a:t> противника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зірвати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планомірний</a:t>
            </a:r>
            <a:r>
              <a:rPr lang="ru-RU" dirty="0" smtClean="0"/>
              <a:t> </a:t>
            </a:r>
            <a:r>
              <a:rPr lang="ru-RU" dirty="0" err="1" smtClean="0"/>
              <a:t>відхід</a:t>
            </a:r>
            <a:r>
              <a:rPr lang="ru-RU" dirty="0" smtClean="0"/>
              <a:t> . </a:t>
            </a:r>
            <a:r>
              <a:rPr lang="ru-RU" dirty="0" err="1" smtClean="0"/>
              <a:t>Збивши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прикриття</a:t>
            </a:r>
            <a:r>
              <a:rPr lang="ru-RU" dirty="0" smtClean="0"/>
              <a:t> , </a:t>
            </a:r>
            <a:r>
              <a:rPr lang="ru-RU" dirty="0" err="1" smtClean="0"/>
              <a:t>війська</a:t>
            </a:r>
            <a:r>
              <a:rPr lang="ru-RU" dirty="0" smtClean="0"/>
              <a:t> 4- го </a:t>
            </a:r>
            <a:r>
              <a:rPr lang="ru-RU" dirty="0" err="1" smtClean="0"/>
              <a:t>Українського</a:t>
            </a:r>
            <a:r>
              <a:rPr lang="ru-RU" dirty="0" smtClean="0"/>
              <a:t> фронту </a:t>
            </a:r>
            <a:r>
              <a:rPr lang="ru-RU" dirty="0" err="1" smtClean="0"/>
              <a:t>вирвались</a:t>
            </a:r>
            <a:r>
              <a:rPr lang="ru-RU" dirty="0" smtClean="0"/>
              <a:t> у долину </a:t>
            </a:r>
            <a:r>
              <a:rPr lang="ru-RU" dirty="0" err="1" smtClean="0"/>
              <a:t>річки</a:t>
            </a:r>
            <a:r>
              <a:rPr lang="ru-RU" dirty="0" smtClean="0"/>
              <a:t> Тиса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стрімко</a:t>
            </a:r>
            <a:r>
              <a:rPr lang="ru-RU" dirty="0" smtClean="0"/>
              <a:t> </a:t>
            </a:r>
            <a:r>
              <a:rPr lang="ru-RU" dirty="0" err="1" smtClean="0"/>
              <a:t>просунулися</a:t>
            </a:r>
            <a:r>
              <a:rPr lang="ru-RU" dirty="0" smtClean="0"/>
              <a:t> на </a:t>
            </a:r>
            <a:r>
              <a:rPr lang="ru-RU" dirty="0" err="1" smtClean="0"/>
              <a:t>схід</a:t>
            </a:r>
            <a:r>
              <a:rPr lang="ru-RU" dirty="0" smtClean="0"/>
              <a:t> до 100-150 </a:t>
            </a:r>
            <a:r>
              <a:rPr lang="ru-RU" dirty="0" err="1" smtClean="0"/>
              <a:t>кілометрів</a:t>
            </a:r>
            <a:r>
              <a:rPr lang="ru-RU" dirty="0" smtClean="0"/>
              <a:t>. 26 </a:t>
            </a:r>
            <a:r>
              <a:rPr lang="ru-RU" dirty="0" err="1" smtClean="0"/>
              <a:t>жовтня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звільнено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 Мукачеве , 27 </a:t>
            </a:r>
            <a:r>
              <a:rPr lang="ru-RU" dirty="0" err="1" smtClean="0"/>
              <a:t>жовтня</a:t>
            </a:r>
            <a:r>
              <a:rPr lang="ru-RU" dirty="0" smtClean="0"/>
              <a:t> - Ужгород , 29 </a:t>
            </a:r>
            <a:r>
              <a:rPr lang="ru-RU" dirty="0" err="1" smtClean="0"/>
              <a:t>жовтня</a:t>
            </a:r>
            <a:r>
              <a:rPr lang="ru-RU" dirty="0" smtClean="0"/>
              <a:t> - Чоп . </a:t>
            </a:r>
            <a:r>
              <a:rPr lang="ru-RU" dirty="0" err="1" smtClean="0"/>
              <a:t>Подальший</a:t>
            </a:r>
            <a:r>
              <a:rPr lang="ru-RU" dirty="0" smtClean="0"/>
              <a:t> </a:t>
            </a:r>
            <a:r>
              <a:rPr lang="ru-RU" dirty="0" err="1" smtClean="0"/>
              <a:t>наступ</a:t>
            </a:r>
            <a:r>
              <a:rPr lang="ru-RU" dirty="0" smtClean="0"/>
              <a:t> </a:t>
            </a:r>
            <a:r>
              <a:rPr lang="ru-RU" dirty="0" err="1" smtClean="0"/>
              <a:t>радянських</a:t>
            </a:r>
            <a:r>
              <a:rPr lang="ru-RU" dirty="0" smtClean="0"/>
              <a:t> </a:t>
            </a:r>
            <a:r>
              <a:rPr lang="ru-RU" dirty="0" err="1" smtClean="0"/>
              <a:t>військ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зупинено</a:t>
            </a:r>
            <a:r>
              <a:rPr lang="ru-RU" dirty="0" smtClean="0"/>
              <a:t> на </a:t>
            </a:r>
            <a:r>
              <a:rPr lang="ru-RU" dirty="0" err="1" smtClean="0"/>
              <a:t>рубежі</a:t>
            </a:r>
            <a:r>
              <a:rPr lang="ru-RU" dirty="0" smtClean="0"/>
              <a:t> </a:t>
            </a:r>
            <a:r>
              <a:rPr lang="ru-RU" dirty="0" err="1" smtClean="0"/>
              <a:t>західніше</a:t>
            </a:r>
            <a:r>
              <a:rPr lang="ru-RU" dirty="0" smtClean="0"/>
              <a:t> </a:t>
            </a:r>
            <a:r>
              <a:rPr lang="ru-RU" dirty="0" err="1" smtClean="0"/>
              <a:t>Команьчі</a:t>
            </a:r>
            <a:r>
              <a:rPr lang="ru-RU" dirty="0" smtClean="0"/>
              <a:t> - </a:t>
            </a:r>
            <a:r>
              <a:rPr lang="ru-RU" dirty="0" err="1" smtClean="0"/>
              <a:t>Сніна</a:t>
            </a:r>
            <a:r>
              <a:rPr lang="ru-RU" dirty="0" smtClean="0"/>
              <a:t> </a:t>
            </a:r>
            <a:r>
              <a:rPr lang="ru-RU" dirty="0" err="1" smtClean="0"/>
              <a:t>зважаючи</a:t>
            </a:r>
            <a:r>
              <a:rPr lang="ru-RU" dirty="0" smtClean="0"/>
              <a:t> </a:t>
            </a:r>
            <a:r>
              <a:rPr lang="ru-RU" dirty="0" err="1" smtClean="0"/>
              <a:t>втоми</a:t>
            </a:r>
            <a:r>
              <a:rPr lang="ru-RU" dirty="0" smtClean="0"/>
              <a:t> </a:t>
            </a:r>
            <a:r>
              <a:rPr lang="ru-RU" dirty="0" err="1" smtClean="0"/>
              <a:t>військ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поразки</a:t>
            </a:r>
            <a:r>
              <a:rPr lang="ru-RU" dirty="0" smtClean="0"/>
              <a:t> </a:t>
            </a:r>
            <a:r>
              <a:rPr lang="ru-RU" dirty="0" err="1" smtClean="0"/>
              <a:t>Словацького</a:t>
            </a:r>
            <a:r>
              <a:rPr lang="ru-RU" dirty="0" smtClean="0"/>
              <a:t>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</a:t>
            </a:r>
            <a:r>
              <a:rPr lang="ru-RU" dirty="0" err="1" smtClean="0"/>
              <a:t>повстання</a:t>
            </a:r>
            <a:r>
              <a:rPr lang="ru-RU" dirty="0" smtClean="0"/>
              <a:t> , в </a:t>
            </a:r>
            <a:r>
              <a:rPr lang="ru-RU" dirty="0" err="1" smtClean="0"/>
              <a:t>розрахунку</a:t>
            </a:r>
            <a:r>
              <a:rPr lang="ru-RU" dirty="0" smtClean="0"/>
              <a:t> на </a:t>
            </a:r>
            <a:r>
              <a:rPr lang="ru-RU" dirty="0" err="1" smtClean="0"/>
              <a:t>успіх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без </a:t>
            </a:r>
            <a:r>
              <a:rPr lang="ru-RU" dirty="0" err="1" smtClean="0"/>
              <a:t>достатньої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r>
              <a:rPr lang="ru-RU" dirty="0" smtClean="0"/>
              <a:t> </a:t>
            </a:r>
            <a:r>
              <a:rPr lang="ru-RU" dirty="0" err="1" smtClean="0"/>
              <a:t>розпочато</a:t>
            </a:r>
            <a:r>
              <a:rPr lang="ru-RU" dirty="0" smtClean="0"/>
              <a:t> </a:t>
            </a:r>
            <a:r>
              <a:rPr lang="ru-RU" dirty="0" err="1" smtClean="0"/>
              <a:t>Східно</a:t>
            </a:r>
            <a:r>
              <a:rPr lang="ru-RU" dirty="0" smtClean="0"/>
              <a:t> - </a:t>
            </a:r>
            <a:r>
              <a:rPr lang="ru-RU" dirty="0" err="1" smtClean="0"/>
              <a:t>Карпатська</a:t>
            </a:r>
            <a:r>
              <a:rPr lang="ru-RU" dirty="0" smtClean="0"/>
              <a:t> </a:t>
            </a:r>
            <a:r>
              <a:rPr lang="ru-RU" dirty="0" err="1" smtClean="0"/>
              <a:t>операція</a:t>
            </a:r>
            <a:r>
              <a:rPr lang="ru-RU" dirty="0" smtClean="0"/>
              <a:t>. В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 4- го </a:t>
            </a:r>
            <a:r>
              <a:rPr lang="ru-RU" dirty="0" err="1" smtClean="0"/>
              <a:t>Українського</a:t>
            </a:r>
            <a:r>
              <a:rPr lang="ru-RU" dirty="0" smtClean="0"/>
              <a:t> фронту не </a:t>
            </a:r>
            <a:r>
              <a:rPr lang="ru-RU" dirty="0" err="1" smtClean="0"/>
              <a:t>виконали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поставлених</a:t>
            </a:r>
            <a:r>
              <a:rPr lang="ru-RU" dirty="0" smtClean="0"/>
              <a:t> перед ними </a:t>
            </a:r>
            <a:r>
              <a:rPr lang="ru-RU" dirty="0" err="1" smtClean="0"/>
              <a:t>завдань</a:t>
            </a:r>
            <a:r>
              <a:rPr lang="ru-RU" dirty="0" smtClean="0"/>
              <a:t>. Але вони </a:t>
            </a:r>
            <a:r>
              <a:rPr lang="ru-RU" dirty="0" err="1" smtClean="0"/>
              <a:t>змогли</a:t>
            </a:r>
            <a:r>
              <a:rPr lang="ru-RU" dirty="0" smtClean="0"/>
              <a:t> </a:t>
            </a:r>
            <a:r>
              <a:rPr lang="ru-RU" dirty="0" err="1" smtClean="0"/>
              <a:t>подолати</a:t>
            </a:r>
            <a:r>
              <a:rPr lang="ru-RU" dirty="0" smtClean="0"/>
              <a:t> </a:t>
            </a:r>
            <a:r>
              <a:rPr lang="ru-RU" dirty="0" err="1" smtClean="0"/>
              <a:t>важкодоступні</a:t>
            </a:r>
            <a:r>
              <a:rPr lang="ru-RU" dirty="0" smtClean="0"/>
              <a:t> </a:t>
            </a:r>
            <a:r>
              <a:rPr lang="ru-RU" dirty="0" err="1" smtClean="0"/>
              <a:t>райони</a:t>
            </a:r>
            <a:r>
              <a:rPr lang="ru-RU" dirty="0" smtClean="0"/>
              <a:t> Карпат </a:t>
            </a:r>
            <a:r>
              <a:rPr lang="ru-RU" dirty="0" err="1" smtClean="0"/>
              <a:t>і</a:t>
            </a:r>
            <a:r>
              <a:rPr lang="ru-RU" dirty="0" smtClean="0"/>
              <a:t> нанести </a:t>
            </a:r>
            <a:r>
              <a:rPr lang="ru-RU" dirty="0" err="1" smtClean="0"/>
              <a:t>важку</a:t>
            </a:r>
            <a:r>
              <a:rPr lang="ru-RU" dirty="0" smtClean="0"/>
              <a:t> шкоду противнику. Особливо </a:t>
            </a:r>
            <a:r>
              <a:rPr lang="ru-RU" dirty="0" err="1" smtClean="0"/>
              <a:t>постраждала</a:t>
            </a:r>
            <a:r>
              <a:rPr lang="ru-RU" dirty="0" smtClean="0"/>
              <a:t> 1-а </a:t>
            </a:r>
            <a:r>
              <a:rPr lang="ru-RU" dirty="0" err="1" smtClean="0"/>
              <a:t>угорська</a:t>
            </a:r>
            <a:r>
              <a:rPr lang="ru-RU" dirty="0" smtClean="0"/>
              <a:t> </a:t>
            </a:r>
            <a:r>
              <a:rPr lang="ru-RU" dirty="0" err="1" smtClean="0"/>
              <a:t>армія</a:t>
            </a:r>
            <a:r>
              <a:rPr lang="ru-RU" dirty="0" smtClean="0"/>
              <a:t> , яка </a:t>
            </a:r>
            <a:r>
              <a:rPr lang="ru-RU" dirty="0" err="1" smtClean="0"/>
              <a:t>виявилася</a:t>
            </a:r>
            <a:r>
              <a:rPr lang="ru-RU" dirty="0" smtClean="0"/>
              <a:t> по </a:t>
            </a:r>
            <a:r>
              <a:rPr lang="ru-RU" dirty="0" err="1" smtClean="0"/>
              <a:t>суті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розгромленої</a:t>
            </a:r>
            <a:r>
              <a:rPr lang="ru-RU" dirty="0" smtClean="0"/>
              <a:t> .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звільнена</a:t>
            </a:r>
            <a:r>
              <a:rPr lang="ru-RU" dirty="0" smtClean="0"/>
              <a:t> </a:t>
            </a:r>
            <a:r>
              <a:rPr lang="ru-RU" dirty="0" err="1" smtClean="0"/>
              <a:t>Закарпатська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r>
              <a:rPr lang="ru-RU" dirty="0" smtClean="0"/>
              <a:t> ,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Словаччини</a:t>
            </a:r>
            <a:r>
              <a:rPr lang="ru-RU" dirty="0" smtClean="0"/>
              <a:t> , </a:t>
            </a:r>
            <a:r>
              <a:rPr lang="ru-RU" dirty="0" err="1" smtClean="0"/>
              <a:t>забезпечено</a:t>
            </a:r>
            <a:r>
              <a:rPr lang="ru-RU" dirty="0" smtClean="0"/>
              <a:t> </a:t>
            </a:r>
            <a:r>
              <a:rPr lang="ru-RU" dirty="0" err="1" smtClean="0"/>
              <a:t>прикриття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півночі</a:t>
            </a:r>
            <a:r>
              <a:rPr lang="ru-RU" dirty="0" smtClean="0"/>
              <a:t> </a:t>
            </a:r>
            <a:r>
              <a:rPr lang="ru-RU" dirty="0" err="1" smtClean="0"/>
              <a:t>радянського</a:t>
            </a:r>
            <a:r>
              <a:rPr lang="ru-RU" dirty="0" smtClean="0"/>
              <a:t> </a:t>
            </a:r>
            <a:r>
              <a:rPr lang="ru-RU" dirty="0" err="1" smtClean="0"/>
              <a:t>наступу</a:t>
            </a:r>
            <a:r>
              <a:rPr lang="ru-RU" dirty="0" smtClean="0"/>
              <a:t> на </a:t>
            </a:r>
            <a:r>
              <a:rPr lang="ru-RU" dirty="0" err="1" smtClean="0"/>
              <a:t>Будапештському</a:t>
            </a:r>
            <a:r>
              <a:rPr lang="ru-RU" dirty="0" smtClean="0"/>
              <a:t> </a:t>
            </a:r>
            <a:r>
              <a:rPr lang="ru-RU" dirty="0" err="1" smtClean="0"/>
              <a:t>напрямку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895</Words>
  <Application>Microsoft Office PowerPoint</Application>
  <PresentationFormat>Экран (4:3)</PresentationFormat>
  <Paragraphs>23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Карпатсько  -  Ужгородівська  операція</vt:lpstr>
      <vt:lpstr>Слайд 2</vt:lpstr>
      <vt:lpstr>Передісторія і завдання операції</vt:lpstr>
      <vt:lpstr>Плани сторін</vt:lpstr>
      <vt:lpstr>Розстановка сил</vt:lpstr>
      <vt:lpstr>Хід операції</vt:lpstr>
      <vt:lpstr>Слайд 7</vt:lpstr>
      <vt:lpstr>Слайд 8</vt:lpstr>
      <vt:lpstr>Слайд 9</vt:lpstr>
      <vt:lpstr>Втрати сторін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Карпатсько  -  Ужгородівська  операція</dc:title>
  <dc:creator>админ</dc:creator>
  <cp:lastModifiedBy>админ</cp:lastModifiedBy>
  <cp:revision>8</cp:revision>
  <dcterms:created xsi:type="dcterms:W3CDTF">2013-09-30T11:49:01Z</dcterms:created>
  <dcterms:modified xsi:type="dcterms:W3CDTF">2013-09-30T13:10:23Z</dcterms:modified>
</cp:coreProperties>
</file>