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126-FEA6-46B7-8994-14664D2CF17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EFA0-A33E-41B4-BADD-F6C6321D6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7AD8-9912-4A94-89CD-AFF2B423E0E9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FA-37C5-4653-852C-623946F47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7AD8-9912-4A94-89CD-AFF2B423E0E9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FA-37C5-4653-852C-623946F47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7AD8-9912-4A94-89CD-AFF2B423E0E9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FA-37C5-4653-852C-623946F47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7AD8-9912-4A94-89CD-AFF2B423E0E9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FA-37C5-4653-852C-623946F47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7AD8-9912-4A94-89CD-AFF2B423E0E9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FA-37C5-4653-852C-623946F47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7AD8-9912-4A94-89CD-AFF2B423E0E9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FA-37C5-4653-852C-623946F47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7AD8-9912-4A94-89CD-AFF2B423E0E9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FA-37C5-4653-852C-623946F47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26.12.2012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26.12.2012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7AD8-9912-4A94-89CD-AFF2B423E0E9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3FFA-37C5-4653-852C-623946F477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0608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Gabriola" pitchFamily="82" charset="0"/>
                <a:ea typeface="Adobe Myungjo Std M" pitchFamily="18" charset="-128"/>
                <a:cs typeface="FrankRuehl" pitchFamily="34" charset="-79"/>
              </a:rPr>
              <a:t>Паралельне проектування та його властивості</a:t>
            </a:r>
            <a:endParaRPr lang="ru-RU" sz="3600" dirty="0">
              <a:latin typeface="Gabriola" pitchFamily="82" charset="0"/>
              <a:ea typeface="Adobe Myungjo Std M" pitchFamily="18" charset="-128"/>
              <a:cs typeface="FrankRuehl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816370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Презинтація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Дегтяра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Дитра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учня 302 групи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9" name="Picture 5" descr="http://svyato.net/uploads/posts/2011-03/1300956730_205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82" y="2930294"/>
            <a:ext cx="33337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files.school-collection.edu.ru/dlrstore/e824a563-a242-d52c-90e4-f1afa9f9d0aa/78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88" y="2721693"/>
            <a:ext cx="25527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Dima\Downloads\клет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81"/>
          <a:stretch/>
        </p:blipFill>
        <p:spPr bwMode="auto">
          <a:xfrm>
            <a:off x="745" y="1421210"/>
            <a:ext cx="442724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5745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7088" y="1533179"/>
            <a:ext cx="4716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Gabriola" pitchFamily="82" charset="0"/>
              </a:rPr>
              <a:t>Нехай дано площину </a:t>
            </a:r>
            <a:r>
              <a:rPr lang="uk-UA" sz="2000" dirty="0" smtClean="0">
                <a:latin typeface="Gabriola" pitchFamily="82" charset="0"/>
                <a:sym typeface="Symbol"/>
              </a:rPr>
              <a:t></a:t>
            </a:r>
            <a:r>
              <a:rPr lang="uk-UA" sz="2000" dirty="0" smtClean="0">
                <a:latin typeface="Gabriola" pitchFamily="82" charset="0"/>
              </a:rPr>
              <a:t> і  пряма </a:t>
            </a:r>
            <a:r>
              <a:rPr lang="uk-UA" sz="2000" b="1" i="1" dirty="0" smtClean="0">
                <a:latin typeface="Gabriola" pitchFamily="82" charset="0"/>
              </a:rPr>
              <a:t>l</a:t>
            </a:r>
            <a:r>
              <a:rPr lang="uk-UA" sz="2000" i="1" dirty="0" smtClean="0">
                <a:latin typeface="Gabriola" pitchFamily="82" charset="0"/>
              </a:rPr>
              <a:t> </a:t>
            </a:r>
            <a:r>
              <a:rPr lang="uk-UA" sz="2000" dirty="0" smtClean="0">
                <a:latin typeface="Gabriola" pitchFamily="82" charset="0"/>
              </a:rPr>
              <a:t>яка   перетинає </a:t>
            </a:r>
            <a:r>
              <a:rPr lang="uk-UA" sz="2000" dirty="0" smtClean="0">
                <a:latin typeface="Gabriola" pitchFamily="82" charset="0"/>
                <a:sym typeface="Symbol"/>
              </a:rPr>
              <a:t></a:t>
            </a:r>
            <a:r>
              <a:rPr lang="uk-UA" sz="2000" dirty="0" smtClean="0">
                <a:latin typeface="Gabriola" pitchFamily="82" charset="0"/>
              </a:rPr>
              <a:t>  (мал.). </a:t>
            </a:r>
            <a:endParaRPr lang="ru-RU" sz="2000" dirty="0">
              <a:latin typeface="Gabriola" pitchFamily="82" charset="0"/>
            </a:endParaRPr>
          </a:p>
        </p:txBody>
      </p:sp>
      <p:grpSp>
        <p:nvGrpSpPr>
          <p:cNvPr id="2057" name="Группа 2056"/>
          <p:cNvGrpSpPr/>
          <p:nvPr/>
        </p:nvGrpSpPr>
        <p:grpSpPr>
          <a:xfrm>
            <a:off x="340737" y="2964076"/>
            <a:ext cx="3745488" cy="2029009"/>
            <a:chOff x="340737" y="1542866"/>
            <a:chExt cx="3745488" cy="2029009"/>
          </a:xfrm>
        </p:grpSpPr>
        <p:sp>
          <p:nvSpPr>
            <p:cNvPr id="8" name="Полилиния 7"/>
            <p:cNvSpPr/>
            <p:nvPr/>
          </p:nvSpPr>
          <p:spPr>
            <a:xfrm>
              <a:off x="340737" y="1542866"/>
              <a:ext cx="3745488" cy="2029009"/>
            </a:xfrm>
            <a:custGeom>
              <a:avLst/>
              <a:gdLst>
                <a:gd name="connsiteX0" fmla="*/ 526038 w 3745488"/>
                <a:gd name="connsiteY0" fmla="*/ 314509 h 2029009"/>
                <a:gd name="connsiteX1" fmla="*/ 554613 w 3745488"/>
                <a:gd name="connsiteY1" fmla="*/ 238309 h 2029009"/>
                <a:gd name="connsiteX2" fmla="*/ 564138 w 3745488"/>
                <a:gd name="connsiteY2" fmla="*/ 209734 h 2029009"/>
                <a:gd name="connsiteX3" fmla="*/ 611763 w 3745488"/>
                <a:gd name="connsiteY3" fmla="*/ 143059 h 2029009"/>
                <a:gd name="connsiteX4" fmla="*/ 668913 w 3745488"/>
                <a:gd name="connsiteY4" fmla="*/ 104959 h 2029009"/>
                <a:gd name="connsiteX5" fmla="*/ 697488 w 3745488"/>
                <a:gd name="connsiteY5" fmla="*/ 85909 h 2029009"/>
                <a:gd name="connsiteX6" fmla="*/ 726063 w 3745488"/>
                <a:gd name="connsiteY6" fmla="*/ 76384 h 2029009"/>
                <a:gd name="connsiteX7" fmla="*/ 773688 w 3745488"/>
                <a:gd name="connsiteY7" fmla="*/ 57334 h 2029009"/>
                <a:gd name="connsiteX8" fmla="*/ 840363 w 3745488"/>
                <a:gd name="connsiteY8" fmla="*/ 47809 h 2029009"/>
                <a:gd name="connsiteX9" fmla="*/ 2316738 w 3745488"/>
                <a:gd name="connsiteY9" fmla="*/ 66859 h 2029009"/>
                <a:gd name="connsiteX10" fmla="*/ 2411988 w 3745488"/>
                <a:gd name="connsiteY10" fmla="*/ 114484 h 2029009"/>
                <a:gd name="connsiteX11" fmla="*/ 2440563 w 3745488"/>
                <a:gd name="connsiteY11" fmla="*/ 124009 h 2029009"/>
                <a:gd name="connsiteX12" fmla="*/ 2488188 w 3745488"/>
                <a:gd name="connsiteY12" fmla="*/ 190684 h 2029009"/>
                <a:gd name="connsiteX13" fmla="*/ 2564388 w 3745488"/>
                <a:gd name="connsiteY13" fmla="*/ 219259 h 2029009"/>
                <a:gd name="connsiteX14" fmla="*/ 2859663 w 3745488"/>
                <a:gd name="connsiteY14" fmla="*/ 209734 h 2029009"/>
                <a:gd name="connsiteX15" fmla="*/ 2993013 w 3745488"/>
                <a:gd name="connsiteY15" fmla="*/ 171634 h 2029009"/>
                <a:gd name="connsiteX16" fmla="*/ 3145413 w 3745488"/>
                <a:gd name="connsiteY16" fmla="*/ 76384 h 2029009"/>
                <a:gd name="connsiteX17" fmla="*/ 3193038 w 3745488"/>
                <a:gd name="connsiteY17" fmla="*/ 47809 h 2029009"/>
                <a:gd name="connsiteX18" fmla="*/ 3221613 w 3745488"/>
                <a:gd name="connsiteY18" fmla="*/ 9709 h 2029009"/>
                <a:gd name="connsiteX19" fmla="*/ 3354963 w 3745488"/>
                <a:gd name="connsiteY19" fmla="*/ 9709 h 2029009"/>
                <a:gd name="connsiteX20" fmla="*/ 3431163 w 3745488"/>
                <a:gd name="connsiteY20" fmla="*/ 57334 h 2029009"/>
                <a:gd name="connsiteX21" fmla="*/ 3440688 w 3745488"/>
                <a:gd name="connsiteY21" fmla="*/ 85909 h 2029009"/>
                <a:gd name="connsiteX22" fmla="*/ 3469263 w 3745488"/>
                <a:gd name="connsiteY22" fmla="*/ 124009 h 2029009"/>
                <a:gd name="connsiteX23" fmla="*/ 3478788 w 3745488"/>
                <a:gd name="connsiteY23" fmla="*/ 162109 h 2029009"/>
                <a:gd name="connsiteX24" fmla="*/ 3497838 w 3745488"/>
                <a:gd name="connsiteY24" fmla="*/ 209734 h 2029009"/>
                <a:gd name="connsiteX25" fmla="*/ 3516888 w 3745488"/>
                <a:gd name="connsiteY25" fmla="*/ 314509 h 2029009"/>
                <a:gd name="connsiteX26" fmla="*/ 3535938 w 3745488"/>
                <a:gd name="connsiteY26" fmla="*/ 371659 h 2029009"/>
                <a:gd name="connsiteX27" fmla="*/ 3574038 w 3745488"/>
                <a:gd name="connsiteY27" fmla="*/ 457384 h 2029009"/>
                <a:gd name="connsiteX28" fmla="*/ 3583563 w 3745488"/>
                <a:gd name="connsiteY28" fmla="*/ 514534 h 2029009"/>
                <a:gd name="connsiteX29" fmla="*/ 3593088 w 3745488"/>
                <a:gd name="connsiteY29" fmla="*/ 628834 h 2029009"/>
                <a:gd name="connsiteX30" fmla="*/ 3612138 w 3745488"/>
                <a:gd name="connsiteY30" fmla="*/ 990784 h 2029009"/>
                <a:gd name="connsiteX31" fmla="*/ 3640713 w 3745488"/>
                <a:gd name="connsiteY31" fmla="*/ 1047934 h 2029009"/>
                <a:gd name="connsiteX32" fmla="*/ 3678813 w 3745488"/>
                <a:gd name="connsiteY32" fmla="*/ 1162234 h 2029009"/>
                <a:gd name="connsiteX33" fmla="*/ 3697863 w 3745488"/>
                <a:gd name="connsiteY33" fmla="*/ 1219384 h 2029009"/>
                <a:gd name="connsiteX34" fmla="*/ 3726438 w 3745488"/>
                <a:gd name="connsiteY34" fmla="*/ 1390834 h 2029009"/>
                <a:gd name="connsiteX35" fmla="*/ 3745488 w 3745488"/>
                <a:gd name="connsiteY35" fmla="*/ 1438459 h 2029009"/>
                <a:gd name="connsiteX36" fmla="*/ 3735963 w 3745488"/>
                <a:gd name="connsiteY36" fmla="*/ 1743259 h 2029009"/>
                <a:gd name="connsiteX37" fmla="*/ 3726438 w 3745488"/>
                <a:gd name="connsiteY37" fmla="*/ 1790884 h 2029009"/>
                <a:gd name="connsiteX38" fmla="*/ 3697863 w 3745488"/>
                <a:gd name="connsiteY38" fmla="*/ 1819459 h 2029009"/>
                <a:gd name="connsiteX39" fmla="*/ 3678813 w 3745488"/>
                <a:gd name="connsiteY39" fmla="*/ 1848034 h 2029009"/>
                <a:gd name="connsiteX40" fmla="*/ 3583563 w 3745488"/>
                <a:gd name="connsiteY40" fmla="*/ 1905184 h 2029009"/>
                <a:gd name="connsiteX41" fmla="*/ 3554988 w 3745488"/>
                <a:gd name="connsiteY41" fmla="*/ 1933759 h 2029009"/>
                <a:gd name="connsiteX42" fmla="*/ 3478788 w 3745488"/>
                <a:gd name="connsiteY42" fmla="*/ 1971859 h 2029009"/>
                <a:gd name="connsiteX43" fmla="*/ 3421638 w 3745488"/>
                <a:gd name="connsiteY43" fmla="*/ 1981384 h 2029009"/>
                <a:gd name="connsiteX44" fmla="*/ 3335913 w 3745488"/>
                <a:gd name="connsiteY44" fmla="*/ 2000434 h 2029009"/>
                <a:gd name="connsiteX45" fmla="*/ 3221613 w 3745488"/>
                <a:gd name="connsiteY45" fmla="*/ 2029009 h 2029009"/>
                <a:gd name="connsiteX46" fmla="*/ 2964438 w 3745488"/>
                <a:gd name="connsiteY46" fmla="*/ 2019484 h 2029009"/>
                <a:gd name="connsiteX47" fmla="*/ 2821563 w 3745488"/>
                <a:gd name="connsiteY47" fmla="*/ 1971859 h 2029009"/>
                <a:gd name="connsiteX48" fmla="*/ 2745363 w 3745488"/>
                <a:gd name="connsiteY48" fmla="*/ 1943284 h 2029009"/>
                <a:gd name="connsiteX49" fmla="*/ 2564388 w 3745488"/>
                <a:gd name="connsiteY49" fmla="*/ 1895659 h 2029009"/>
                <a:gd name="connsiteX50" fmla="*/ 2335788 w 3745488"/>
                <a:gd name="connsiteY50" fmla="*/ 1800409 h 2029009"/>
                <a:gd name="connsiteX51" fmla="*/ 2221488 w 3745488"/>
                <a:gd name="connsiteY51" fmla="*/ 1771834 h 2029009"/>
                <a:gd name="connsiteX52" fmla="*/ 2192913 w 3745488"/>
                <a:gd name="connsiteY52" fmla="*/ 1752784 h 2029009"/>
                <a:gd name="connsiteX53" fmla="*/ 2135763 w 3745488"/>
                <a:gd name="connsiteY53" fmla="*/ 1733734 h 2029009"/>
                <a:gd name="connsiteX54" fmla="*/ 2069088 w 3745488"/>
                <a:gd name="connsiteY54" fmla="*/ 1695634 h 2029009"/>
                <a:gd name="connsiteX55" fmla="*/ 2030988 w 3745488"/>
                <a:gd name="connsiteY55" fmla="*/ 1667059 h 2029009"/>
                <a:gd name="connsiteX56" fmla="*/ 1964313 w 3745488"/>
                <a:gd name="connsiteY56" fmla="*/ 1628959 h 2029009"/>
                <a:gd name="connsiteX57" fmla="*/ 1726188 w 3745488"/>
                <a:gd name="connsiteY57" fmla="*/ 1457509 h 2029009"/>
                <a:gd name="connsiteX58" fmla="*/ 1526163 w 3745488"/>
                <a:gd name="connsiteY58" fmla="*/ 1381309 h 2029009"/>
                <a:gd name="connsiteX59" fmla="*/ 1430913 w 3745488"/>
                <a:gd name="connsiteY59" fmla="*/ 1362259 h 2029009"/>
                <a:gd name="connsiteX60" fmla="*/ 1354713 w 3745488"/>
                <a:gd name="connsiteY60" fmla="*/ 1333684 h 2029009"/>
                <a:gd name="connsiteX61" fmla="*/ 1268988 w 3745488"/>
                <a:gd name="connsiteY61" fmla="*/ 1305109 h 2029009"/>
                <a:gd name="connsiteX62" fmla="*/ 1116588 w 3745488"/>
                <a:gd name="connsiteY62" fmla="*/ 1267009 h 2029009"/>
                <a:gd name="connsiteX63" fmla="*/ 1021338 w 3745488"/>
                <a:gd name="connsiteY63" fmla="*/ 1276534 h 2029009"/>
                <a:gd name="connsiteX64" fmla="*/ 1011813 w 3745488"/>
                <a:gd name="connsiteY64" fmla="*/ 1324159 h 2029009"/>
                <a:gd name="connsiteX65" fmla="*/ 992763 w 3745488"/>
                <a:gd name="connsiteY65" fmla="*/ 1381309 h 2029009"/>
                <a:gd name="connsiteX66" fmla="*/ 897513 w 3745488"/>
                <a:gd name="connsiteY66" fmla="*/ 1362259 h 2029009"/>
                <a:gd name="connsiteX67" fmla="*/ 849888 w 3745488"/>
                <a:gd name="connsiteY67" fmla="*/ 1324159 h 2029009"/>
                <a:gd name="connsiteX68" fmla="*/ 726063 w 3745488"/>
                <a:gd name="connsiteY68" fmla="*/ 1238434 h 2029009"/>
                <a:gd name="connsiteX69" fmla="*/ 640338 w 3745488"/>
                <a:gd name="connsiteY69" fmla="*/ 1190809 h 2029009"/>
                <a:gd name="connsiteX70" fmla="*/ 554613 w 3745488"/>
                <a:gd name="connsiteY70" fmla="*/ 1124134 h 2029009"/>
                <a:gd name="connsiteX71" fmla="*/ 468888 w 3745488"/>
                <a:gd name="connsiteY71" fmla="*/ 1076509 h 2029009"/>
                <a:gd name="connsiteX72" fmla="*/ 249813 w 3745488"/>
                <a:gd name="connsiteY72" fmla="*/ 943159 h 2029009"/>
                <a:gd name="connsiteX73" fmla="*/ 173613 w 3745488"/>
                <a:gd name="connsiteY73" fmla="*/ 905059 h 2029009"/>
                <a:gd name="connsiteX74" fmla="*/ 78363 w 3745488"/>
                <a:gd name="connsiteY74" fmla="*/ 886009 h 2029009"/>
                <a:gd name="connsiteX75" fmla="*/ 11688 w 3745488"/>
                <a:gd name="connsiteY75" fmla="*/ 857434 h 2029009"/>
                <a:gd name="connsiteX76" fmla="*/ 11688 w 3745488"/>
                <a:gd name="connsiteY76" fmla="*/ 762184 h 2029009"/>
                <a:gd name="connsiteX77" fmla="*/ 30738 w 3745488"/>
                <a:gd name="connsiteY77" fmla="*/ 733609 h 2029009"/>
                <a:gd name="connsiteX78" fmla="*/ 49788 w 3745488"/>
                <a:gd name="connsiteY78" fmla="*/ 695509 h 2029009"/>
                <a:gd name="connsiteX79" fmla="*/ 59313 w 3745488"/>
                <a:gd name="connsiteY79" fmla="*/ 657409 h 2029009"/>
                <a:gd name="connsiteX80" fmla="*/ 125988 w 3745488"/>
                <a:gd name="connsiteY80" fmla="*/ 581209 h 2029009"/>
                <a:gd name="connsiteX81" fmla="*/ 164088 w 3745488"/>
                <a:gd name="connsiteY81" fmla="*/ 562159 h 2029009"/>
                <a:gd name="connsiteX82" fmla="*/ 192663 w 3745488"/>
                <a:gd name="connsiteY82" fmla="*/ 533584 h 2029009"/>
                <a:gd name="connsiteX83" fmla="*/ 249813 w 3745488"/>
                <a:gd name="connsiteY83" fmla="*/ 514534 h 2029009"/>
                <a:gd name="connsiteX84" fmla="*/ 278388 w 3745488"/>
                <a:gd name="connsiteY84" fmla="*/ 505009 h 2029009"/>
                <a:gd name="connsiteX85" fmla="*/ 364113 w 3745488"/>
                <a:gd name="connsiteY85" fmla="*/ 476434 h 2029009"/>
                <a:gd name="connsiteX86" fmla="*/ 373638 w 3745488"/>
                <a:gd name="connsiteY86" fmla="*/ 447859 h 2029009"/>
                <a:gd name="connsiteX87" fmla="*/ 383163 w 3745488"/>
                <a:gd name="connsiteY87" fmla="*/ 343084 h 2029009"/>
                <a:gd name="connsiteX88" fmla="*/ 526038 w 3745488"/>
                <a:gd name="connsiteY88" fmla="*/ 314509 h 202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745488" h="2029009">
                  <a:moveTo>
                    <a:pt x="526038" y="314509"/>
                  </a:moveTo>
                  <a:cubicBezTo>
                    <a:pt x="554613" y="297047"/>
                    <a:pt x="521911" y="303713"/>
                    <a:pt x="554613" y="238309"/>
                  </a:cubicBezTo>
                  <a:cubicBezTo>
                    <a:pt x="559103" y="229329"/>
                    <a:pt x="559648" y="218714"/>
                    <a:pt x="564138" y="209734"/>
                  </a:cubicBezTo>
                  <a:cubicBezTo>
                    <a:pt x="569235" y="199540"/>
                    <a:pt x="607880" y="146511"/>
                    <a:pt x="611763" y="143059"/>
                  </a:cubicBezTo>
                  <a:cubicBezTo>
                    <a:pt x="628875" y="127848"/>
                    <a:pt x="649863" y="117659"/>
                    <a:pt x="668913" y="104959"/>
                  </a:cubicBezTo>
                  <a:cubicBezTo>
                    <a:pt x="678438" y="98609"/>
                    <a:pt x="686628" y="89529"/>
                    <a:pt x="697488" y="85909"/>
                  </a:cubicBezTo>
                  <a:cubicBezTo>
                    <a:pt x="707013" y="82734"/>
                    <a:pt x="716662" y="79909"/>
                    <a:pt x="726063" y="76384"/>
                  </a:cubicBezTo>
                  <a:cubicBezTo>
                    <a:pt x="742072" y="70381"/>
                    <a:pt x="757101" y="61481"/>
                    <a:pt x="773688" y="57334"/>
                  </a:cubicBezTo>
                  <a:cubicBezTo>
                    <a:pt x="795468" y="51889"/>
                    <a:pt x="818138" y="50984"/>
                    <a:pt x="840363" y="47809"/>
                  </a:cubicBezTo>
                  <a:cubicBezTo>
                    <a:pt x="1332488" y="54159"/>
                    <a:pt x="1825014" y="45998"/>
                    <a:pt x="2316738" y="66859"/>
                  </a:cubicBezTo>
                  <a:cubicBezTo>
                    <a:pt x="2352204" y="68364"/>
                    <a:pt x="2378312" y="103259"/>
                    <a:pt x="2411988" y="114484"/>
                  </a:cubicBezTo>
                  <a:lnTo>
                    <a:pt x="2440563" y="124009"/>
                  </a:lnTo>
                  <a:cubicBezTo>
                    <a:pt x="2449486" y="137394"/>
                    <a:pt x="2478999" y="182808"/>
                    <a:pt x="2488188" y="190684"/>
                  </a:cubicBezTo>
                  <a:cubicBezTo>
                    <a:pt x="2508698" y="208264"/>
                    <a:pt x="2539526" y="213043"/>
                    <a:pt x="2564388" y="219259"/>
                  </a:cubicBezTo>
                  <a:cubicBezTo>
                    <a:pt x="2662813" y="216084"/>
                    <a:pt x="2761789" y="220609"/>
                    <a:pt x="2859663" y="209734"/>
                  </a:cubicBezTo>
                  <a:cubicBezTo>
                    <a:pt x="2905609" y="204629"/>
                    <a:pt x="2993013" y="171634"/>
                    <a:pt x="2993013" y="171634"/>
                  </a:cubicBezTo>
                  <a:cubicBezTo>
                    <a:pt x="3113407" y="95020"/>
                    <a:pt x="3062290" y="126258"/>
                    <a:pt x="3145413" y="76384"/>
                  </a:cubicBezTo>
                  <a:lnTo>
                    <a:pt x="3193038" y="47809"/>
                  </a:lnTo>
                  <a:cubicBezTo>
                    <a:pt x="3202563" y="35109"/>
                    <a:pt x="3207736" y="17419"/>
                    <a:pt x="3221613" y="9709"/>
                  </a:cubicBezTo>
                  <a:cubicBezTo>
                    <a:pt x="3256927" y="-9910"/>
                    <a:pt x="3322008" y="5590"/>
                    <a:pt x="3354963" y="9709"/>
                  </a:cubicBezTo>
                  <a:cubicBezTo>
                    <a:pt x="3390772" y="21645"/>
                    <a:pt x="3400103" y="21097"/>
                    <a:pt x="3431163" y="57334"/>
                  </a:cubicBezTo>
                  <a:cubicBezTo>
                    <a:pt x="3437697" y="64957"/>
                    <a:pt x="3435707" y="77192"/>
                    <a:pt x="3440688" y="85909"/>
                  </a:cubicBezTo>
                  <a:cubicBezTo>
                    <a:pt x="3448564" y="99692"/>
                    <a:pt x="3459738" y="111309"/>
                    <a:pt x="3469263" y="124009"/>
                  </a:cubicBezTo>
                  <a:cubicBezTo>
                    <a:pt x="3472438" y="136709"/>
                    <a:pt x="3474648" y="149690"/>
                    <a:pt x="3478788" y="162109"/>
                  </a:cubicBezTo>
                  <a:cubicBezTo>
                    <a:pt x="3484195" y="178329"/>
                    <a:pt x="3492925" y="193357"/>
                    <a:pt x="3497838" y="209734"/>
                  </a:cubicBezTo>
                  <a:cubicBezTo>
                    <a:pt x="3508516" y="245328"/>
                    <a:pt x="3507844" y="278334"/>
                    <a:pt x="3516888" y="314509"/>
                  </a:cubicBezTo>
                  <a:cubicBezTo>
                    <a:pt x="3521758" y="333990"/>
                    <a:pt x="3529076" y="352788"/>
                    <a:pt x="3535938" y="371659"/>
                  </a:cubicBezTo>
                  <a:cubicBezTo>
                    <a:pt x="3552154" y="416252"/>
                    <a:pt x="3554075" y="417457"/>
                    <a:pt x="3574038" y="457384"/>
                  </a:cubicBezTo>
                  <a:cubicBezTo>
                    <a:pt x="3577213" y="476434"/>
                    <a:pt x="3581430" y="495339"/>
                    <a:pt x="3583563" y="514534"/>
                  </a:cubicBezTo>
                  <a:cubicBezTo>
                    <a:pt x="3587785" y="552532"/>
                    <a:pt x="3590798" y="590671"/>
                    <a:pt x="3593088" y="628834"/>
                  </a:cubicBezTo>
                  <a:cubicBezTo>
                    <a:pt x="3600324" y="749434"/>
                    <a:pt x="3598497" y="870740"/>
                    <a:pt x="3612138" y="990784"/>
                  </a:cubicBezTo>
                  <a:cubicBezTo>
                    <a:pt x="3614543" y="1011946"/>
                    <a:pt x="3632993" y="1028084"/>
                    <a:pt x="3640713" y="1047934"/>
                  </a:cubicBezTo>
                  <a:cubicBezTo>
                    <a:pt x="3655269" y="1085364"/>
                    <a:pt x="3666113" y="1124134"/>
                    <a:pt x="3678813" y="1162234"/>
                  </a:cubicBezTo>
                  <a:lnTo>
                    <a:pt x="3697863" y="1219384"/>
                  </a:lnTo>
                  <a:cubicBezTo>
                    <a:pt x="3716185" y="1274349"/>
                    <a:pt x="3704920" y="1337040"/>
                    <a:pt x="3726438" y="1390834"/>
                  </a:cubicBezTo>
                  <a:lnTo>
                    <a:pt x="3745488" y="1438459"/>
                  </a:lnTo>
                  <a:cubicBezTo>
                    <a:pt x="3742313" y="1540059"/>
                    <a:pt x="3741450" y="1641758"/>
                    <a:pt x="3735963" y="1743259"/>
                  </a:cubicBezTo>
                  <a:cubicBezTo>
                    <a:pt x="3735089" y="1759425"/>
                    <a:pt x="3733678" y="1776404"/>
                    <a:pt x="3726438" y="1790884"/>
                  </a:cubicBezTo>
                  <a:cubicBezTo>
                    <a:pt x="3720414" y="1802932"/>
                    <a:pt x="3706487" y="1809111"/>
                    <a:pt x="3697863" y="1819459"/>
                  </a:cubicBezTo>
                  <a:cubicBezTo>
                    <a:pt x="3690534" y="1828253"/>
                    <a:pt x="3687428" y="1840496"/>
                    <a:pt x="3678813" y="1848034"/>
                  </a:cubicBezTo>
                  <a:cubicBezTo>
                    <a:pt x="3573308" y="1940351"/>
                    <a:pt x="3664803" y="1847155"/>
                    <a:pt x="3583563" y="1905184"/>
                  </a:cubicBezTo>
                  <a:cubicBezTo>
                    <a:pt x="3572602" y="1913014"/>
                    <a:pt x="3566352" y="1926527"/>
                    <a:pt x="3554988" y="1933759"/>
                  </a:cubicBezTo>
                  <a:cubicBezTo>
                    <a:pt x="3531030" y="1949005"/>
                    <a:pt x="3504188" y="1959159"/>
                    <a:pt x="3478788" y="1971859"/>
                  </a:cubicBezTo>
                  <a:cubicBezTo>
                    <a:pt x="3461514" y="1980496"/>
                    <a:pt x="3440576" y="1977596"/>
                    <a:pt x="3421638" y="1981384"/>
                  </a:cubicBezTo>
                  <a:cubicBezTo>
                    <a:pt x="3392934" y="1987125"/>
                    <a:pt x="3364197" y="1992892"/>
                    <a:pt x="3335913" y="2000434"/>
                  </a:cubicBezTo>
                  <a:cubicBezTo>
                    <a:pt x="3210127" y="2033977"/>
                    <a:pt x="3346961" y="2008118"/>
                    <a:pt x="3221613" y="2029009"/>
                  </a:cubicBezTo>
                  <a:cubicBezTo>
                    <a:pt x="3135888" y="2025834"/>
                    <a:pt x="3049908" y="2026810"/>
                    <a:pt x="2964438" y="2019484"/>
                  </a:cubicBezTo>
                  <a:cubicBezTo>
                    <a:pt x="2907942" y="2014641"/>
                    <a:pt x="2872441" y="1992210"/>
                    <a:pt x="2821563" y="1971859"/>
                  </a:cubicBezTo>
                  <a:cubicBezTo>
                    <a:pt x="2796376" y="1961784"/>
                    <a:pt x="2771388" y="1950938"/>
                    <a:pt x="2745363" y="1943284"/>
                  </a:cubicBezTo>
                  <a:cubicBezTo>
                    <a:pt x="2616417" y="1905359"/>
                    <a:pt x="2699977" y="1945877"/>
                    <a:pt x="2564388" y="1895659"/>
                  </a:cubicBezTo>
                  <a:cubicBezTo>
                    <a:pt x="2511172" y="1875950"/>
                    <a:pt x="2401821" y="1828709"/>
                    <a:pt x="2335788" y="1800409"/>
                  </a:cubicBezTo>
                  <a:cubicBezTo>
                    <a:pt x="2299691" y="1784939"/>
                    <a:pt x="2221488" y="1771834"/>
                    <a:pt x="2221488" y="1771834"/>
                  </a:cubicBezTo>
                  <a:cubicBezTo>
                    <a:pt x="2211963" y="1765484"/>
                    <a:pt x="2203374" y="1757433"/>
                    <a:pt x="2192913" y="1752784"/>
                  </a:cubicBezTo>
                  <a:cubicBezTo>
                    <a:pt x="2174563" y="1744629"/>
                    <a:pt x="2135763" y="1733734"/>
                    <a:pt x="2135763" y="1733734"/>
                  </a:cubicBezTo>
                  <a:cubicBezTo>
                    <a:pt x="2071606" y="1669577"/>
                    <a:pt x="2145840" y="1734010"/>
                    <a:pt x="2069088" y="1695634"/>
                  </a:cubicBezTo>
                  <a:cubicBezTo>
                    <a:pt x="2054889" y="1688534"/>
                    <a:pt x="2044381" y="1675582"/>
                    <a:pt x="2030988" y="1667059"/>
                  </a:cubicBezTo>
                  <a:cubicBezTo>
                    <a:pt x="2009392" y="1653316"/>
                    <a:pt x="1985143" y="1643837"/>
                    <a:pt x="1964313" y="1628959"/>
                  </a:cubicBezTo>
                  <a:cubicBezTo>
                    <a:pt x="1866089" y="1558799"/>
                    <a:pt x="1873654" y="1513686"/>
                    <a:pt x="1726188" y="1457509"/>
                  </a:cubicBezTo>
                  <a:cubicBezTo>
                    <a:pt x="1659513" y="1432109"/>
                    <a:pt x="1596127" y="1395302"/>
                    <a:pt x="1526163" y="1381309"/>
                  </a:cubicBezTo>
                  <a:cubicBezTo>
                    <a:pt x="1494413" y="1374959"/>
                    <a:pt x="1462111" y="1370925"/>
                    <a:pt x="1430913" y="1362259"/>
                  </a:cubicBezTo>
                  <a:cubicBezTo>
                    <a:pt x="1404775" y="1354999"/>
                    <a:pt x="1380294" y="1342712"/>
                    <a:pt x="1354713" y="1333684"/>
                  </a:cubicBezTo>
                  <a:cubicBezTo>
                    <a:pt x="1326309" y="1323659"/>
                    <a:pt x="1297993" y="1313230"/>
                    <a:pt x="1268988" y="1305109"/>
                  </a:cubicBezTo>
                  <a:cubicBezTo>
                    <a:pt x="1218564" y="1290990"/>
                    <a:pt x="1167388" y="1279709"/>
                    <a:pt x="1116588" y="1267009"/>
                  </a:cubicBezTo>
                  <a:cubicBezTo>
                    <a:pt x="1084838" y="1270184"/>
                    <a:pt x="1049350" y="1261255"/>
                    <a:pt x="1021338" y="1276534"/>
                  </a:cubicBezTo>
                  <a:cubicBezTo>
                    <a:pt x="1007125" y="1284286"/>
                    <a:pt x="1016073" y="1308540"/>
                    <a:pt x="1011813" y="1324159"/>
                  </a:cubicBezTo>
                  <a:cubicBezTo>
                    <a:pt x="1006529" y="1343532"/>
                    <a:pt x="992763" y="1381309"/>
                    <a:pt x="992763" y="1381309"/>
                  </a:cubicBezTo>
                  <a:cubicBezTo>
                    <a:pt x="961013" y="1374959"/>
                    <a:pt x="927576" y="1374284"/>
                    <a:pt x="897513" y="1362259"/>
                  </a:cubicBezTo>
                  <a:cubicBezTo>
                    <a:pt x="878637" y="1354709"/>
                    <a:pt x="866369" y="1336062"/>
                    <a:pt x="849888" y="1324159"/>
                  </a:cubicBezTo>
                  <a:cubicBezTo>
                    <a:pt x="809191" y="1294767"/>
                    <a:pt x="769947" y="1262814"/>
                    <a:pt x="726063" y="1238434"/>
                  </a:cubicBezTo>
                  <a:cubicBezTo>
                    <a:pt x="697488" y="1222559"/>
                    <a:pt x="667537" y="1208941"/>
                    <a:pt x="640338" y="1190809"/>
                  </a:cubicBezTo>
                  <a:cubicBezTo>
                    <a:pt x="610217" y="1170729"/>
                    <a:pt x="584734" y="1144214"/>
                    <a:pt x="554613" y="1124134"/>
                  </a:cubicBezTo>
                  <a:cubicBezTo>
                    <a:pt x="527414" y="1106002"/>
                    <a:pt x="496421" y="1094130"/>
                    <a:pt x="468888" y="1076509"/>
                  </a:cubicBezTo>
                  <a:cubicBezTo>
                    <a:pt x="180229" y="891767"/>
                    <a:pt x="418781" y="1022011"/>
                    <a:pt x="249813" y="943159"/>
                  </a:cubicBezTo>
                  <a:cubicBezTo>
                    <a:pt x="224079" y="931150"/>
                    <a:pt x="200357" y="914610"/>
                    <a:pt x="173613" y="905059"/>
                  </a:cubicBezTo>
                  <a:cubicBezTo>
                    <a:pt x="-56839" y="822755"/>
                    <a:pt x="243916" y="948091"/>
                    <a:pt x="78363" y="886009"/>
                  </a:cubicBezTo>
                  <a:cubicBezTo>
                    <a:pt x="-109958" y="815389"/>
                    <a:pt x="153606" y="904740"/>
                    <a:pt x="11688" y="857434"/>
                  </a:cubicBezTo>
                  <a:cubicBezTo>
                    <a:pt x="-2103" y="816062"/>
                    <a:pt x="-5593" y="819789"/>
                    <a:pt x="11688" y="762184"/>
                  </a:cubicBezTo>
                  <a:cubicBezTo>
                    <a:pt x="14977" y="751219"/>
                    <a:pt x="25058" y="743548"/>
                    <a:pt x="30738" y="733609"/>
                  </a:cubicBezTo>
                  <a:cubicBezTo>
                    <a:pt x="37783" y="721281"/>
                    <a:pt x="44802" y="708804"/>
                    <a:pt x="49788" y="695509"/>
                  </a:cubicBezTo>
                  <a:cubicBezTo>
                    <a:pt x="54385" y="683252"/>
                    <a:pt x="53459" y="669118"/>
                    <a:pt x="59313" y="657409"/>
                  </a:cubicBezTo>
                  <a:cubicBezTo>
                    <a:pt x="81856" y="612324"/>
                    <a:pt x="89317" y="602164"/>
                    <a:pt x="125988" y="581209"/>
                  </a:cubicBezTo>
                  <a:cubicBezTo>
                    <a:pt x="138316" y="574164"/>
                    <a:pt x="152534" y="570412"/>
                    <a:pt x="164088" y="562159"/>
                  </a:cubicBezTo>
                  <a:cubicBezTo>
                    <a:pt x="175049" y="554329"/>
                    <a:pt x="180888" y="540126"/>
                    <a:pt x="192663" y="533584"/>
                  </a:cubicBezTo>
                  <a:cubicBezTo>
                    <a:pt x="210216" y="523832"/>
                    <a:pt x="230763" y="520884"/>
                    <a:pt x="249813" y="514534"/>
                  </a:cubicBezTo>
                  <a:lnTo>
                    <a:pt x="278388" y="505009"/>
                  </a:lnTo>
                  <a:lnTo>
                    <a:pt x="364113" y="476434"/>
                  </a:lnTo>
                  <a:cubicBezTo>
                    <a:pt x="367288" y="466909"/>
                    <a:pt x="372218" y="457798"/>
                    <a:pt x="373638" y="447859"/>
                  </a:cubicBezTo>
                  <a:cubicBezTo>
                    <a:pt x="378598" y="413142"/>
                    <a:pt x="358365" y="367882"/>
                    <a:pt x="383163" y="343084"/>
                  </a:cubicBezTo>
                  <a:cubicBezTo>
                    <a:pt x="500586" y="225661"/>
                    <a:pt x="497463" y="331971"/>
                    <a:pt x="526038" y="314509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051" name="Прямоугольник 2050"/>
            <p:cNvSpPr/>
            <p:nvPr/>
          </p:nvSpPr>
          <p:spPr>
            <a:xfrm>
              <a:off x="3670366" y="3138011"/>
              <a:ext cx="3064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i="1" dirty="0" smtClean="0">
                  <a:latin typeface="Arial Black" pitchFamily="34" charset="0"/>
                  <a:sym typeface="Symbol"/>
                </a:rPr>
                <a:t></a:t>
              </a:r>
              <a:endParaRPr lang="ru-RU" b="1" i="1" dirty="0">
                <a:latin typeface="Arial Black" pitchFamily="34" charset="0"/>
              </a:endParaRPr>
            </a:p>
          </p:txBody>
        </p:sp>
      </p:grpSp>
      <p:grpSp>
        <p:nvGrpSpPr>
          <p:cNvPr id="2056" name="Группа 2055"/>
          <p:cNvGrpSpPr/>
          <p:nvPr/>
        </p:nvGrpSpPr>
        <p:grpSpPr>
          <a:xfrm>
            <a:off x="2875786" y="1769225"/>
            <a:ext cx="1101011" cy="4966910"/>
            <a:chOff x="2875786" y="348015"/>
            <a:chExt cx="1101011" cy="496691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2875786" y="528303"/>
              <a:ext cx="794580" cy="4786622"/>
              <a:chOff x="2875786" y="528303"/>
              <a:chExt cx="794580" cy="478662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3162300" y="2321121"/>
                <a:ext cx="221552" cy="1186222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3383852" y="528303"/>
                <a:ext cx="286514" cy="18002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2875786" y="3514725"/>
                <a:ext cx="286514" cy="18002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9" name="Овал 2048"/>
            <p:cNvSpPr/>
            <p:nvPr/>
          </p:nvSpPr>
          <p:spPr>
            <a:xfrm>
              <a:off x="3307300" y="248537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5" name="Прямоугольник 2054"/>
            <p:cNvSpPr/>
            <p:nvPr/>
          </p:nvSpPr>
          <p:spPr>
            <a:xfrm>
              <a:off x="3739231" y="348015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 smtClean="0"/>
                <a:t>l</a:t>
              </a:r>
              <a:endParaRPr lang="ru-RU" dirty="0"/>
            </a:p>
          </p:txBody>
        </p:sp>
      </p:grpSp>
      <p:grpSp>
        <p:nvGrpSpPr>
          <p:cNvPr id="2068" name="Группа 2067"/>
          <p:cNvGrpSpPr/>
          <p:nvPr/>
        </p:nvGrpSpPr>
        <p:grpSpPr>
          <a:xfrm>
            <a:off x="961155" y="3391839"/>
            <a:ext cx="406485" cy="369332"/>
            <a:chOff x="961155" y="1970629"/>
            <a:chExt cx="406485" cy="369332"/>
          </a:xfrm>
        </p:grpSpPr>
        <p:sp>
          <p:nvSpPr>
            <p:cNvPr id="2061" name="Прямоугольник 2060"/>
            <p:cNvSpPr/>
            <p:nvPr/>
          </p:nvSpPr>
          <p:spPr>
            <a:xfrm>
              <a:off x="961155" y="1970629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А</a:t>
              </a:r>
              <a:endParaRPr lang="ru-RU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295640" y="205332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73" name="Группа 2072"/>
          <p:cNvGrpSpPr/>
          <p:nvPr/>
        </p:nvGrpSpPr>
        <p:grpSpPr>
          <a:xfrm>
            <a:off x="1331640" y="1425194"/>
            <a:ext cx="617189" cy="2056648"/>
            <a:chOff x="1331640" y="1425194"/>
            <a:chExt cx="617189" cy="20566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1331640" y="1537842"/>
              <a:ext cx="286514" cy="1944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Прямоугольник 2062"/>
            <p:cNvSpPr/>
            <p:nvPr/>
          </p:nvSpPr>
          <p:spPr>
            <a:xfrm>
              <a:off x="1632717" y="1425194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 smtClean="0"/>
                <a:t>l</a:t>
              </a:r>
              <a:r>
                <a:rPr lang="uk-UA" i="1" baseline="-25000" dirty="0" smtClean="0"/>
                <a:t>1</a:t>
              </a:r>
              <a:endParaRPr lang="ru-RU" dirty="0"/>
            </a:p>
          </p:txBody>
        </p:sp>
      </p:grpSp>
      <p:grpSp>
        <p:nvGrpSpPr>
          <p:cNvPr id="2067" name="Группа 2066"/>
          <p:cNvGrpSpPr/>
          <p:nvPr/>
        </p:nvGrpSpPr>
        <p:grpSpPr>
          <a:xfrm>
            <a:off x="1169509" y="1425194"/>
            <a:ext cx="456692" cy="369332"/>
            <a:chOff x="1169509" y="3984"/>
            <a:chExt cx="456692" cy="369332"/>
          </a:xfrm>
        </p:grpSpPr>
        <p:sp>
          <p:nvSpPr>
            <p:cNvPr id="2062" name="Прямоугольник 2061"/>
            <p:cNvSpPr/>
            <p:nvPr/>
          </p:nvSpPr>
          <p:spPr>
            <a:xfrm>
              <a:off x="1169509" y="3984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А</a:t>
              </a:r>
              <a:r>
                <a:rPr lang="uk-UA" baseline="-25000" dirty="0" smtClean="0"/>
                <a:t>1</a:t>
              </a:r>
              <a:endParaRPr lang="ru-RU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554201" y="26065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69" name="Прямоугольник 2068"/>
          <p:cNvSpPr/>
          <p:nvPr/>
        </p:nvSpPr>
        <p:spPr>
          <a:xfrm>
            <a:off x="4414218" y="1831559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Gabriola" pitchFamily="82" charset="0"/>
              </a:rPr>
              <a:t> </a:t>
            </a:r>
            <a:r>
              <a:rPr lang="uk-UA" sz="2000" dirty="0" smtClean="0">
                <a:latin typeface="Gabriola" pitchFamily="82" charset="0"/>
              </a:rPr>
              <a:t>            </a:t>
            </a:r>
            <a:r>
              <a:rPr lang="uk-UA" sz="2000" dirty="0" smtClean="0">
                <a:latin typeface="Gabriola" pitchFamily="82" charset="0"/>
              </a:rPr>
              <a:t>Візьмемо довільну точку А</a:t>
            </a:r>
            <a:r>
              <a:rPr lang="uk-UA" sz="2000" baseline="-25000" dirty="0" smtClean="0">
                <a:latin typeface="Gabriola" pitchFamily="82" charset="0"/>
              </a:rPr>
              <a:t>1</a:t>
            </a:r>
            <a:r>
              <a:rPr lang="uk-UA" sz="2000" dirty="0" smtClean="0">
                <a:latin typeface="Gabriola" pitchFamily="82" charset="0"/>
              </a:rPr>
              <a:t>, через і. проведемо пряму </a:t>
            </a:r>
            <a:r>
              <a:rPr lang="uk-UA" sz="2000" b="1" i="1" dirty="0" smtClean="0">
                <a:latin typeface="Gabriola" pitchFamily="82" charset="0"/>
              </a:rPr>
              <a:t>l</a:t>
            </a:r>
            <a:r>
              <a:rPr lang="uk-UA" sz="2000" b="1" i="1" baseline="-25000" dirty="0" smtClean="0">
                <a:latin typeface="Gabriola" pitchFamily="82" charset="0"/>
              </a:rPr>
              <a:t>1</a:t>
            </a:r>
            <a:r>
              <a:rPr lang="uk-UA" sz="2000" dirty="0" smtClean="0">
                <a:latin typeface="Gabriola" pitchFamily="82" charset="0"/>
              </a:rPr>
              <a:t>, паралельну прямій </a:t>
            </a:r>
            <a:r>
              <a:rPr lang="uk-UA" sz="2000" i="1" dirty="0" smtClean="0">
                <a:latin typeface="Gabriola" pitchFamily="82" charset="0"/>
              </a:rPr>
              <a:t>l. </a:t>
            </a:r>
            <a:r>
              <a:rPr lang="uk-UA" sz="2000" dirty="0" smtClean="0">
                <a:latin typeface="Gabriola" pitchFamily="82" charset="0"/>
              </a:rPr>
              <a:t>  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2070" name="Прямоугольник 2069"/>
          <p:cNvSpPr/>
          <p:nvPr/>
        </p:nvSpPr>
        <p:spPr>
          <a:xfrm>
            <a:off x="4428729" y="2150374"/>
            <a:ext cx="4716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Gabriola" pitchFamily="82" charset="0"/>
              </a:rPr>
              <a:t>		            </a:t>
            </a:r>
            <a:r>
              <a:rPr lang="uk-UA" b="1" dirty="0" smtClean="0">
                <a:latin typeface="Gabriola" pitchFamily="82" charset="0"/>
              </a:rPr>
              <a:t>  </a:t>
            </a:r>
            <a:r>
              <a:rPr lang="uk-UA" dirty="0" smtClean="0">
                <a:latin typeface="Gabriola" pitchFamily="82" charset="0"/>
              </a:rPr>
              <a:t>  Пряма   </a:t>
            </a:r>
            <a:r>
              <a:rPr lang="uk-UA" b="1" i="1" dirty="0" smtClean="0">
                <a:latin typeface="Gabriola" pitchFamily="82" charset="0"/>
              </a:rPr>
              <a:t>l</a:t>
            </a:r>
            <a:r>
              <a:rPr lang="uk-UA" b="1" i="1" baseline="-25000" dirty="0" smtClean="0">
                <a:latin typeface="Gabriola" pitchFamily="82" charset="0"/>
              </a:rPr>
              <a:t>1</a:t>
            </a:r>
            <a:r>
              <a:rPr lang="uk-UA" dirty="0" smtClean="0">
                <a:latin typeface="Gabriola" pitchFamily="82" charset="0"/>
              </a:rPr>
              <a:t>,   перетне  </a:t>
            </a:r>
            <a:r>
              <a:rPr lang="uk-UA" dirty="0" smtClean="0">
                <a:latin typeface="Gabriola" pitchFamily="82" charset="0"/>
                <a:sym typeface="Symbol"/>
              </a:rPr>
              <a:t></a:t>
            </a:r>
            <a:r>
              <a:rPr lang="uk-UA" dirty="0" smtClean="0">
                <a:latin typeface="Gabriola" pitchFamily="82" charset="0"/>
              </a:rPr>
              <a:t> в деякій точці А (мал.). </a:t>
            </a:r>
            <a:endParaRPr lang="ru-RU" dirty="0"/>
          </a:p>
        </p:txBody>
      </p:sp>
      <p:sp>
        <p:nvSpPr>
          <p:cNvPr id="2071" name="Прямоугольник 2070"/>
          <p:cNvSpPr/>
          <p:nvPr/>
        </p:nvSpPr>
        <p:spPr>
          <a:xfrm>
            <a:off x="4405809" y="2411084"/>
            <a:ext cx="4715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Gabriola" pitchFamily="82" charset="0"/>
              </a:rPr>
              <a:t>                                         Утворену таким способом точку  А назвемо проекцією точки А</a:t>
            </a:r>
            <a:r>
              <a:rPr lang="uk-UA" baseline="-25000" dirty="0" smtClean="0">
                <a:latin typeface="Gabriola" pitchFamily="82" charset="0"/>
              </a:rPr>
              <a:t>1</a:t>
            </a:r>
            <a:r>
              <a:rPr lang="uk-UA" dirty="0" smtClean="0">
                <a:latin typeface="Gabriola" pitchFamily="82" charset="0"/>
              </a:rPr>
              <a:t> на площину </a:t>
            </a:r>
            <a:r>
              <a:rPr lang="uk-UA" dirty="0" smtClean="0">
                <a:latin typeface="Gabriola" pitchFamily="82" charset="0"/>
                <a:sym typeface="Symbol"/>
              </a:rPr>
              <a:t></a:t>
            </a:r>
            <a:r>
              <a:rPr lang="uk-UA" dirty="0" smtClean="0">
                <a:latin typeface="Gabriola" pitchFamily="82" charset="0"/>
              </a:rPr>
              <a:t> при проектуванні паралельно прямій </a:t>
            </a:r>
            <a:r>
              <a:rPr lang="uk-UA" i="1" dirty="0" smtClean="0">
                <a:latin typeface="Gabriola" pitchFamily="82" charset="0"/>
              </a:rPr>
              <a:t>l</a:t>
            </a:r>
            <a:r>
              <a:rPr lang="uk-UA" dirty="0" smtClean="0">
                <a:latin typeface="Gabriola" pitchFamily="82" charset="0"/>
              </a:rPr>
              <a:t> (коротше, точка   А - паралельна  проекція точки А</a:t>
            </a:r>
            <a:r>
              <a:rPr lang="uk-UA" baseline="-25000" dirty="0" smtClean="0">
                <a:latin typeface="Gabriola" pitchFamily="82" charset="0"/>
              </a:rPr>
              <a:t>1</a:t>
            </a:r>
            <a:r>
              <a:rPr lang="uk-UA" dirty="0" smtClean="0">
                <a:latin typeface="Gabriola" pitchFamily="82" charset="0"/>
              </a:rPr>
              <a:t>). </a:t>
            </a:r>
            <a:endParaRPr lang="ru-RU" dirty="0"/>
          </a:p>
        </p:txBody>
      </p:sp>
      <p:sp>
        <p:nvSpPr>
          <p:cNvPr id="2072" name="TextBox 2071"/>
          <p:cNvSpPr txBox="1"/>
          <p:nvPr/>
        </p:nvSpPr>
        <p:spPr>
          <a:xfrm>
            <a:off x="-8358" y="41752"/>
            <a:ext cx="915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Adobe Myungjo Std M" pitchFamily="18" charset="-128"/>
                <a:ea typeface="Adobe Myungjo Std M" pitchFamily="18" charset="-128"/>
              </a:rPr>
              <a:t>введення </a:t>
            </a:r>
            <a:r>
              <a:rPr lang="uk-UA" sz="2800" b="1" dirty="0">
                <a:latin typeface="Adobe Myungjo Std M" pitchFamily="18" charset="-128"/>
                <a:ea typeface="Adobe Myungjo Std M" pitchFamily="18" charset="-128"/>
              </a:rPr>
              <a:t>нових понять</a:t>
            </a:r>
            <a:endParaRPr lang="ru-RU" sz="2800" b="1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419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6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1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6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1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15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69" grpId="0"/>
      <p:bldP spid="2070" grpId="0"/>
      <p:bldP spid="2071" grpId="0"/>
      <p:bldP spid="20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4211960" cy="6858000"/>
            <a:chOff x="0" y="0"/>
            <a:chExt cx="4211960" cy="6858000"/>
          </a:xfrm>
        </p:grpSpPr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1196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79512" y="648866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мал. 41</a:t>
              </a: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248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Означення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7169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Пара­лельною проекцією фігури Ф</a:t>
            </a:r>
            <a:r>
              <a:rPr lang="uk-UA" baseline="-25000" dirty="0"/>
              <a:t>1</a:t>
            </a:r>
            <a:r>
              <a:rPr lang="uk-UA" dirty="0"/>
              <a:t> назвемо    множину   Ф    паралельних проекцій усіх точок цієї фігури.</a:t>
            </a:r>
            <a:br>
              <a:rPr lang="uk-UA" dirty="0"/>
            </a:br>
            <a:r>
              <a:rPr lang="uk-UA" dirty="0"/>
              <a:t> Уявлення про паралельну проекцію   фігури   матимемо,   розгля­даючи тінь, яку кидає   на  стіну в звичний день картонна або дротяна  модель цієї фігури (мал. 40 і 41).</a:t>
            </a:r>
            <a:br>
              <a:rPr lang="uk-UA" dirty="0"/>
            </a:br>
            <a:r>
              <a:rPr lang="uk-UA" dirty="0"/>
              <a:t>Сонячні промені можна наближено вважати паралельними через велику відстань від Сонця до Землі.</a:t>
            </a:r>
            <a:br>
              <a:rPr lang="uk-UA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47195" y="31409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                             Модель   правильного шестикутника    А</a:t>
            </a:r>
            <a:r>
              <a:rPr lang="uk-UA" baseline="-25000" dirty="0" smtClean="0"/>
              <a:t>1</a:t>
            </a:r>
            <a:r>
              <a:rPr lang="uk-UA" dirty="0" smtClean="0"/>
              <a:t>В</a:t>
            </a:r>
            <a:r>
              <a:rPr lang="uk-UA" baseline="-25000" dirty="0" smtClean="0"/>
              <a:t>1</a:t>
            </a:r>
            <a:r>
              <a:rPr lang="uk-UA" dirty="0" smtClean="0"/>
              <a:t>С</a:t>
            </a:r>
            <a:r>
              <a:rPr lang="uk-UA" baseline="-25000" dirty="0" smtClean="0"/>
              <a:t>1</a:t>
            </a:r>
            <a:r>
              <a:rPr lang="uk-UA" dirty="0" smtClean="0"/>
              <a:t>D</a:t>
            </a:r>
            <a:r>
              <a:rPr lang="uk-UA" baseline="-25000" dirty="0" smtClean="0"/>
              <a:t>1</a:t>
            </a:r>
            <a:r>
              <a:rPr lang="uk-UA" dirty="0" smtClean="0"/>
              <a:t>E</a:t>
            </a:r>
            <a:r>
              <a:rPr lang="uk-UA" baseline="-25000" dirty="0" smtClean="0"/>
              <a:t>1</a:t>
            </a:r>
            <a:r>
              <a:rPr lang="uk-UA" dirty="0" smtClean="0"/>
              <a:t>F</a:t>
            </a:r>
            <a:r>
              <a:rPr lang="uk-UA" baseline="-25000" dirty="0" smtClean="0"/>
              <a:t>1</a:t>
            </a:r>
            <a:r>
              <a:rPr lang="uk-UA" dirty="0" smtClean="0"/>
              <a:t>   (мал. 41) кидає на стіну тінь  у вигляді многокутника    АВСDЕF.   Розглядаючи тінь  (при   різних   положеннях  площини    шестикутника   відносно площини стіни),   можна висловити декілька гіпотез про властивості паралельного  проектування.   Форму­ючи   ці   властивості,     припустимо,  що проектування  здійснюється    паралельно   прямій    </a:t>
            </a:r>
            <a:r>
              <a:rPr lang="uk-UA" i="1" dirty="0" smtClean="0"/>
              <a:t>l</a:t>
            </a:r>
            <a:r>
              <a:rPr lang="uk-UA" dirty="0" smtClean="0"/>
              <a:t>, не паралельній прямим чи відрізкам, що проектуються.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83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35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Властивості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60" y="908720"/>
            <a:ext cx="9139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Властивість 1.</a:t>
            </a:r>
            <a:r>
              <a:rPr lang="uk-UA" dirty="0"/>
              <a:t> Проекція прямої є пряма.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81" y="1278052"/>
            <a:ext cx="9129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Властивість 2.</a:t>
            </a:r>
            <a:r>
              <a:rPr lang="uk-UA" dirty="0" smtClean="0"/>
              <a:t>   Проекції   паралельних   прямих   паралельні.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4033" y="1647384"/>
            <a:ext cx="9110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Властивість 3.</a:t>
            </a:r>
            <a:r>
              <a:rPr lang="uk-UA" dirty="0" smtClean="0"/>
              <a:t> Відношення довжин проекцій двох паралельних відрізків дорівнює відношенню довжин відрізків, що проек­туються.</a:t>
            </a:r>
            <a:endParaRPr lang="ru-RU" dirty="0"/>
          </a:p>
        </p:txBody>
      </p:sp>
      <p:pic>
        <p:nvPicPr>
          <p:cNvPr id="9218" name="Picture 2" descr="http://ito.vspu.net/SAIT/inst_kaf/kafedru/matem_fizuka_tex_osv/WWW/ENK/2011-2012/metoduka_profil_i_prof_navch/rob_styd/2012/Surota%20Masnyk/sayt/zmist/Dgerela/metod.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8" y="3655387"/>
            <a:ext cx="3081759" cy="32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to.vspu.net/SAIT/inst_kaf/kafedru/matem_fizuka_tex_osv/WWW/ENK/2011-2012/metoduka_profil_i_prof_navch/rob_styd/2012/Surota%20Masnyk/sayt/zmist/Dgerela/metod.files/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82" y="3637391"/>
            <a:ext cx="3033166" cy="32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78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43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Властивості зображення просторових фігур на площині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36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зображення просторових фігур на площині користуються методом паралельного проектування. Для цього вибирають напрям проектування.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1556792"/>
            <a:ext cx="9136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Суцільні лінії позначають видимі ліній(ребра) передніх, верхніх, нижніх, бічних граней просторової фігури, а пунктирні лінії позначають невидимі ліній(ребра) задніх, бічних, верхніх, нижніх,  граней просторової фігури. </a:t>
            </a:r>
            <a:endParaRPr lang="ru-RU" dirty="0"/>
          </a:p>
          <a:p>
            <a:r>
              <a:rPr lang="uk-UA" b="1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20888"/>
            <a:ext cx="9136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Як правило, просторову фігуру починають зображати із основи, дотримуючись властивостей паралельного проектування фігур на площину.</a:t>
            </a:r>
            <a:endParaRPr lang="ru-RU" dirty="0" smtClean="0"/>
          </a:p>
          <a:p>
            <a:r>
              <a:rPr lang="uk-UA" dirty="0" smtClean="0"/>
              <a:t>Зображення повинні бути правильними, повними, наочними і простими у використанні, такими щоб можна було ними користуватися при розв’язуванні задач.</a:t>
            </a:r>
            <a:endParaRPr lang="ru-RU" dirty="0"/>
          </a:p>
        </p:txBody>
      </p:sp>
      <p:pic>
        <p:nvPicPr>
          <p:cNvPr id="7" name="Picture 6" descr="http://shkola.ua/web/images/uploads/452_501_-_0006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78446" r="53068"/>
          <a:stretch/>
        </p:blipFill>
        <p:spPr bwMode="auto">
          <a:xfrm>
            <a:off x="5818332" y="4484373"/>
            <a:ext cx="3295237" cy="23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hkola.ua/web/images/uploads/452_501_-_0006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53059" r="56732" b="22496"/>
          <a:stretch/>
        </p:blipFill>
        <p:spPr bwMode="auto">
          <a:xfrm>
            <a:off x="1259632" y="4231998"/>
            <a:ext cx="2808312" cy="258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53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75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75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475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975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05" y="1052736"/>
            <a:ext cx="913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Означення1. </a:t>
            </a:r>
            <a:r>
              <a:rPr lang="uk-UA" dirty="0"/>
              <a:t>Проекцією відрізка-оригінала  на площину називається відрізок, який з’єднує його кінці проекцій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Означення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1699067"/>
            <a:ext cx="9156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Означення2. </a:t>
            </a:r>
            <a:r>
              <a:rPr lang="uk-UA" dirty="0" smtClean="0"/>
              <a:t>Проекцією многокутника на площину називається фігура, що обмежена проекціями сторін многокутника.</a:t>
            </a:r>
            <a:endParaRPr lang="ru-RU" dirty="0"/>
          </a:p>
        </p:txBody>
      </p:sp>
      <p:pic>
        <p:nvPicPr>
          <p:cNvPr id="5122" name="Picture 2" descr="http://www.distedu.ru/mirror/_fiz/archive.1september.ru/mat/2001/30/no30_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7" y="2996952"/>
            <a:ext cx="486540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80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8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Властивості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88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Властивість.</a:t>
            </a:r>
            <a:r>
              <a:rPr lang="uk-UA" dirty="0" smtClean="0"/>
              <a:t> Відрізок, що не паралельний напряму проектування на площину креслення, проектується у відрізок, при цьому довжина спроектованого відрізка може не дорівнювати довжині даного відрізка. 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321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Властивість.</a:t>
            </a:r>
            <a:r>
              <a:rPr lang="uk-UA" dirty="0" smtClean="0"/>
              <a:t> При паралельному проектуванні на площину паралельність відрізків зберігається. 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396" y="2100784"/>
            <a:ext cx="9127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Властивість. </a:t>
            </a:r>
            <a:r>
              <a:rPr lang="uk-UA" dirty="0" smtClean="0"/>
              <a:t>При паралельному проектуванні на площину двох відрізків, що перетинаються(або непаралельні),  не зберігається відношення довжин даних відрізків. 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818" y="2760048"/>
            <a:ext cx="9108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Властивість.</a:t>
            </a:r>
            <a:r>
              <a:rPr lang="uk-UA" dirty="0" smtClean="0"/>
              <a:t> При паралельному проектуванні на площину відношення відрізків однієї прямої або паралельних відрізків зберігається. Зокрема, середина заданого відрізка проектується в середину його проекції.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68337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Властивість. </a:t>
            </a:r>
            <a:r>
              <a:rPr lang="uk-UA" dirty="0" smtClean="0"/>
              <a:t>При паралельному проектуванні на площину паралельні  прямі проектуються в паралельні  прямі.  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362570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Властивість. </a:t>
            </a:r>
            <a:r>
              <a:rPr lang="uk-UA" dirty="0" smtClean="0"/>
              <a:t>Спільна точка двох прямих, що перетинаються, проектується в спільну точку їх  проекцій. При цьому може  не зберігатися кут між проекціями двох прямих, що перетинаються. </a:t>
            </a:r>
            <a:endParaRPr lang="ru-RU" dirty="0"/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141784" y="566467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Інші </a:t>
            </a:r>
            <a:r>
              <a:rPr lang="uk-UA" dirty="0" err="1" smtClean="0"/>
              <a:t>властивості►</a:t>
            </a:r>
            <a:endParaRPr lang="ru-RU" dirty="0"/>
          </a:p>
        </p:txBody>
      </p:sp>
      <p:pic>
        <p:nvPicPr>
          <p:cNvPr id="4098" name="Picture 2" descr="http://upload.wikimedia.org/wikibooks/ru/a/a2/Parproj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69789"/>
            <a:ext cx="3302421" cy="17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1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21" y="7084"/>
            <a:ext cx="91405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Властивість. </a:t>
            </a:r>
            <a:r>
              <a:rPr lang="uk-UA" sz="1400" dirty="0"/>
              <a:t>Спільна точка двох прямих, що перетинаються, проектується в спільну точку їх  проекцій. При цьому може  не зберігатися кут між проекціями двох прямих, що перетинаються. </a:t>
            </a:r>
            <a:endParaRPr lang="ru-RU" sz="1400" dirty="0"/>
          </a:p>
          <a:p>
            <a:r>
              <a:rPr lang="uk-UA" sz="1400" b="1" dirty="0"/>
              <a:t>Властивість.</a:t>
            </a:r>
            <a:r>
              <a:rPr lang="uk-UA" sz="1400" dirty="0"/>
              <a:t> При паралельному проектуванні на площину будь-який трикутник(прямокутний, рівнобедрений, правильний), що не паралельний напряму проектування, має своєю проекцією довільний трикутник(не обов’язково того ж виду). Зображення трикутника робиться у зручному розташуванні. </a:t>
            </a:r>
            <a:endParaRPr lang="ru-RU" sz="1400" dirty="0"/>
          </a:p>
          <a:p>
            <a:r>
              <a:rPr lang="uk-UA" sz="1400" dirty="0"/>
              <a:t>Якщо трикутник АВС – прямокутний, то зображення напрямків двох його висот (катетів) задано. Довільно зображуються висота, опущена на гіпотенузу і центр вписаного кола. Зображення перпендикуляра, опущеного із заданої точки гіпотенузи на будь-який катет, є відрізком, що паралельний другому катету.</a:t>
            </a:r>
            <a:endParaRPr lang="ru-RU" sz="1400" dirty="0"/>
          </a:p>
          <a:p>
            <a:r>
              <a:rPr lang="uk-UA" sz="1400" dirty="0"/>
              <a:t>Якщо трикутник АВС – рівнобедрений, то зображення на площині медіани ВМ проекції є зображенням висоти, бісектриси, що проведені до основи даного трикутника. Зображення центра вписаного і описаного кіл належать відрізку ВМ. </a:t>
            </a:r>
            <a:endParaRPr lang="ru-RU" sz="1400" dirty="0"/>
          </a:p>
          <a:p>
            <a:r>
              <a:rPr lang="uk-UA" sz="1400" dirty="0"/>
              <a:t>Якщо трикутник АВС – рівносторонній, то центри вписаного і описаного кіл співпадають і лежать в точці перетину медіан. Тому побудова зображення цього трикутника не може бути довільним. Точка перетину висот і бісектрис правильного трикутника проектується в точку перетину медіан проекції.</a:t>
            </a:r>
            <a:endParaRPr lang="ru-RU" sz="1400" dirty="0"/>
          </a:p>
          <a:p>
            <a:r>
              <a:rPr lang="uk-UA" sz="1400" dirty="0"/>
              <a:t> </a:t>
            </a:r>
            <a:r>
              <a:rPr lang="uk-UA" sz="1400" b="1" dirty="0" smtClean="0"/>
              <a:t>Властивість</a:t>
            </a:r>
            <a:r>
              <a:rPr lang="uk-UA" sz="1400" b="1" dirty="0"/>
              <a:t>.</a:t>
            </a:r>
            <a:r>
              <a:rPr lang="uk-UA" sz="1400" dirty="0"/>
              <a:t> Точка перетину медіан трикутника проектується в точку перетину медіан проекції.</a:t>
            </a:r>
            <a:endParaRPr lang="ru-RU" sz="1400" dirty="0"/>
          </a:p>
          <a:p>
            <a:r>
              <a:rPr lang="uk-UA" sz="1400" dirty="0"/>
              <a:t> </a:t>
            </a:r>
            <a:r>
              <a:rPr lang="uk-UA" sz="1400" b="1" dirty="0" smtClean="0"/>
              <a:t>Властивість</a:t>
            </a:r>
            <a:r>
              <a:rPr lang="uk-UA" sz="1400" b="1" dirty="0"/>
              <a:t>.</a:t>
            </a:r>
            <a:r>
              <a:rPr lang="uk-UA" sz="1400" dirty="0"/>
              <a:t> При паралельному проектуванні на площину будь-який паралелограм(квадрат, ромб, прямокутник), що не паралельний напряму проектування, має своєю проекцією довільний паралелограм(не обов’язково того ж виду). </a:t>
            </a:r>
            <a:endParaRPr lang="ru-RU" sz="1400" dirty="0"/>
          </a:p>
          <a:p>
            <a:r>
              <a:rPr lang="uk-UA" sz="1400" dirty="0"/>
              <a:t>На зображенні довільного паралелограма зображення його висот, проведених із однієї вершини, можна побудувати довільно. До того ж висоти, проведені з вершин гострого кута паралелограма оригінала лежать поза межами проекції, а висоти, проведені із тупого кута лежать всередині проекції.</a:t>
            </a:r>
            <a:endParaRPr lang="ru-RU" sz="1400" dirty="0"/>
          </a:p>
          <a:p>
            <a:r>
              <a:rPr lang="uk-UA" sz="1400" dirty="0"/>
              <a:t>Якщо АСВ</a:t>
            </a:r>
            <a:r>
              <a:rPr lang="en-GB" sz="1400" dirty="0"/>
              <a:t>D</a:t>
            </a:r>
            <a:r>
              <a:rPr lang="ru-RU" sz="1400" dirty="0"/>
              <a:t> – </a:t>
            </a:r>
            <a:r>
              <a:rPr lang="uk-UA" sz="1400" dirty="0"/>
              <a:t>ромб, то на зображенні визначається пара взаємно перпендикулярних прямих – це діагоналі ромба АСВ</a:t>
            </a:r>
            <a:r>
              <a:rPr lang="en-GB" sz="1400" dirty="0"/>
              <a:t>D</a:t>
            </a:r>
            <a:r>
              <a:rPr lang="uk-UA" sz="1400" dirty="0"/>
              <a:t>. Тому довільно можна побудувати зображення лише однієї висоти з даної вершини ромба на його сторону. При зображенні другої висоти ромба враховують, що основи цих висот лежать на прямій, паралельній діагоналі ромба. Аналогічно зображуються перпендикуляри, опущені на сторони ромба з будь-якої точки його діагоналі.</a:t>
            </a:r>
            <a:endParaRPr lang="ru-RU" sz="1400" dirty="0"/>
          </a:p>
          <a:p>
            <a:r>
              <a:rPr lang="uk-UA" sz="1400" dirty="0"/>
              <a:t>Якщо АСВ</a:t>
            </a:r>
            <a:r>
              <a:rPr lang="en-GB" sz="1400" dirty="0"/>
              <a:t>D</a:t>
            </a:r>
            <a:r>
              <a:rPr lang="ru-RU" sz="1400" dirty="0"/>
              <a:t> – </a:t>
            </a:r>
            <a:r>
              <a:rPr lang="uk-UA" sz="1400" dirty="0"/>
              <a:t>квадрат, то його зображення є довільним паралелограм, до того ж зображення висот, бісектрис, кутів, перпендикулярів до сторін будувати довільно не можна.</a:t>
            </a:r>
            <a:endParaRPr lang="ru-RU" sz="1400" dirty="0"/>
          </a:p>
          <a:p>
            <a:r>
              <a:rPr lang="uk-UA" sz="1400" dirty="0"/>
              <a:t> </a:t>
            </a:r>
            <a:r>
              <a:rPr lang="uk-UA" sz="1400" b="1" dirty="0" smtClean="0"/>
              <a:t>Властивість</a:t>
            </a:r>
            <a:r>
              <a:rPr lang="uk-UA" sz="1400" b="1" dirty="0"/>
              <a:t>.</a:t>
            </a:r>
            <a:r>
              <a:rPr lang="uk-UA" sz="1400" dirty="0"/>
              <a:t> При паралельному проектуванні на площину будь-яка трапеція, що не паралельна напряму проектування, має своєю проекцією довільну  трапецію (не обов’язково того ж виду). </a:t>
            </a:r>
            <a:endParaRPr lang="ru-RU" sz="1400" dirty="0"/>
          </a:p>
          <a:p>
            <a:r>
              <a:rPr lang="uk-UA" sz="1400" b="1" dirty="0"/>
              <a:t>Властивість.</a:t>
            </a:r>
            <a:r>
              <a:rPr lang="uk-UA" sz="1400" dirty="0"/>
              <a:t> При паралельному проектуванні на площину будь-яке коло, що не паралельне напряму проектування, має своєю проекцією довільний  еліпс. Центром кола на зображенні є точка перетину спряжених діаметрів еліпса. Два діаметри кола(еліпса) називаються спряженими, якщо кожний з них поділяє навпіл всі хорди, паралельні другому діаметру.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34246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a\Downloads\low_battery_icon_clip_art_9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67" y="1713505"/>
            <a:ext cx="31750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743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60032" y="6597788"/>
            <a:ext cx="4269524" cy="2602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chemeClr val="bg1"/>
                </a:solidFill>
              </a:rPr>
              <a:t>Презентація учня 302 групи </a:t>
            </a:r>
            <a:r>
              <a:rPr lang="uk-UA" sz="1400" dirty="0" err="1" smtClean="0">
                <a:solidFill>
                  <a:schemeClr val="bg1"/>
                </a:solidFill>
              </a:rPr>
              <a:t>Дегтяра</a:t>
            </a:r>
            <a:r>
              <a:rPr lang="uk-UA" sz="1400" dirty="0" smtClean="0">
                <a:solidFill>
                  <a:schemeClr val="bg1"/>
                </a:solidFill>
              </a:rPr>
              <a:t> Дмитра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217</TotalTime>
  <Words>664</Words>
  <Application>Microsoft Office PowerPoint</Application>
  <PresentationFormat>Экран (4:3)</PresentationFormat>
  <Paragraphs>51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8_math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21</cp:revision>
  <dcterms:created xsi:type="dcterms:W3CDTF">2012-12-26T19:28:48Z</dcterms:created>
  <dcterms:modified xsi:type="dcterms:W3CDTF">2012-12-26T23:06:46Z</dcterms:modified>
</cp:coreProperties>
</file>