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</p:sldMasterIdLst>
  <p:sldIdLst>
    <p:sldId id="260" r:id="rId5"/>
    <p:sldId id="257" r:id="rId6"/>
    <p:sldId id="259" r:id="rId7"/>
    <p:sldId id="258" r:id="rId8"/>
    <p:sldId id="261" r:id="rId9"/>
    <p:sldId id="263" r:id="rId10"/>
    <p:sldId id="264" r:id="rId11"/>
    <p:sldId id="262" r:id="rId12"/>
    <p:sldId id="265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CEB9-E5DF-4D4D-9EB8-B8F1D7DADC46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5124-6A88-4719-93EE-065FB91DA0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CEB9-E5DF-4D4D-9EB8-B8F1D7DADC46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5124-6A88-4719-93EE-065FB91DA0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CEB9-E5DF-4D4D-9EB8-B8F1D7DADC46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5124-6A88-4719-93EE-065FB91DA0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965" y="5261460"/>
            <a:ext cx="7772400" cy="85920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965" y="4956050"/>
            <a:ext cx="6400800" cy="835455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5825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468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0604" y="274638"/>
            <a:ext cx="701619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0604" y="1600200"/>
            <a:ext cx="7016195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252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398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9672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75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902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708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CEB9-E5DF-4D4D-9EB8-B8F1D7DADC46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5124-6A88-4719-93EE-065FB91DA0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4324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8253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3764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5112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965" y="5261460"/>
            <a:ext cx="7772400" cy="85920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965" y="4956050"/>
            <a:ext cx="6400800" cy="835455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3781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9961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0604" y="274638"/>
            <a:ext cx="701619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0604" y="1600200"/>
            <a:ext cx="7016195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9968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3967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8067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864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CEB9-E5DF-4D4D-9EB8-B8F1D7DADC46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5124-6A88-4719-93EE-065FB91DA0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6526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6298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0541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3984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5051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1420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965" y="5261460"/>
            <a:ext cx="7772400" cy="85920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965" y="4956050"/>
            <a:ext cx="6400800" cy="835455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47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6517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0604" y="274638"/>
            <a:ext cx="701619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0604" y="1600200"/>
            <a:ext cx="7016195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0776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088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CEB9-E5DF-4D4D-9EB8-B8F1D7DADC46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5124-6A88-4719-93EE-065FB91DA0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8897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428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1274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6389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3942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1712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616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14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CEB9-E5DF-4D4D-9EB8-B8F1D7DADC46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5124-6A88-4719-93EE-065FB91DA0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CEB9-E5DF-4D4D-9EB8-B8F1D7DADC46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5124-6A88-4719-93EE-065FB91DA0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CEB9-E5DF-4D4D-9EB8-B8F1D7DADC46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5124-6A88-4719-93EE-065FB91DA0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CEB9-E5DF-4D4D-9EB8-B8F1D7DADC46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5124-6A88-4719-93EE-065FB91DA0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CEB9-E5DF-4D4D-9EB8-B8F1D7DADC46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5124-6A88-4719-93EE-065FB91DA0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8CEB9-E5DF-4D4D-9EB8-B8F1D7DADC46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55124-6A88-4719-93EE-065FB91DA0D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669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529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286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5085184"/>
            <a:ext cx="7772400" cy="859205"/>
          </a:xfrm>
        </p:spPr>
        <p:txBody>
          <a:bodyPr/>
          <a:lstStyle/>
          <a:p>
            <a:r>
              <a:rPr lang="uk-UA" dirty="0" smtClean="0"/>
              <a:t>Симетрія в природі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609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680392"/>
            <a:ext cx="756084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ln w="1905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+mj-ea"/>
                <a:cs typeface="+mj-cs"/>
              </a:rPr>
              <a:t>Таким чином, </a:t>
            </a:r>
            <a:r>
              <a:rPr lang="ru-RU" sz="3200" dirty="0" err="1" smtClean="0">
                <a:ln w="1905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+mj-ea"/>
                <a:cs typeface="+mj-cs"/>
              </a:rPr>
              <a:t>дане</a:t>
            </a:r>
            <a:r>
              <a:rPr lang="ru-RU" sz="3200" dirty="0" smtClean="0">
                <a:ln w="1905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+mj-ea"/>
                <a:cs typeface="+mj-cs"/>
              </a:rPr>
              <a:t> </a:t>
            </a:r>
            <a:r>
              <a:rPr lang="ru-RU" sz="3200" dirty="0" err="1" smtClean="0">
                <a:ln w="1905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+mj-ea"/>
                <a:cs typeface="+mj-cs"/>
              </a:rPr>
              <a:t>перетворення</a:t>
            </a:r>
            <a:r>
              <a:rPr lang="ru-RU" sz="3200" dirty="0" smtClean="0">
                <a:ln w="1905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+mj-ea"/>
                <a:cs typeface="+mj-cs"/>
              </a:rPr>
              <a:t> </a:t>
            </a:r>
            <a:r>
              <a:rPr lang="ru-RU" sz="3200" dirty="0" err="1" smtClean="0">
                <a:ln w="1905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+mj-ea"/>
                <a:cs typeface="+mj-cs"/>
              </a:rPr>
              <a:t>фігур</a:t>
            </a:r>
            <a:r>
              <a:rPr lang="ru-RU" sz="3200" dirty="0" smtClean="0">
                <a:ln w="1905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+mj-ea"/>
                <a:cs typeface="+mj-cs"/>
              </a:rPr>
              <a:t> (</a:t>
            </a:r>
            <a:r>
              <a:rPr lang="ru-RU" sz="3200" dirty="0" err="1" smtClean="0">
                <a:ln w="1905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+mj-ea"/>
                <a:cs typeface="+mj-cs"/>
              </a:rPr>
              <a:t>симетрія</a:t>
            </a:r>
            <a:r>
              <a:rPr lang="ru-RU" sz="3200" dirty="0" smtClean="0">
                <a:ln w="1905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+mj-ea"/>
                <a:cs typeface="+mj-cs"/>
              </a:rPr>
              <a:t>) </a:t>
            </a:r>
            <a:r>
              <a:rPr lang="ru-RU" sz="3200" dirty="0" err="1" smtClean="0">
                <a:ln w="1905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+mj-ea"/>
                <a:cs typeface="+mj-cs"/>
              </a:rPr>
              <a:t>увійшло</a:t>
            </a:r>
            <a:r>
              <a:rPr lang="ru-RU" sz="3200" dirty="0" smtClean="0">
                <a:ln w="1905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+mj-ea"/>
                <a:cs typeface="+mj-cs"/>
              </a:rPr>
              <a:t> в математику в </a:t>
            </a:r>
            <a:r>
              <a:rPr lang="ru-RU" sz="3200" dirty="0" err="1" smtClean="0">
                <a:ln w="1905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+mj-ea"/>
                <a:cs typeface="+mj-cs"/>
              </a:rPr>
              <a:t>результаті</a:t>
            </a:r>
            <a:r>
              <a:rPr lang="ru-RU" sz="3200" dirty="0" smtClean="0">
                <a:ln w="1905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+mj-ea"/>
                <a:cs typeface="+mj-cs"/>
              </a:rPr>
              <a:t> </a:t>
            </a:r>
            <a:r>
              <a:rPr lang="ru-RU" sz="3200" dirty="0" err="1" smtClean="0">
                <a:ln w="1905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+mj-ea"/>
                <a:cs typeface="+mj-cs"/>
              </a:rPr>
              <a:t>спостереження</a:t>
            </a:r>
            <a:r>
              <a:rPr lang="ru-RU" sz="3200" dirty="0" smtClean="0">
                <a:ln w="1905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+mj-ea"/>
                <a:cs typeface="+mj-cs"/>
              </a:rPr>
              <a:t> </a:t>
            </a:r>
            <a:r>
              <a:rPr lang="ru-RU" sz="3200" dirty="0" err="1" smtClean="0">
                <a:ln w="1905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+mj-ea"/>
                <a:cs typeface="+mj-cs"/>
              </a:rPr>
              <a:t>людини</a:t>
            </a:r>
            <a:r>
              <a:rPr lang="ru-RU" sz="3200" dirty="0" smtClean="0">
                <a:ln w="1905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+mj-ea"/>
                <a:cs typeface="+mj-cs"/>
              </a:rPr>
              <a:t> за </a:t>
            </a:r>
            <a:r>
              <a:rPr lang="ru-RU" sz="3200" dirty="0" err="1" smtClean="0">
                <a:ln w="1905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+mj-ea"/>
                <a:cs typeface="+mj-cs"/>
              </a:rPr>
              <a:t>навколишнім</a:t>
            </a:r>
            <a:r>
              <a:rPr lang="ru-RU" sz="3200" dirty="0" smtClean="0">
                <a:ln w="1905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+mj-ea"/>
                <a:cs typeface="+mj-cs"/>
              </a:rPr>
              <a:t> </a:t>
            </a:r>
            <a:r>
              <a:rPr lang="ru-RU" sz="3200" dirty="0" err="1" smtClean="0">
                <a:ln w="1905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+mj-ea"/>
                <a:cs typeface="+mj-cs"/>
              </a:rPr>
              <a:t>світом</a:t>
            </a:r>
            <a:r>
              <a:rPr lang="ru-RU" sz="3200" dirty="0" smtClean="0">
                <a:ln w="1905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+mj-ea"/>
                <a:cs typeface="+mj-cs"/>
              </a:rPr>
              <a:t>. </a:t>
            </a:r>
            <a:r>
              <a:rPr lang="ru-RU" sz="3200" dirty="0" err="1" smtClean="0">
                <a:ln w="1905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+mj-ea"/>
                <a:cs typeface="+mj-cs"/>
              </a:rPr>
              <a:t>Воно</a:t>
            </a:r>
            <a:r>
              <a:rPr lang="ru-RU" sz="3200" dirty="0" smtClean="0">
                <a:ln w="1905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+mj-ea"/>
                <a:cs typeface="+mj-cs"/>
              </a:rPr>
              <a:t> </a:t>
            </a:r>
            <a:r>
              <a:rPr lang="ru-RU" sz="3200" dirty="0" err="1" smtClean="0">
                <a:ln w="1905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+mj-ea"/>
                <a:cs typeface="+mj-cs"/>
              </a:rPr>
              <a:t>зустрічається</a:t>
            </a:r>
            <a:r>
              <a:rPr lang="ru-RU" sz="3200" dirty="0" smtClean="0">
                <a:ln w="1905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+mj-ea"/>
                <a:cs typeface="+mj-cs"/>
              </a:rPr>
              <a:t> часто і </a:t>
            </a:r>
            <a:r>
              <a:rPr lang="ru-RU" sz="3200" dirty="0" err="1" smtClean="0">
                <a:ln w="1905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+mj-ea"/>
                <a:cs typeface="+mj-cs"/>
              </a:rPr>
              <a:t>повсюдно</a:t>
            </a:r>
            <a:r>
              <a:rPr lang="ru-RU" sz="3200" dirty="0" smtClean="0">
                <a:ln w="1905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+mj-ea"/>
                <a:cs typeface="+mj-cs"/>
              </a:rPr>
              <a:t>. Тому </a:t>
            </a:r>
            <a:r>
              <a:rPr lang="ru-RU" sz="3200" dirty="0" err="1" smtClean="0">
                <a:ln w="1905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+mj-ea"/>
                <a:cs typeface="+mj-cs"/>
              </a:rPr>
              <a:t>навіть</a:t>
            </a:r>
            <a:r>
              <a:rPr lang="ru-RU" sz="3200" dirty="0" smtClean="0">
                <a:ln w="1905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+mj-ea"/>
                <a:cs typeface="+mj-cs"/>
              </a:rPr>
              <a:t> не </a:t>
            </a:r>
            <a:r>
              <a:rPr lang="ru-RU" sz="3200" dirty="0" err="1" smtClean="0">
                <a:ln w="1905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+mj-ea"/>
                <a:cs typeface="+mj-cs"/>
              </a:rPr>
              <a:t>досвідчена</a:t>
            </a:r>
            <a:r>
              <a:rPr lang="ru-RU" sz="3200" dirty="0" smtClean="0">
                <a:ln w="1905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+mj-ea"/>
                <a:cs typeface="+mj-cs"/>
              </a:rPr>
              <a:t> </a:t>
            </a:r>
            <a:r>
              <a:rPr lang="ru-RU" sz="3200" dirty="0" err="1" smtClean="0">
                <a:ln w="1905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+mj-ea"/>
                <a:cs typeface="+mj-cs"/>
              </a:rPr>
              <a:t>людина</a:t>
            </a:r>
            <a:r>
              <a:rPr lang="ru-RU" sz="3200" dirty="0" smtClean="0">
                <a:ln w="1905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+mj-ea"/>
                <a:cs typeface="+mj-cs"/>
              </a:rPr>
              <a:t> </a:t>
            </a:r>
            <a:r>
              <a:rPr lang="ru-RU" sz="3200" dirty="0" err="1" smtClean="0">
                <a:ln w="1905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+mj-ea"/>
                <a:cs typeface="+mj-cs"/>
              </a:rPr>
              <a:t>зазвичай</a:t>
            </a:r>
            <a:r>
              <a:rPr lang="ru-RU" sz="3200" dirty="0" smtClean="0">
                <a:ln w="1905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+mj-ea"/>
                <a:cs typeface="+mj-cs"/>
              </a:rPr>
              <a:t> легко </a:t>
            </a:r>
            <a:r>
              <a:rPr lang="ru-RU" sz="3200" dirty="0" err="1" smtClean="0">
                <a:ln w="1905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+mj-ea"/>
                <a:cs typeface="+mj-cs"/>
              </a:rPr>
              <a:t>вбачає</a:t>
            </a:r>
            <a:r>
              <a:rPr lang="ru-RU" sz="3200" dirty="0" smtClean="0">
                <a:ln w="1905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+mj-ea"/>
                <a:cs typeface="+mj-cs"/>
              </a:rPr>
              <a:t> </a:t>
            </a:r>
            <a:r>
              <a:rPr lang="ru-RU" sz="3200" dirty="0" err="1" smtClean="0">
                <a:ln w="1905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+mj-ea"/>
                <a:cs typeface="+mj-cs"/>
              </a:rPr>
              <a:t>симетрію</a:t>
            </a:r>
            <a:r>
              <a:rPr lang="ru-RU" sz="3200" dirty="0" smtClean="0">
                <a:ln w="1905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+mj-ea"/>
                <a:cs typeface="+mj-cs"/>
              </a:rPr>
              <a:t> у </a:t>
            </a:r>
            <a:r>
              <a:rPr lang="ru-RU" sz="3200" dirty="0" err="1" smtClean="0">
                <a:ln w="1905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+mj-ea"/>
                <a:cs typeface="+mj-cs"/>
              </a:rPr>
              <a:t>відносно</a:t>
            </a:r>
            <a:r>
              <a:rPr lang="ru-RU" sz="3200" dirty="0" smtClean="0">
                <a:ln w="1905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+mj-ea"/>
                <a:cs typeface="+mj-cs"/>
              </a:rPr>
              <a:t> </a:t>
            </a:r>
            <a:r>
              <a:rPr lang="ru-RU" sz="3200" dirty="0" err="1" smtClean="0">
                <a:ln w="1905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+mj-ea"/>
                <a:cs typeface="+mj-cs"/>
              </a:rPr>
              <a:t>простих</a:t>
            </a:r>
            <a:r>
              <a:rPr lang="ru-RU" sz="3200" dirty="0" smtClean="0">
                <a:ln w="1905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+mj-ea"/>
                <a:cs typeface="+mj-cs"/>
              </a:rPr>
              <a:t> </a:t>
            </a:r>
            <a:r>
              <a:rPr lang="ru-RU" sz="3200" dirty="0" err="1" smtClean="0">
                <a:ln w="1905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+mj-ea"/>
                <a:cs typeface="+mj-cs"/>
              </a:rPr>
              <a:t>її</a:t>
            </a:r>
            <a:r>
              <a:rPr lang="ru-RU" sz="3200" dirty="0" smtClean="0">
                <a:ln w="1905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+mj-ea"/>
                <a:cs typeface="+mj-cs"/>
              </a:rPr>
              <a:t> </a:t>
            </a:r>
            <a:r>
              <a:rPr lang="ru-RU" sz="3200" dirty="0" err="1" smtClean="0">
                <a:ln w="1905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+mj-ea"/>
                <a:cs typeface="+mj-cs"/>
              </a:rPr>
              <a:t>проявах</a:t>
            </a:r>
            <a:r>
              <a:rPr lang="ru-RU" sz="3200" dirty="0" smtClean="0">
                <a:ln w="1905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+mj-ea"/>
                <a:cs typeface="+mj-cs"/>
              </a:rPr>
              <a:t>.</a:t>
            </a:r>
            <a:endParaRPr lang="ru-RU" sz="3200" dirty="0">
              <a:ln w="19050">
                <a:solidFill>
                  <a:schemeClr val="accent1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84168" y="6346396"/>
            <a:ext cx="2997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Підготувала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uk-UA" dirty="0" smtClean="0">
                <a:solidFill>
                  <a:schemeClr val="bg1"/>
                </a:solidFill>
              </a:rPr>
              <a:t>Пустовіт Наталія</a:t>
            </a:r>
            <a:endParaRPr lang="uk-U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6335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032" y="4077072"/>
            <a:ext cx="8784976" cy="2376264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Futura Md BT" pitchFamily="34" charset="0"/>
              </a:rPr>
              <a:t/>
            </a:r>
            <a:b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Futura Md BT" pitchFamily="34" charset="0"/>
              </a:rPr>
            </a:br>
            <a:r>
              <a:rPr lang="ru-RU" sz="3200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Симетрія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. В </a:t>
            </a:r>
            <a:r>
              <a:rPr lang="ru-RU" sz="3200" dirty="0" err="1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давнину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 </a:t>
            </a:r>
            <a:r>
              <a:rPr lang="ru-RU" sz="3200" dirty="0" err="1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це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 слово </a:t>
            </a:r>
            <a:r>
              <a:rPr lang="ru-RU" sz="3200" dirty="0" err="1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використовували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 як “ </a:t>
            </a:r>
            <a:r>
              <a:rPr lang="ru-RU" sz="3200" dirty="0" err="1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гармонія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”, “краса”. А й </a:t>
            </a:r>
            <a:r>
              <a:rPr lang="ru-RU" sz="3200" dirty="0" err="1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справді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 з </a:t>
            </a:r>
            <a:r>
              <a:rPr lang="ru-RU" sz="3200" dirty="0" err="1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грецької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 </a:t>
            </a:r>
            <a:r>
              <a:rPr lang="ru-RU" sz="3200" dirty="0" err="1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мови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 </a:t>
            </a:r>
            <a:r>
              <a:rPr lang="ru-RU" sz="3200" dirty="0" err="1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воно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 </a:t>
            </a:r>
            <a:r>
              <a:rPr lang="ru-RU" sz="3200" dirty="0" err="1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означає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 «</a:t>
            </a:r>
            <a:r>
              <a:rPr lang="ru-RU" sz="3200" dirty="0" err="1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відповідність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, </a:t>
            </a:r>
            <a:r>
              <a:rPr lang="ru-RU" sz="3200" dirty="0" err="1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пропорційність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, </a:t>
            </a:r>
            <a:r>
              <a:rPr lang="ru-RU" sz="3200" dirty="0" err="1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подібність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 в </a:t>
            </a:r>
            <a:r>
              <a:rPr lang="ru-RU" sz="3200" dirty="0" err="1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розташуванні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 </a:t>
            </a:r>
            <a:r>
              <a:rPr lang="ru-RU" sz="3200" dirty="0" err="1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частин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». 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latin typeface="Futura Md BT" pitchFamily="34" charset="0"/>
              </a:rPr>
              <a:t/>
            </a:r>
            <a:br>
              <a:rPr lang="ru-RU" sz="3200" dirty="0">
                <a:solidFill>
                  <a:schemeClr val="accent3">
                    <a:lumMod val="50000"/>
                  </a:schemeClr>
                </a:solidFill>
                <a:latin typeface="Futura Md BT" pitchFamily="34" charset="0"/>
              </a:rPr>
            </a:br>
            <a:endParaRPr lang="en-US" sz="3200" dirty="0">
              <a:solidFill>
                <a:schemeClr val="accent3">
                  <a:lumMod val="50000"/>
                </a:schemeClr>
              </a:solidFill>
              <a:latin typeface="Futura Md BT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768" y="1384564"/>
            <a:ext cx="2180742" cy="2488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"/>
          <a:stretch/>
        </p:blipFill>
        <p:spPr bwMode="auto">
          <a:xfrm>
            <a:off x="2627784" y="1384563"/>
            <a:ext cx="3994883" cy="2471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2"/>
          <a:stretch/>
        </p:blipFill>
        <p:spPr bwMode="auto">
          <a:xfrm>
            <a:off x="179512" y="1372301"/>
            <a:ext cx="2277784" cy="24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293096"/>
            <a:ext cx="8352928" cy="2376264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schemeClr val="accent3">
                    <a:lumMod val="50000"/>
                  </a:schemeClr>
                </a:solidFill>
                <a:latin typeface="Futura Md BT" pitchFamily="34" charset="0"/>
              </a:rPr>
              <a:t/>
            </a:r>
            <a:br>
              <a:rPr lang="ru-RU" sz="3200" dirty="0">
                <a:solidFill>
                  <a:schemeClr val="accent3">
                    <a:lumMod val="50000"/>
                  </a:schemeClr>
                </a:solidFill>
                <a:latin typeface="Futura Md BT" pitchFamily="34" charset="0"/>
              </a:rPr>
            </a:b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Природа 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- </a:t>
            </a:r>
            <a:r>
              <a:rPr lang="ru-RU" sz="3200" dirty="0" err="1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дивовижний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 </a:t>
            </a:r>
            <a:r>
              <a:rPr lang="ru-RU" sz="3200" dirty="0" err="1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творець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 і </a:t>
            </a:r>
            <a:r>
              <a:rPr lang="ru-RU" sz="3200" dirty="0" err="1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майстер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. Все </a:t>
            </a:r>
            <a:r>
              <a:rPr lang="ru-RU" sz="3200" dirty="0" err="1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живе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 в </a:t>
            </a:r>
            <a:r>
              <a:rPr lang="ru-RU" sz="3200" dirty="0" err="1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природі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 </a:t>
            </a:r>
            <a:r>
              <a:rPr lang="ru-RU" sz="3200" dirty="0" err="1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має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 </a:t>
            </a:r>
            <a:r>
              <a:rPr lang="ru-RU" sz="3200" dirty="0" err="1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властивість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 </a:t>
            </a:r>
            <a:r>
              <a:rPr lang="ru-RU" sz="3200" dirty="0" err="1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симетрії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.</a:t>
            </a:r>
            <a:br>
              <a:rPr lang="ru-RU" sz="3200" dirty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</a:br>
            <a:r>
              <a:rPr lang="ru-RU" sz="3200" dirty="0">
                <a:solidFill>
                  <a:schemeClr val="accent3">
                    <a:lumMod val="50000"/>
                  </a:schemeClr>
                </a:solidFill>
                <a:latin typeface="Futura Md BT" pitchFamily="34" charset="0"/>
              </a:rPr>
              <a:t/>
            </a:r>
            <a:br>
              <a:rPr lang="ru-RU" sz="3200" dirty="0">
                <a:solidFill>
                  <a:schemeClr val="accent3">
                    <a:lumMod val="50000"/>
                  </a:schemeClr>
                </a:solidFill>
                <a:latin typeface="Futura Md BT" pitchFamily="34" charset="0"/>
              </a:rPr>
            </a:br>
            <a:endParaRPr lang="en-US" sz="3200" dirty="0">
              <a:solidFill>
                <a:schemeClr val="accent3">
                  <a:lumMod val="50000"/>
                </a:schemeClr>
              </a:solidFill>
              <a:latin typeface="Futura Md B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87623" y="908719"/>
            <a:ext cx="3096344" cy="3224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908720"/>
            <a:ext cx="3100451" cy="3224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84888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71600" y="3068960"/>
            <a:ext cx="79208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Якщо</a:t>
            </a:r>
            <a:r>
              <a:rPr lang="ru-RU" sz="2400" dirty="0" smtClean="0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 </a:t>
            </a:r>
            <a:r>
              <a:rPr lang="ru-RU" sz="2400" dirty="0" err="1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зверху</a:t>
            </a:r>
            <a:r>
              <a:rPr lang="ru-RU" sz="2400" dirty="0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 </a:t>
            </a:r>
            <a:r>
              <a:rPr lang="ru-RU" sz="2400" dirty="0" err="1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подивитися</a:t>
            </a:r>
            <a:r>
              <a:rPr lang="ru-RU" sz="2400" dirty="0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 на будь-яку </a:t>
            </a:r>
            <a:r>
              <a:rPr lang="ru-RU" sz="2400" dirty="0" err="1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комаху</a:t>
            </a:r>
            <a:r>
              <a:rPr lang="ru-RU" sz="2400" dirty="0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 і </a:t>
            </a:r>
            <a:r>
              <a:rPr lang="ru-RU" sz="2400" dirty="0" err="1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подумки</a:t>
            </a:r>
            <a:r>
              <a:rPr lang="ru-RU" sz="2400" dirty="0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 провести </a:t>
            </a:r>
            <a:r>
              <a:rPr lang="ru-RU" sz="2400" dirty="0" err="1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посередині</a:t>
            </a:r>
            <a:r>
              <a:rPr lang="ru-RU" sz="2400" dirty="0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 </a:t>
            </a:r>
            <a:r>
              <a:rPr lang="ru-RU" sz="2400" dirty="0" err="1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пряму</a:t>
            </a:r>
            <a:r>
              <a:rPr lang="ru-RU" sz="2400" dirty="0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 (</a:t>
            </a:r>
            <a:r>
              <a:rPr lang="ru-RU" sz="2400" dirty="0" err="1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площину</a:t>
            </a:r>
            <a:r>
              <a:rPr lang="ru-RU" sz="2400" dirty="0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), то </a:t>
            </a:r>
            <a:r>
              <a:rPr lang="ru-RU" sz="2400" dirty="0" err="1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ліві</a:t>
            </a:r>
            <a:r>
              <a:rPr lang="ru-RU" sz="2400" dirty="0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 і </a:t>
            </a:r>
            <a:r>
              <a:rPr lang="ru-RU" sz="2400" dirty="0" err="1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праві</a:t>
            </a:r>
            <a:r>
              <a:rPr lang="ru-RU" sz="2400" dirty="0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 половинки комах </a:t>
            </a:r>
            <a:r>
              <a:rPr lang="ru-RU" sz="2400" dirty="0" err="1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будуть</a:t>
            </a:r>
            <a:r>
              <a:rPr lang="ru-RU" sz="2400" dirty="0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 </a:t>
            </a:r>
            <a:r>
              <a:rPr lang="ru-RU" sz="2400" dirty="0" err="1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однаковими</a:t>
            </a:r>
            <a:r>
              <a:rPr lang="ru-RU" sz="2400" dirty="0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 і по </a:t>
            </a:r>
            <a:r>
              <a:rPr lang="ru-RU" sz="2400" dirty="0" err="1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розташуванню</a:t>
            </a:r>
            <a:r>
              <a:rPr lang="ru-RU" sz="2400" dirty="0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, і за </a:t>
            </a:r>
            <a:r>
              <a:rPr lang="ru-RU" sz="2400" dirty="0" err="1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розмірами</a:t>
            </a:r>
            <a:r>
              <a:rPr lang="ru-RU" sz="2400" dirty="0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, і за </a:t>
            </a:r>
            <a:r>
              <a:rPr lang="ru-RU" sz="2400" dirty="0" err="1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забарвленням</a:t>
            </a:r>
            <a:r>
              <a:rPr lang="ru-RU" sz="2400" dirty="0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. </a:t>
            </a:r>
            <a:r>
              <a:rPr lang="ru-RU" sz="2400" dirty="0" err="1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Адже</a:t>
            </a:r>
            <a:r>
              <a:rPr lang="ru-RU" sz="2400" dirty="0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 ми </a:t>
            </a:r>
            <a:r>
              <a:rPr lang="ru-RU" sz="2400" dirty="0" err="1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ні</a:t>
            </a:r>
            <a:r>
              <a:rPr lang="ru-RU" sz="2400" dirty="0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 разу не </a:t>
            </a:r>
            <a:r>
              <a:rPr lang="ru-RU" sz="2400" dirty="0" err="1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бачили</a:t>
            </a:r>
            <a:r>
              <a:rPr lang="ru-RU" sz="2400" dirty="0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, </a:t>
            </a:r>
            <a:r>
              <a:rPr lang="ru-RU" sz="2400" dirty="0" err="1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щоб</a:t>
            </a:r>
            <a:r>
              <a:rPr lang="ru-RU" sz="2400" dirty="0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 у жука </a:t>
            </a:r>
            <a:r>
              <a:rPr lang="ru-RU" sz="2400" dirty="0" err="1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або</a:t>
            </a:r>
            <a:r>
              <a:rPr lang="ru-RU" sz="2400" dirty="0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 бабки, у будь-</a:t>
            </a:r>
            <a:r>
              <a:rPr lang="ru-RU" sz="2400" dirty="0" err="1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якої</a:t>
            </a:r>
            <a:r>
              <a:rPr lang="ru-RU" sz="2400" dirty="0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 </a:t>
            </a:r>
            <a:r>
              <a:rPr lang="ru-RU" sz="2400" dirty="0" err="1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іншої</a:t>
            </a:r>
            <a:r>
              <a:rPr lang="ru-RU" sz="2400" dirty="0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 </a:t>
            </a:r>
            <a:r>
              <a:rPr lang="ru-RU" sz="2400" dirty="0" err="1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комахи</a:t>
            </a:r>
            <a:r>
              <a:rPr lang="ru-RU" sz="2400" dirty="0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 </a:t>
            </a:r>
            <a:r>
              <a:rPr lang="ru-RU" sz="2400" dirty="0" err="1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лапи</a:t>
            </a:r>
            <a:r>
              <a:rPr lang="ru-RU" sz="2400" dirty="0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 </a:t>
            </a:r>
            <a:r>
              <a:rPr lang="ru-RU" sz="2400" dirty="0" err="1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ліворуч</a:t>
            </a:r>
            <a:r>
              <a:rPr lang="ru-RU" sz="2400" dirty="0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 </a:t>
            </a:r>
            <a:r>
              <a:rPr lang="ru-RU" sz="2400" dirty="0" err="1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були</a:t>
            </a:r>
            <a:r>
              <a:rPr lang="ru-RU" sz="2400" dirty="0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 б </a:t>
            </a:r>
            <a:r>
              <a:rPr lang="ru-RU" sz="2400" dirty="0" err="1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ближче</a:t>
            </a:r>
            <a:r>
              <a:rPr lang="ru-RU" sz="2400" dirty="0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 до </a:t>
            </a:r>
            <a:r>
              <a:rPr lang="ru-RU" sz="2400" dirty="0" err="1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голови</a:t>
            </a:r>
            <a:r>
              <a:rPr lang="ru-RU" sz="2400" dirty="0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, </a:t>
            </a:r>
            <a:r>
              <a:rPr lang="ru-RU" sz="2400" dirty="0" err="1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ніж</a:t>
            </a:r>
            <a:r>
              <a:rPr lang="ru-RU" sz="2400" dirty="0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 </a:t>
            </a:r>
            <a:r>
              <a:rPr lang="ru-RU" sz="2400" dirty="0" err="1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праворуч</a:t>
            </a:r>
            <a:r>
              <a:rPr lang="ru-RU" sz="2400" dirty="0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, а праве </a:t>
            </a:r>
            <a:r>
              <a:rPr lang="ru-RU" sz="2400" dirty="0" err="1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крило</a:t>
            </a:r>
            <a:r>
              <a:rPr lang="ru-RU" sz="2400" dirty="0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 </a:t>
            </a:r>
            <a:r>
              <a:rPr lang="ru-RU" sz="2400" dirty="0" err="1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метелика</a:t>
            </a:r>
            <a:r>
              <a:rPr lang="ru-RU" sz="2400" dirty="0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 </a:t>
            </a:r>
            <a:r>
              <a:rPr lang="ru-RU" sz="2400" dirty="0" err="1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або</a:t>
            </a:r>
            <a:r>
              <a:rPr lang="ru-RU" sz="2400" dirty="0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 </a:t>
            </a:r>
            <a:r>
              <a:rPr lang="ru-RU" sz="2400" dirty="0" err="1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сонечка</a:t>
            </a:r>
            <a:r>
              <a:rPr lang="ru-RU" sz="2400" dirty="0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 </a:t>
            </a:r>
            <a:r>
              <a:rPr lang="ru-RU" sz="2400" dirty="0" err="1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було</a:t>
            </a:r>
            <a:r>
              <a:rPr lang="ru-RU" sz="2400" dirty="0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 б </a:t>
            </a:r>
            <a:r>
              <a:rPr lang="ru-RU" sz="2400" dirty="0" err="1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більше</a:t>
            </a:r>
            <a:r>
              <a:rPr lang="ru-RU" sz="2400" dirty="0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, </a:t>
            </a:r>
            <a:r>
              <a:rPr lang="ru-RU" sz="2400" dirty="0" err="1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ніж</a:t>
            </a:r>
            <a:r>
              <a:rPr lang="ru-RU" sz="2400" dirty="0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 </a:t>
            </a:r>
            <a:r>
              <a:rPr lang="ru-RU" sz="2400" dirty="0" err="1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ліве</a:t>
            </a:r>
            <a:r>
              <a:rPr lang="ru-RU" sz="2400" dirty="0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. Такого в </a:t>
            </a:r>
            <a:r>
              <a:rPr lang="ru-RU" sz="2400" dirty="0" err="1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природі</a:t>
            </a:r>
            <a:r>
              <a:rPr lang="ru-RU" sz="2400" dirty="0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 не </a:t>
            </a:r>
            <a:r>
              <a:rPr lang="ru-RU" sz="2400" dirty="0" err="1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буває</a:t>
            </a:r>
            <a:r>
              <a:rPr lang="ru-RU" sz="2400" dirty="0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, </a:t>
            </a:r>
            <a:r>
              <a:rPr lang="ru-RU" sz="2400" dirty="0" err="1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інакше</a:t>
            </a:r>
            <a:r>
              <a:rPr lang="ru-RU" sz="2400" dirty="0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 б </a:t>
            </a:r>
            <a:r>
              <a:rPr lang="ru-RU" sz="2400" dirty="0" err="1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комахи</a:t>
            </a:r>
            <a:r>
              <a:rPr lang="ru-RU" sz="2400" dirty="0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 не </a:t>
            </a:r>
            <a:r>
              <a:rPr lang="ru-RU" sz="2400" dirty="0" err="1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змогли</a:t>
            </a:r>
            <a:r>
              <a:rPr lang="ru-RU" sz="2400" dirty="0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 б </a:t>
            </a:r>
            <a:r>
              <a:rPr lang="ru-RU" sz="2400" dirty="0" err="1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літати</a:t>
            </a:r>
            <a:r>
              <a:rPr lang="ru-RU" sz="2400" dirty="0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.</a:t>
            </a:r>
            <a:endParaRPr lang="ru-RU" sz="24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264654"/>
            <a:ext cx="3564455" cy="2648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297" y="232294"/>
            <a:ext cx="2895962" cy="2713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4294967295"/>
          </p:nvPr>
        </p:nvSpPr>
        <p:spPr>
          <a:xfrm>
            <a:off x="539552" y="4581128"/>
            <a:ext cx="8280920" cy="201622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Властивість</a:t>
            </a:r>
            <a:r>
              <a:rPr lang="ru-RU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симетричності</a:t>
            </a:r>
            <a:r>
              <a:rPr lang="ru-RU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властиве</a:t>
            </a:r>
            <a:r>
              <a:rPr lang="ru-RU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живій</a:t>
            </a:r>
            <a:r>
              <a:rPr lang="ru-RU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природі</a:t>
            </a:r>
            <a:r>
              <a:rPr lang="ru-RU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людина</a:t>
            </a:r>
            <a:r>
              <a:rPr lang="ru-RU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використала</a:t>
            </a:r>
            <a:r>
              <a:rPr lang="ru-RU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у </a:t>
            </a:r>
            <a:r>
              <a:rPr lang="ru-RU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своїх</a:t>
            </a:r>
            <a:r>
              <a:rPr lang="ru-RU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досягненнях</a:t>
            </a:r>
            <a:r>
              <a:rPr lang="ru-RU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винайшовши</a:t>
            </a:r>
            <a:r>
              <a:rPr lang="ru-RU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літак</a:t>
            </a:r>
            <a:r>
              <a:rPr lang="ru-RU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, створивши </a:t>
            </a:r>
            <a:r>
              <a:rPr lang="ru-RU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унікальні</a:t>
            </a:r>
            <a:r>
              <a:rPr lang="ru-RU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будівлі</a:t>
            </a:r>
            <a:r>
              <a:rPr lang="ru-RU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архітектури</a:t>
            </a:r>
            <a:r>
              <a:rPr lang="ru-RU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. Та й сама </a:t>
            </a:r>
            <a:r>
              <a:rPr lang="ru-RU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людина</a:t>
            </a:r>
            <a:r>
              <a:rPr lang="ru-RU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є </a:t>
            </a:r>
            <a:r>
              <a:rPr lang="ru-RU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фігурою</a:t>
            </a:r>
            <a:r>
              <a:rPr lang="ru-RU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симетричною</a:t>
            </a:r>
            <a:r>
              <a:rPr lang="ru-RU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  <a:endParaRPr lang="en-US" dirty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32244"/>
            <a:ext cx="2808312" cy="2900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240" y="2254870"/>
            <a:ext cx="2893470" cy="1949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701" y="2254870"/>
            <a:ext cx="2195513" cy="1927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55295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9043"/>
            <a:ext cx="2970330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877" y="908720"/>
            <a:ext cx="3432382" cy="2574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481736"/>
            <a:ext cx="8352928" cy="2376264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Futura Md BT" pitchFamily="34" charset="0"/>
              </a:rPr>
              <a:t/>
            </a:r>
            <a:b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Futura Md BT" pitchFamily="34" charset="0"/>
              </a:rPr>
            </a:br>
            <a:r>
              <a:rPr lang="ru-RU" sz="3200" dirty="0">
                <a:solidFill>
                  <a:schemeClr val="accent3">
                    <a:lumMod val="50000"/>
                  </a:schemeClr>
                </a:solidFill>
                <a:latin typeface="Futura Md BT" pitchFamily="34" charset="0"/>
              </a:rPr>
              <a:t/>
            </a:r>
            <a:br>
              <a:rPr lang="ru-RU" sz="3200" dirty="0">
                <a:solidFill>
                  <a:schemeClr val="accent3">
                    <a:lumMod val="50000"/>
                  </a:schemeClr>
                </a:solidFill>
                <a:latin typeface="Futura Md BT" pitchFamily="34" charset="0"/>
              </a:rPr>
            </a:br>
            <a:r>
              <a:rPr lang="ru-RU" sz="3200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Яскраво</a:t>
            </a: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 </a:t>
            </a:r>
            <a:r>
              <a:rPr lang="ru-RU" sz="3200" dirty="0" err="1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вираженою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 </a:t>
            </a:r>
            <a:r>
              <a:rPr lang="ru-RU" sz="3200" dirty="0" err="1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симетрією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 </a:t>
            </a:r>
            <a:r>
              <a:rPr lang="ru-RU" sz="3200" dirty="0" err="1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володіють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 </a:t>
            </a:r>
            <a:r>
              <a:rPr lang="ru-RU" sz="3200" dirty="0" err="1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листя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, </a:t>
            </a:r>
            <a:r>
              <a:rPr lang="ru-RU" sz="3200" dirty="0" err="1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квіти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, </a:t>
            </a:r>
            <a:r>
              <a:rPr lang="ru-RU" sz="3200" dirty="0" err="1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гілки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, плоди. </a:t>
            </a:r>
            <a:r>
              <a:rPr lang="ru-RU" sz="3200" dirty="0" err="1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Дзеркальна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 </a:t>
            </a:r>
            <a:r>
              <a:rPr lang="ru-RU" sz="3200" dirty="0" err="1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симетрія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 характерна для </a:t>
            </a:r>
            <a:r>
              <a:rPr lang="ru-RU" sz="3200" dirty="0" err="1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листя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, але </a:t>
            </a:r>
            <a:r>
              <a:rPr lang="ru-RU" sz="3200" dirty="0" err="1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зустрічається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 і у </a:t>
            </a:r>
            <a:r>
              <a:rPr lang="ru-RU" sz="3200" dirty="0" err="1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квітів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.</a:t>
            </a:r>
            <a:br>
              <a:rPr lang="ru-RU" sz="3200" dirty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</a:br>
            <a:r>
              <a:rPr lang="ru-RU" sz="3200" dirty="0">
                <a:solidFill>
                  <a:schemeClr val="accent3">
                    <a:lumMod val="50000"/>
                  </a:schemeClr>
                </a:solidFill>
                <a:latin typeface="Futura Md BT" pitchFamily="34" charset="0"/>
              </a:rPr>
              <a:t/>
            </a:r>
            <a:br>
              <a:rPr lang="ru-RU" sz="3200" dirty="0">
                <a:solidFill>
                  <a:schemeClr val="accent3">
                    <a:lumMod val="50000"/>
                  </a:schemeClr>
                </a:solidFill>
                <a:latin typeface="Futura Md BT" pitchFamily="34" charset="0"/>
              </a:rPr>
            </a:br>
            <a:endParaRPr lang="en-US" sz="3200" dirty="0">
              <a:solidFill>
                <a:schemeClr val="accent3">
                  <a:lumMod val="50000"/>
                </a:schemeClr>
              </a:solidFill>
              <a:latin typeface="Futura Md BT" pitchFamily="34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470" y="2636912"/>
            <a:ext cx="3096344" cy="1877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9" b="3259"/>
          <a:stretch/>
        </p:blipFill>
        <p:spPr bwMode="auto">
          <a:xfrm>
            <a:off x="5652120" y="159043"/>
            <a:ext cx="3348371" cy="2162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26" y="2636912"/>
            <a:ext cx="2970330" cy="1986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4133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85147" y="5416809"/>
            <a:ext cx="79208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 smtClean="0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Симетрія</a:t>
            </a:r>
            <a:r>
              <a:rPr lang="ru-RU" sz="2800" dirty="0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, характерна для </a:t>
            </a:r>
            <a:r>
              <a:rPr lang="ru-RU" sz="2800" dirty="0" err="1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представників</a:t>
            </a:r>
            <a:r>
              <a:rPr lang="ru-RU" sz="2800" dirty="0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 </a:t>
            </a:r>
            <a:r>
              <a:rPr lang="ru-RU" sz="2800" dirty="0" err="1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тваринного</a:t>
            </a:r>
            <a:r>
              <a:rPr lang="ru-RU" sz="2800" dirty="0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 </a:t>
            </a:r>
            <a:r>
              <a:rPr lang="ru-RU" sz="2800" dirty="0" err="1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світу</a:t>
            </a:r>
            <a:r>
              <a:rPr lang="ru-RU" sz="2800" dirty="0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, </a:t>
            </a:r>
            <a:r>
              <a:rPr lang="ru-RU" sz="2800" dirty="0" err="1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називається</a:t>
            </a:r>
            <a:r>
              <a:rPr lang="ru-RU" sz="2800" dirty="0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 </a:t>
            </a:r>
            <a:r>
              <a:rPr lang="ru-RU" sz="2800" dirty="0" err="1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білатеральною</a:t>
            </a:r>
            <a:r>
              <a:rPr lang="ru-RU" sz="2800" dirty="0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 </a:t>
            </a:r>
            <a:r>
              <a:rPr lang="ru-RU" sz="2800" dirty="0" err="1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симетрією</a:t>
            </a:r>
            <a:r>
              <a:rPr lang="ru-RU" sz="2800" dirty="0">
                <a:solidFill>
                  <a:srgbClr val="9BBB59">
                    <a:lumMod val="5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j-ea"/>
                <a:cs typeface="+mj-cs"/>
              </a:rPr>
              <a:t>.</a:t>
            </a:r>
            <a:endParaRPr lang="ru-RU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332" y="249778"/>
            <a:ext cx="3605526" cy="2395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136" y="110364"/>
            <a:ext cx="2536625" cy="2886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90" y="3140968"/>
            <a:ext cx="3245623" cy="2267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332" y="2905232"/>
            <a:ext cx="3605526" cy="2502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62917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23528" y="3861048"/>
            <a:ext cx="8640960" cy="28083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Проте</a:t>
            </a:r>
            <a:r>
              <a:rPr lang="ru-RU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симетрія</a:t>
            </a:r>
            <a:r>
              <a:rPr lang="ru-RU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існує</a:t>
            </a:r>
            <a:r>
              <a:rPr lang="ru-RU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і там, де </a:t>
            </a:r>
            <a:r>
              <a:rPr lang="ru-RU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її</a:t>
            </a:r>
            <a:r>
              <a:rPr lang="ru-RU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не видно на перший </a:t>
            </a:r>
            <a:r>
              <a:rPr lang="ru-RU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погляд</a:t>
            </a:r>
            <a:r>
              <a:rPr lang="ru-RU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  <a:r>
              <a:rPr lang="ru-RU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Фізик</a:t>
            </a:r>
            <a:r>
              <a:rPr lang="ru-RU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скаже</a:t>
            </a:r>
            <a:r>
              <a:rPr lang="ru-RU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що</a:t>
            </a:r>
            <a:r>
              <a:rPr lang="ru-RU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всяке</a:t>
            </a:r>
            <a:r>
              <a:rPr lang="ru-RU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тверде</a:t>
            </a:r>
            <a:r>
              <a:rPr lang="ru-RU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тіло</a:t>
            </a:r>
            <a:r>
              <a:rPr lang="ru-RU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- </a:t>
            </a:r>
            <a:r>
              <a:rPr lang="ru-RU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кристал</a:t>
            </a:r>
            <a:r>
              <a:rPr lang="ru-RU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  <a:r>
              <a:rPr lang="ru-RU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Хімік</a:t>
            </a:r>
            <a:r>
              <a:rPr lang="ru-RU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скаже</a:t>
            </a:r>
            <a:r>
              <a:rPr lang="ru-RU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що</a:t>
            </a:r>
            <a:r>
              <a:rPr lang="ru-RU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всі</a:t>
            </a:r>
            <a:r>
              <a:rPr lang="ru-RU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тіла</a:t>
            </a:r>
            <a:r>
              <a:rPr lang="ru-RU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складаються</a:t>
            </a:r>
            <a:r>
              <a:rPr lang="ru-RU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з молекул, а </a:t>
            </a:r>
            <a:r>
              <a:rPr lang="ru-RU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молекули</a:t>
            </a:r>
            <a:r>
              <a:rPr lang="ru-RU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складаються</a:t>
            </a:r>
            <a:r>
              <a:rPr lang="ru-RU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з </a:t>
            </a:r>
            <a:r>
              <a:rPr lang="ru-RU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атомів</a:t>
            </a:r>
            <a:r>
              <a:rPr lang="ru-RU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. А </a:t>
            </a:r>
            <a:r>
              <a:rPr lang="ru-RU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багато</a:t>
            </a:r>
            <a:r>
              <a:rPr lang="ru-RU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атомів</a:t>
            </a:r>
            <a:r>
              <a:rPr lang="ru-RU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розташовуються</a:t>
            </a:r>
            <a:r>
              <a:rPr lang="ru-RU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в </a:t>
            </a:r>
            <a:r>
              <a:rPr lang="ru-RU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просторі</a:t>
            </a:r>
            <a:r>
              <a:rPr lang="ru-RU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за принципом </a:t>
            </a:r>
            <a:r>
              <a:rPr lang="ru-RU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симетрії</a:t>
            </a:r>
            <a:r>
              <a:rPr lang="ru-RU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  <a:endParaRPr lang="en-US" dirty="0" smtClean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02" y="1268760"/>
            <a:ext cx="2664296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44016"/>
            <a:ext cx="2652886" cy="2427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945" y="303315"/>
            <a:ext cx="3024336" cy="2270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6" b="16397"/>
          <a:stretch/>
        </p:blipFill>
        <p:spPr bwMode="auto">
          <a:xfrm>
            <a:off x="3971945" y="1438534"/>
            <a:ext cx="3151838" cy="2350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94006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896" y="3501008"/>
            <a:ext cx="5472608" cy="3024336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dirty="0">
                <a:solidFill>
                  <a:schemeClr val="accent3">
                    <a:lumMod val="50000"/>
                  </a:schemeClr>
                </a:solidFill>
                <a:latin typeface="Futura Md BT" pitchFamily="34" charset="0"/>
              </a:rPr>
              <a:t/>
            </a:r>
            <a:br>
              <a:rPr lang="ru-RU" sz="3200" dirty="0">
                <a:solidFill>
                  <a:schemeClr val="accent3">
                    <a:lumMod val="50000"/>
                  </a:schemeClr>
                </a:solidFill>
                <a:latin typeface="Futura Md BT" pitchFamily="34" charset="0"/>
              </a:rPr>
            </a:b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Одним 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з </a:t>
            </a:r>
            <a:r>
              <a:rPr lang="ru-RU" sz="3200" dirty="0" err="1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різновидів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 </a:t>
            </a:r>
            <a:r>
              <a:rPr lang="ru-RU" sz="3200" dirty="0" err="1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кристалу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 є </a:t>
            </a:r>
            <a:r>
              <a:rPr lang="ru-RU" sz="3200" dirty="0" err="1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сніжинка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. Форма </a:t>
            </a:r>
            <a:r>
              <a:rPr lang="ru-RU" sz="3200" dirty="0" err="1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сніжинок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 </a:t>
            </a:r>
            <a:r>
              <a:rPr lang="ru-RU" sz="3200" dirty="0" err="1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може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 бути </a:t>
            </a:r>
            <a:r>
              <a:rPr lang="ru-RU" sz="3200" dirty="0" err="1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різноманітною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, але </a:t>
            </a:r>
            <a:r>
              <a:rPr lang="ru-RU" sz="3200" dirty="0" err="1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всі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 вони </a:t>
            </a:r>
            <a:r>
              <a:rPr lang="ru-RU" sz="3200" dirty="0" err="1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мають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 </a:t>
            </a:r>
            <a:r>
              <a:rPr lang="ru-RU" sz="3200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дзеркальну</a:t>
            </a: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 </a:t>
            </a:r>
            <a:r>
              <a:rPr lang="ru-RU" sz="3200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симетрію</a:t>
            </a: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>.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  <a:t/>
            </a:r>
            <a:br>
              <a:rPr lang="ru-RU" sz="3200" dirty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</a:rPr>
            </a:br>
            <a:r>
              <a:rPr lang="ru-RU" sz="3200" dirty="0">
                <a:solidFill>
                  <a:schemeClr val="accent3">
                    <a:lumMod val="50000"/>
                  </a:schemeClr>
                </a:solidFill>
                <a:latin typeface="Futura Md BT" pitchFamily="34" charset="0"/>
              </a:rPr>
              <a:t/>
            </a:r>
            <a:br>
              <a:rPr lang="ru-RU" sz="3200" dirty="0">
                <a:solidFill>
                  <a:schemeClr val="accent3">
                    <a:lumMod val="50000"/>
                  </a:schemeClr>
                </a:solidFill>
                <a:latin typeface="Futura Md BT" pitchFamily="34" charset="0"/>
              </a:rPr>
            </a:br>
            <a:endParaRPr lang="en-US" sz="3200" dirty="0">
              <a:solidFill>
                <a:schemeClr val="accent3">
                  <a:lumMod val="50000"/>
                </a:schemeClr>
              </a:solidFill>
              <a:latin typeface="Futura Md BT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86" y="476672"/>
            <a:ext cx="2994025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80" y="458724"/>
            <a:ext cx="4837162" cy="2779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40" y="3501008"/>
            <a:ext cx="2959872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56181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227</Words>
  <Application>Microsoft Office PowerPoint</Application>
  <PresentationFormat>Экран (4:3)</PresentationFormat>
  <Paragraphs>11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Тема Office</vt:lpstr>
      <vt:lpstr>Office Theme</vt:lpstr>
      <vt:lpstr>1_Office Theme</vt:lpstr>
      <vt:lpstr>2_Office Theme</vt:lpstr>
      <vt:lpstr>Симетрія в природі</vt:lpstr>
      <vt:lpstr> Симетрія. В давнину це слово використовували як “ гармонія”, “краса”. А й справді з грецької мови воно означає «відповідність, пропорційність, подібність в розташуванні частин».  </vt:lpstr>
      <vt:lpstr> Природа - дивовижний творець і майстер. Все живе в природі має властивість симетрії.  </vt:lpstr>
      <vt:lpstr>Презентация PowerPoint</vt:lpstr>
      <vt:lpstr>Презентация PowerPoint</vt:lpstr>
      <vt:lpstr>  Яскраво вираженою симетрією володіють листя, квіти, гілки, плоди. Дзеркальна симетрія характерна для листя, але зустрічається і у квітів.  </vt:lpstr>
      <vt:lpstr>Презентация PowerPoint</vt:lpstr>
      <vt:lpstr>Презентация PowerPoint</vt:lpstr>
      <vt:lpstr> Одним з різновидів кристалу є сніжинка. Форма сніжинок може бути різноманітною, але всі вони мають дзеркальну симетрію. 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Here</dc:title>
  <dc:creator>1</dc:creator>
  <cp:lastModifiedBy>User</cp:lastModifiedBy>
  <cp:revision>20</cp:revision>
  <dcterms:created xsi:type="dcterms:W3CDTF">2013-08-06T08:40:55Z</dcterms:created>
  <dcterms:modified xsi:type="dcterms:W3CDTF">2015-02-25T21:12:52Z</dcterms:modified>
</cp:coreProperties>
</file>