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84" r:id="rId3"/>
    <p:sldId id="257" r:id="rId4"/>
    <p:sldId id="260" r:id="rId5"/>
    <p:sldId id="262" r:id="rId6"/>
    <p:sldId id="259" r:id="rId7"/>
    <p:sldId id="263" r:id="rId8"/>
    <p:sldId id="264" r:id="rId9"/>
    <p:sldId id="266" r:id="rId10"/>
    <p:sldId id="265" r:id="rId11"/>
    <p:sldId id="269" r:id="rId12"/>
    <p:sldId id="270" r:id="rId13"/>
    <p:sldId id="271" r:id="rId14"/>
    <p:sldId id="274" r:id="rId15"/>
    <p:sldId id="275" r:id="rId16"/>
    <p:sldId id="276" r:id="rId17"/>
    <p:sldId id="277" r:id="rId18"/>
    <p:sldId id="279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3BD"/>
    <a:srgbClr val="EBEFC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7" autoAdjust="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82FAF7-A9B2-405D-B160-24B6FA5B26D0}" type="doc">
      <dgm:prSet loTypeId="urn:microsoft.com/office/officeart/2005/8/layout/arrow2" loCatId="process" qsTypeId="urn:microsoft.com/office/officeart/2005/8/quickstyle/3d8" qsCatId="3D" csTypeId="urn:microsoft.com/office/officeart/2005/8/colors/accent1_2" csCatId="accent1" phldr="1"/>
      <dgm:spPr/>
    </dgm:pt>
    <dgm:pt modelId="{D0BD5E3B-1AC6-49B2-A586-9E88DB6914A7}">
      <dgm:prSet phldrT="[Текст]" custT="1"/>
      <dgm:spPr/>
      <dgm:t>
        <a:bodyPr/>
        <a:lstStyle/>
        <a:p>
          <a:r>
            <a:rPr lang="uk-UA" sz="2000" dirty="0" smtClean="0"/>
            <a:t>3. Об'єм куба, ребро якого дорівнює одиниці довжини, дорівнює одиниці.</a:t>
          </a:r>
          <a:endParaRPr lang="ru-RU" sz="2000" dirty="0"/>
        </a:p>
      </dgm:t>
    </dgm:pt>
    <dgm:pt modelId="{28B37122-51FC-42D7-B960-2E593D907C9E}" type="parTrans" cxnId="{07E8582D-FB2D-4B72-99E5-332F0602D6F3}">
      <dgm:prSet/>
      <dgm:spPr/>
      <dgm:t>
        <a:bodyPr/>
        <a:lstStyle/>
        <a:p>
          <a:endParaRPr lang="ru-RU"/>
        </a:p>
      </dgm:t>
    </dgm:pt>
    <dgm:pt modelId="{93B2CE77-11A3-4FBA-A8C3-D71FD23DA3CC}" type="sibTrans" cxnId="{07E8582D-FB2D-4B72-99E5-332F0602D6F3}">
      <dgm:prSet/>
      <dgm:spPr/>
      <dgm:t>
        <a:bodyPr/>
        <a:lstStyle/>
        <a:p>
          <a:endParaRPr lang="ru-RU"/>
        </a:p>
      </dgm:t>
    </dgm:pt>
    <dgm:pt modelId="{12892CFF-6145-4910-86CE-B2CA87264C0E}">
      <dgm:prSet phldrT="[Текст]" custT="1"/>
      <dgm:spPr/>
      <dgm:t>
        <a:bodyPr/>
        <a:lstStyle/>
        <a:p>
          <a:r>
            <a:rPr lang="uk-UA" sz="2400" dirty="0" smtClean="0"/>
            <a:t>2. Якщо тіло розбите на кілька частин, то його об'єм дорівнює сумі об'ємів усіх цих частин. </a:t>
          </a:r>
          <a:endParaRPr lang="ru-RU" sz="2400" dirty="0"/>
        </a:p>
      </dgm:t>
    </dgm:pt>
    <dgm:pt modelId="{1215AADB-EAC7-4141-A184-161ADD0D96D0}" type="parTrans" cxnId="{3C83A6DC-5FCC-443E-BB27-654866E2EC22}">
      <dgm:prSet/>
      <dgm:spPr/>
      <dgm:t>
        <a:bodyPr/>
        <a:lstStyle/>
        <a:p>
          <a:endParaRPr lang="ru-RU"/>
        </a:p>
      </dgm:t>
    </dgm:pt>
    <dgm:pt modelId="{C82BD52C-398B-49A7-A6AB-3ED04D95D1EA}" type="sibTrans" cxnId="{3C83A6DC-5FCC-443E-BB27-654866E2EC22}">
      <dgm:prSet/>
      <dgm:spPr/>
      <dgm:t>
        <a:bodyPr/>
        <a:lstStyle/>
        <a:p>
          <a:endParaRPr lang="ru-RU"/>
        </a:p>
      </dgm:t>
    </dgm:pt>
    <dgm:pt modelId="{05826951-23F1-4F14-8387-C0644E858C61}">
      <dgm:prSet phldrT="[Текст]" custT="1"/>
      <dgm:spPr/>
      <dgm:t>
        <a:bodyPr/>
        <a:lstStyle/>
        <a:p>
          <a:r>
            <a:rPr lang="uk-UA" sz="2400" dirty="0" smtClean="0"/>
            <a:t>1. Рівні тіла мають рівні об'єми.</a:t>
          </a:r>
          <a:endParaRPr lang="ru-RU" sz="2400" dirty="0"/>
        </a:p>
      </dgm:t>
    </dgm:pt>
    <dgm:pt modelId="{FB700B60-163B-40C0-9B81-BC106CD85175}" type="parTrans" cxnId="{634AC6BB-6A4A-44ED-A1B3-5FD261084A53}">
      <dgm:prSet/>
      <dgm:spPr/>
      <dgm:t>
        <a:bodyPr/>
        <a:lstStyle/>
        <a:p>
          <a:endParaRPr lang="ru-RU"/>
        </a:p>
      </dgm:t>
    </dgm:pt>
    <dgm:pt modelId="{F1ABB703-CEB2-4D08-99CF-5E98708AC648}" type="sibTrans" cxnId="{634AC6BB-6A4A-44ED-A1B3-5FD261084A53}">
      <dgm:prSet/>
      <dgm:spPr/>
      <dgm:t>
        <a:bodyPr/>
        <a:lstStyle/>
        <a:p>
          <a:endParaRPr lang="ru-RU"/>
        </a:p>
      </dgm:t>
    </dgm:pt>
    <dgm:pt modelId="{F4DD0AF1-B6E5-41E0-A0DF-3D5665EECF5B}" type="pres">
      <dgm:prSet presAssocID="{6C82FAF7-A9B2-405D-B160-24B6FA5B26D0}" presName="arrowDiagram" presStyleCnt="0">
        <dgm:presLayoutVars>
          <dgm:chMax val="5"/>
          <dgm:dir/>
          <dgm:resizeHandles val="exact"/>
        </dgm:presLayoutVars>
      </dgm:prSet>
      <dgm:spPr/>
    </dgm:pt>
    <dgm:pt modelId="{5A24C8F2-D0ED-4A75-BB50-779A8C481751}" type="pres">
      <dgm:prSet presAssocID="{6C82FAF7-A9B2-405D-B160-24B6FA5B26D0}" presName="arrow" presStyleLbl="bgShp" presStyleIdx="0" presStyleCnt="1" custLinFactNeighborX="-15857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BADB2520-D100-4EF1-B2CD-6421F04AD7E7}" type="pres">
      <dgm:prSet presAssocID="{6C82FAF7-A9B2-405D-B160-24B6FA5B26D0}" presName="arrowDiagram3" presStyleCnt="0"/>
      <dgm:spPr/>
    </dgm:pt>
    <dgm:pt modelId="{708C09C5-FDE1-489A-805A-14D4107898F5}" type="pres">
      <dgm:prSet presAssocID="{D0BD5E3B-1AC6-49B2-A586-9E88DB6914A7}" presName="bullet3a" presStyleLbl="node1" presStyleIdx="0" presStyleCnt="3"/>
      <dgm:spPr/>
    </dgm:pt>
    <dgm:pt modelId="{C1A69F2B-603F-4940-9AD5-79E6F95A9C71}" type="pres">
      <dgm:prSet presAssocID="{D0BD5E3B-1AC6-49B2-A586-9E88DB6914A7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A2587-22F8-4A5E-B166-85CD6CD4AA49}" type="pres">
      <dgm:prSet presAssocID="{12892CFF-6145-4910-86CE-B2CA87264C0E}" presName="bullet3b" presStyleLbl="node1" presStyleIdx="1" presStyleCnt="3"/>
      <dgm:spPr/>
    </dgm:pt>
    <dgm:pt modelId="{2F1F5AAD-311B-4796-B28A-9F84904E2124}" type="pres">
      <dgm:prSet presAssocID="{12892CFF-6145-4910-86CE-B2CA87264C0E}" presName="textBox3b" presStyleLbl="revTx" presStyleIdx="1" presStyleCnt="3" custScaleX="111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F73CE-2216-4E7D-85F8-F79DB6C80014}" type="pres">
      <dgm:prSet presAssocID="{05826951-23F1-4F14-8387-C0644E858C61}" presName="bullet3c" presStyleLbl="node1" presStyleIdx="2" presStyleCnt="3"/>
      <dgm:spPr/>
    </dgm:pt>
    <dgm:pt modelId="{C911B812-3939-4694-88E5-A161EE2F7984}" type="pres">
      <dgm:prSet presAssocID="{05826951-23F1-4F14-8387-C0644E858C61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4AC6BB-6A4A-44ED-A1B3-5FD261084A53}" srcId="{6C82FAF7-A9B2-405D-B160-24B6FA5B26D0}" destId="{05826951-23F1-4F14-8387-C0644E858C61}" srcOrd="2" destOrd="0" parTransId="{FB700B60-163B-40C0-9B81-BC106CD85175}" sibTransId="{F1ABB703-CEB2-4D08-99CF-5E98708AC648}"/>
    <dgm:cxn modelId="{0F8A76D3-F69D-4EB6-A424-962BDA563C29}" type="presOf" srcId="{6C82FAF7-A9B2-405D-B160-24B6FA5B26D0}" destId="{F4DD0AF1-B6E5-41E0-A0DF-3D5665EECF5B}" srcOrd="0" destOrd="0" presId="urn:microsoft.com/office/officeart/2005/8/layout/arrow2"/>
    <dgm:cxn modelId="{081EC64C-9FA0-4A3A-AC31-1D85B37C9B5F}" type="presOf" srcId="{05826951-23F1-4F14-8387-C0644E858C61}" destId="{C911B812-3939-4694-88E5-A161EE2F7984}" srcOrd="0" destOrd="0" presId="urn:microsoft.com/office/officeart/2005/8/layout/arrow2"/>
    <dgm:cxn modelId="{07E8582D-FB2D-4B72-99E5-332F0602D6F3}" srcId="{6C82FAF7-A9B2-405D-B160-24B6FA5B26D0}" destId="{D0BD5E3B-1AC6-49B2-A586-9E88DB6914A7}" srcOrd="0" destOrd="0" parTransId="{28B37122-51FC-42D7-B960-2E593D907C9E}" sibTransId="{93B2CE77-11A3-4FBA-A8C3-D71FD23DA3CC}"/>
    <dgm:cxn modelId="{57857F46-353E-4E8B-9C0A-1201921586F8}" type="presOf" srcId="{D0BD5E3B-1AC6-49B2-A586-9E88DB6914A7}" destId="{C1A69F2B-603F-4940-9AD5-79E6F95A9C71}" srcOrd="0" destOrd="0" presId="urn:microsoft.com/office/officeart/2005/8/layout/arrow2"/>
    <dgm:cxn modelId="{30B838A5-9EA8-44E3-861A-90B599C0C189}" type="presOf" srcId="{12892CFF-6145-4910-86CE-B2CA87264C0E}" destId="{2F1F5AAD-311B-4796-B28A-9F84904E2124}" srcOrd="0" destOrd="0" presId="urn:microsoft.com/office/officeart/2005/8/layout/arrow2"/>
    <dgm:cxn modelId="{3C83A6DC-5FCC-443E-BB27-654866E2EC22}" srcId="{6C82FAF7-A9B2-405D-B160-24B6FA5B26D0}" destId="{12892CFF-6145-4910-86CE-B2CA87264C0E}" srcOrd="1" destOrd="0" parTransId="{1215AADB-EAC7-4141-A184-161ADD0D96D0}" sibTransId="{C82BD52C-398B-49A7-A6AB-3ED04D95D1EA}"/>
    <dgm:cxn modelId="{8709EC95-7626-478A-ABEB-D1FE8714ED42}" type="presParOf" srcId="{F4DD0AF1-B6E5-41E0-A0DF-3D5665EECF5B}" destId="{5A24C8F2-D0ED-4A75-BB50-779A8C481751}" srcOrd="0" destOrd="0" presId="urn:microsoft.com/office/officeart/2005/8/layout/arrow2"/>
    <dgm:cxn modelId="{3C172824-2E2F-49B8-B513-9804127A3173}" type="presParOf" srcId="{F4DD0AF1-B6E5-41E0-A0DF-3D5665EECF5B}" destId="{BADB2520-D100-4EF1-B2CD-6421F04AD7E7}" srcOrd="1" destOrd="0" presId="urn:microsoft.com/office/officeart/2005/8/layout/arrow2"/>
    <dgm:cxn modelId="{733EB16C-70A9-4811-98B5-7D93003601F0}" type="presParOf" srcId="{BADB2520-D100-4EF1-B2CD-6421F04AD7E7}" destId="{708C09C5-FDE1-489A-805A-14D4107898F5}" srcOrd="0" destOrd="0" presId="urn:microsoft.com/office/officeart/2005/8/layout/arrow2"/>
    <dgm:cxn modelId="{35F0E401-693E-4BD5-81C4-AD32AFB70C98}" type="presParOf" srcId="{BADB2520-D100-4EF1-B2CD-6421F04AD7E7}" destId="{C1A69F2B-603F-4940-9AD5-79E6F95A9C71}" srcOrd="1" destOrd="0" presId="urn:microsoft.com/office/officeart/2005/8/layout/arrow2"/>
    <dgm:cxn modelId="{0F5209B5-CC6A-49E2-9D0A-F666BCCD138D}" type="presParOf" srcId="{BADB2520-D100-4EF1-B2CD-6421F04AD7E7}" destId="{1CBA2587-22F8-4A5E-B166-85CD6CD4AA49}" srcOrd="2" destOrd="0" presId="urn:microsoft.com/office/officeart/2005/8/layout/arrow2"/>
    <dgm:cxn modelId="{706F206A-CCAE-477D-BBF2-AE7AB2A90F82}" type="presParOf" srcId="{BADB2520-D100-4EF1-B2CD-6421F04AD7E7}" destId="{2F1F5AAD-311B-4796-B28A-9F84904E2124}" srcOrd="3" destOrd="0" presId="urn:microsoft.com/office/officeart/2005/8/layout/arrow2"/>
    <dgm:cxn modelId="{1868CEF1-B3BC-4EBF-83DF-14BD91D52245}" type="presParOf" srcId="{BADB2520-D100-4EF1-B2CD-6421F04AD7E7}" destId="{CADF73CE-2216-4E7D-85F8-F79DB6C80014}" srcOrd="4" destOrd="0" presId="urn:microsoft.com/office/officeart/2005/8/layout/arrow2"/>
    <dgm:cxn modelId="{895ADFBF-DE8B-45CD-BEA6-7FC122804BF4}" type="presParOf" srcId="{BADB2520-D100-4EF1-B2CD-6421F04AD7E7}" destId="{C911B812-3939-4694-88E5-A161EE2F798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24C8F2-D0ED-4A75-BB50-779A8C481751}">
      <dsp:nvSpPr>
        <dsp:cNvPr id="0" name=""/>
        <dsp:cNvSpPr/>
      </dsp:nvSpPr>
      <dsp:spPr>
        <a:xfrm>
          <a:off x="0" y="0"/>
          <a:ext cx="8410534" cy="5256583"/>
        </a:xfrm>
        <a:prstGeom prst="swooshArrow">
          <a:avLst>
            <a:gd name="adj1" fmla="val 25000"/>
            <a:gd name="adj2" fmla="val 25000"/>
          </a:avLst>
        </a:prstGeom>
        <a:gradFill rotWithShape="1">
          <a:gsLst>
            <a:gs pos="0">
              <a:schemeClr val="accent2">
                <a:tint val="92000"/>
                <a:satMod val="170000"/>
              </a:schemeClr>
            </a:gs>
            <a:gs pos="15000">
              <a:schemeClr val="accent2">
                <a:tint val="92000"/>
                <a:shade val="99000"/>
                <a:satMod val="170000"/>
              </a:schemeClr>
            </a:gs>
            <a:gs pos="62000">
              <a:schemeClr val="accent2">
                <a:tint val="96000"/>
                <a:shade val="80000"/>
                <a:satMod val="170000"/>
              </a:schemeClr>
            </a:gs>
            <a:gs pos="97000">
              <a:schemeClr val="accent2">
                <a:tint val="98000"/>
                <a:shade val="63000"/>
                <a:satMod val="170000"/>
              </a:schemeClr>
            </a:gs>
            <a:gs pos="100000">
              <a:schemeClr val="accent2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z="-152400" extrusionH="63500" contourW="12700">
          <a:bevelT w="25400" h="50800" prst="angle"/>
          <a:contourClr>
            <a:schemeClr val="accent2"/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708C09C5-FDE1-489A-805A-14D4107898F5}">
      <dsp:nvSpPr>
        <dsp:cNvPr id="0" name=""/>
        <dsp:cNvSpPr/>
      </dsp:nvSpPr>
      <dsp:spPr>
        <a:xfrm>
          <a:off x="1147346" y="3628094"/>
          <a:ext cx="218673" cy="2186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A69F2B-603F-4940-9AD5-79E6F95A9C71}">
      <dsp:nvSpPr>
        <dsp:cNvPr id="0" name=""/>
        <dsp:cNvSpPr/>
      </dsp:nvSpPr>
      <dsp:spPr>
        <a:xfrm>
          <a:off x="1256683" y="3737431"/>
          <a:ext cx="1959654" cy="1519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87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3. Об'єм куба, ребро якого дорівнює одиниці довжини, дорівнює одиниці.</a:t>
          </a:r>
          <a:endParaRPr lang="ru-RU" sz="2000" kern="1200" dirty="0"/>
        </a:p>
      </dsp:txBody>
      <dsp:txXfrm>
        <a:off x="1256683" y="3737431"/>
        <a:ext cx="1959654" cy="1519152"/>
      </dsp:txXfrm>
    </dsp:sp>
    <dsp:sp modelId="{1CBA2587-22F8-4A5E-B166-85CD6CD4AA49}">
      <dsp:nvSpPr>
        <dsp:cNvPr id="0" name=""/>
        <dsp:cNvSpPr/>
      </dsp:nvSpPr>
      <dsp:spPr>
        <a:xfrm>
          <a:off x="3077564" y="2199354"/>
          <a:ext cx="395295" cy="3952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1F5AAD-311B-4796-B28A-9F84904E2124}">
      <dsp:nvSpPr>
        <dsp:cNvPr id="0" name=""/>
        <dsp:cNvSpPr/>
      </dsp:nvSpPr>
      <dsp:spPr>
        <a:xfrm>
          <a:off x="3157077" y="2397002"/>
          <a:ext cx="2254796" cy="285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459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2. Якщо тіло розбите на кілька частин, то його об'єм дорівнює сумі об'ємів усіх цих частин. </a:t>
          </a:r>
          <a:endParaRPr lang="ru-RU" sz="2400" kern="1200" dirty="0"/>
        </a:p>
      </dsp:txBody>
      <dsp:txXfrm>
        <a:off x="3157077" y="2397002"/>
        <a:ext cx="2254796" cy="2859581"/>
      </dsp:txXfrm>
    </dsp:sp>
    <dsp:sp modelId="{CADF73CE-2216-4E7D-85F8-F79DB6C80014}">
      <dsp:nvSpPr>
        <dsp:cNvPr id="0" name=""/>
        <dsp:cNvSpPr/>
      </dsp:nvSpPr>
      <dsp:spPr>
        <a:xfrm>
          <a:off x="5398871" y="1329915"/>
          <a:ext cx="546684" cy="5466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11B812-3939-4694-88E5-A161EE2F7984}">
      <dsp:nvSpPr>
        <dsp:cNvPr id="0" name=""/>
        <dsp:cNvSpPr/>
      </dsp:nvSpPr>
      <dsp:spPr>
        <a:xfrm>
          <a:off x="5672214" y="1603258"/>
          <a:ext cx="2018528" cy="3653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677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1. Рівні тіла мають рівні об'єми.</a:t>
          </a:r>
          <a:endParaRPr lang="ru-RU" sz="2400" kern="1200" dirty="0"/>
        </a:p>
      </dsp:txBody>
      <dsp:txXfrm>
        <a:off x="5672214" y="1603258"/>
        <a:ext cx="2018528" cy="3653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383C9-8364-476E-9EC7-DE3BA5DCD287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06091-FC53-4688-857E-711BE19F9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2400300"/>
            <a:ext cx="6172200" cy="6743700"/>
          </a:xfrm>
        </p:spPr>
        <p:txBody>
          <a:bodyPr>
            <a:noAutofit/>
          </a:bodyPr>
          <a:lstStyle/>
          <a:p>
            <a:endParaRPr lang="ru-RU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2433638" cy="18256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C2ACCD-DE2F-4842-8C08-33C52F667572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7EC5F5-1FFF-4189-9741-0BFE13D643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C2ACCD-DE2F-4842-8C08-33C52F667572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7EC5F5-1FFF-4189-9741-0BFE13D64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C2ACCD-DE2F-4842-8C08-33C52F667572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7EC5F5-1FFF-4189-9741-0BFE13D64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C2ACCD-DE2F-4842-8C08-33C52F667572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7EC5F5-1FFF-4189-9741-0BFE13D64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C2ACCD-DE2F-4842-8C08-33C52F667572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7EC5F5-1FFF-4189-9741-0BFE13D643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C2ACCD-DE2F-4842-8C08-33C52F667572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7EC5F5-1FFF-4189-9741-0BFE13D64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C2ACCD-DE2F-4842-8C08-33C52F667572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7EC5F5-1FFF-4189-9741-0BFE13D64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C2ACCD-DE2F-4842-8C08-33C52F667572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7EC5F5-1FFF-4189-9741-0BFE13D64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C2ACCD-DE2F-4842-8C08-33C52F667572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7EC5F5-1FFF-4189-9741-0BFE13D643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C2ACCD-DE2F-4842-8C08-33C52F667572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7EC5F5-1FFF-4189-9741-0BFE13D64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C2ACCD-DE2F-4842-8C08-33C52F667572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7EC5F5-1FFF-4189-9741-0BFE13D643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FC2ACCD-DE2F-4842-8C08-33C52F667572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B7EC5F5-1FFF-4189-9741-0BFE13D643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slide" Target="slide18.xml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slide" Target="slide19.xml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slide" Target="slide20.xml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slide" Target="slide21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slide" Target="slide14.xml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slide" Target="slide15.xml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slide" Target="slide16.xml"/><Relationship Id="rId4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slide" Target="slide17.xml"/><Relationship Id="rId5" Type="http://schemas.openxmlformats.org/officeDocument/2006/relationships/image" Target="../media/image34.jpe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3563888" cy="7647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412776"/>
            <a:ext cx="7380312" cy="1872208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2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solidFill>
                <a:schemeClr val="accent2">
                  <a:lumMod val="75000"/>
                </a:schemeClr>
              </a:solidFill>
              <a:effectLst>
                <a:innerShdw blurRad="114300">
                  <a:prstClr val="black"/>
                </a:innerShdw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uk-UA" dirty="0" smtClean="0">
              <a:solidFill>
                <a:schemeClr val="accent2">
                  <a:lumMod val="75000"/>
                </a:schemeClr>
              </a:solidFill>
              <a:effectLst>
                <a:innerShdw blurRad="114300">
                  <a:prstClr val="black"/>
                </a:innerShdw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uk-UA" dirty="0" smtClean="0">
              <a:solidFill>
                <a:schemeClr val="accent2">
                  <a:lumMod val="75000"/>
                </a:schemeClr>
              </a:solidFill>
              <a:effectLst>
                <a:innerShdw blurRad="114300">
                  <a:prstClr val="black"/>
                </a:innerShdw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uk-UA" dirty="0" smtClean="0">
              <a:solidFill>
                <a:schemeClr val="accent2">
                  <a:lumMod val="75000"/>
                </a:schemeClr>
              </a:solidFill>
              <a:effectLst>
                <a:innerShdw blurRad="114300">
                  <a:prstClr val="black"/>
                </a:innerShdw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uk-UA" dirty="0" smtClean="0">
              <a:solidFill>
                <a:schemeClr val="accent2">
                  <a:lumMod val="75000"/>
                </a:schemeClr>
              </a:solidFill>
              <a:effectLst>
                <a:innerShdw blurRad="114300">
                  <a:prstClr val="black"/>
                </a:innerShdw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uk-UA" dirty="0" smtClean="0">
              <a:solidFill>
                <a:schemeClr val="accent2">
                  <a:lumMod val="75000"/>
                </a:schemeClr>
              </a:solidFill>
              <a:effectLst>
                <a:innerShdw blurRad="114300">
                  <a:prstClr val="black"/>
                </a:innerShdw>
                <a:reflection blurRad="6350" stA="60000" endA="900" endPos="58000" dir="5400000" sy="-100000" algn="bl" rotWithShape="0"/>
              </a:effectLst>
            </a:endParaRPr>
          </a:p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  <a:reflection blurRad="6350" stA="60000" endA="900" endPos="58000" dir="5400000" sy="-100000" algn="bl" rotWithShape="0"/>
                </a:effectLst>
              </a:rPr>
              <a:t>                                                                  Автор: Ананьєва Поліна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effectLst>
                <a:innerShdw blurRad="114300">
                  <a:prstClr val="black"/>
                </a:innerShdw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  <a:effectLst>
                <a:innerShdw blurRad="114300">
                  <a:prstClr val="black"/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628800"/>
            <a:ext cx="7164288" cy="122413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ГЕОМЕТРІЯ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300192" y="908720"/>
            <a:ext cx="2592288" cy="244827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293096"/>
            <a:ext cx="52352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uk-UA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єми</a:t>
            </a: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площі поверхонь геометричних тіл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88640"/>
            <a:ext cx="3059832" cy="764704"/>
          </a:xfrm>
          <a:prstGeom prst="rect">
            <a:avLst/>
          </a:prstGeom>
        </p:spPr>
        <p:style>
          <a:lnRef idx="1">
            <a:schemeClr val="accent6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МІНІ-підручник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534561"/>
            <a:ext cx="543609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ü"/>
            </a:pPr>
            <a:r>
              <a:rPr lang="uk-U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uk-UA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єм</a:t>
            </a:r>
            <a:r>
              <a:rPr lang="uk-U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площа прямої призми і циліндра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uk-U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uk-UA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єм</a:t>
            </a:r>
            <a:r>
              <a:rPr lang="uk-U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площа піраміди 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uk-U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uk-UA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єм</a:t>
            </a:r>
            <a:r>
              <a:rPr lang="uk-U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площа конуса 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uk-U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uk-UA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єм</a:t>
            </a:r>
            <a:r>
              <a:rPr lang="uk-U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площа кулі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1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260648"/>
            <a:ext cx="56185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Куля і її частини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1772816"/>
            <a:ext cx="5436096" cy="4237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800" b="1" i="1" dirty="0" smtClean="0"/>
              <a:t>Куля (сфера) – фігура, утворення обертанням круга (кола) навколо його діаметра. </a:t>
            </a:r>
            <a:endParaRPr lang="en-US" sz="2800" b="1" i="1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800" dirty="0" smtClean="0"/>
              <a:t>Площина, яка проходить через центр кулі (сфери) називається діаметральною площиною</a:t>
            </a:r>
            <a:endParaRPr lang="en-US" sz="28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800" dirty="0" smtClean="0"/>
              <a:t>Переріз кулі (сфери) діаметральною площиною називається великим кругом (великим колом).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800" dirty="0" smtClean="0"/>
              <a:t>О – центр кулі (сфери);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800" dirty="0" smtClean="0"/>
              <a:t>ОА, ОВ – радіуси; АВ – діаметр.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755576" y="260648"/>
          <a:ext cx="2809007" cy="3773757"/>
        </p:xfrm>
        <a:graphic>
          <a:graphicData uri="http://schemas.openxmlformats.org/presentationml/2006/ole">
            <p:oleObj spid="_x0000_s22530" name="Visio" r:id="rId3" imgW="2475464" imgH="3337357" progId="">
              <p:embed/>
            </p:oleObj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1043608" y="3861048"/>
          <a:ext cx="2520206" cy="2520206"/>
        </p:xfrm>
        <a:graphic>
          <a:graphicData uri="http://schemas.openxmlformats.org/presentationml/2006/ole">
            <p:oleObj spid="_x0000_s22531" name="Visio" r:id="rId4" imgW="1258540" imgH="1258540" progId="">
              <p:embed/>
            </p:oleObj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40466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Частини</a:t>
            </a:r>
            <a:r>
              <a:rPr lang="ru-RU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кулі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35088" y="3212976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Сегмент </a:t>
            </a:r>
            <a:r>
              <a:rPr lang="ru-RU" sz="24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кулі</a:t>
            </a:r>
            <a:r>
              <a:rPr lang="ru-RU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 — </a:t>
            </a:r>
            <a:r>
              <a:rPr lang="ru-RU" sz="24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це</a:t>
            </a:r>
            <a:r>
              <a:rPr lang="ru-RU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та </a:t>
            </a:r>
            <a:r>
              <a:rPr lang="ru-RU" sz="24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її</a:t>
            </a:r>
            <a:r>
              <a:rPr lang="ru-RU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частина</a:t>
            </a:r>
            <a:r>
              <a:rPr lang="ru-RU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sz="24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що</a:t>
            </a:r>
            <a:r>
              <a:rPr lang="ru-RU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утворюється</a:t>
            </a:r>
            <a:r>
              <a:rPr lang="ru-RU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внаслідок</a:t>
            </a:r>
            <a:r>
              <a:rPr lang="ru-RU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перерізу</a:t>
            </a:r>
            <a:r>
              <a:rPr lang="ru-RU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r>
              <a:rPr lang="ru-RU" sz="24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площиною</a:t>
            </a:r>
            <a:r>
              <a:rPr lang="ru-RU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ru-RU" sz="24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1700808"/>
            <a:ext cx="1414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сектор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1844824"/>
            <a:ext cx="17988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сегмент  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41061" y="1844824"/>
            <a:ext cx="1691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зріз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кулі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411760" y="980728"/>
            <a:ext cx="144016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716016" y="98072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" idx="2"/>
          </p:cNvCxnSpPr>
          <p:nvPr/>
        </p:nvCxnSpPr>
        <p:spPr>
          <a:xfrm>
            <a:off x="5921896" y="989439"/>
            <a:ext cx="2178496" cy="7833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331640" y="3952875"/>
            <a:ext cx="21526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220072" y="4581128"/>
            <a:ext cx="2428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S = 2\pi RH\,\!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5436096" y="5517232"/>
            <a:ext cx="1435017" cy="216024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1043608" y="2996952"/>
            <a:ext cx="810039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1628800"/>
            <a:ext cx="4572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Кульовий пояс</a:t>
            </a:r>
            <a:r>
              <a:rPr lang="ru-RU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</a:t>
            </a:r>
            <a:r>
              <a:rPr lang="ru-RU" sz="2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стереометричне</a:t>
            </a:r>
            <a:r>
              <a:rPr lang="ru-RU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тіло</a:t>
            </a:r>
            <a:r>
              <a:rPr lang="ru-RU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утворене</a:t>
            </a:r>
            <a:r>
              <a:rPr lang="ru-RU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перерізами</a:t>
            </a:r>
            <a:r>
              <a:rPr lang="ru-RU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кулі</a:t>
            </a:r>
            <a:r>
              <a:rPr lang="ru-RU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двома</a:t>
            </a:r>
            <a:r>
              <a:rPr lang="ru-RU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паралельними</a:t>
            </a:r>
            <a:r>
              <a:rPr lang="ru-RU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площинами</a:t>
            </a:r>
            <a:endParaRPr lang="ru-RU" sz="2800" b="1" i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rgbClr val="252525"/>
                </a:solidFill>
                <a:effectLst/>
                <a:latin typeface="Helvetica Neue"/>
                <a:cs typeface="Arial" pitchFamily="34" charset="0"/>
              </a:rPr>
              <a:t>,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V = \frac{1}{6}\pi H^3 + \frac{1}{2}\pi(r_1^2 + r_2^2)H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627784" y="5373216"/>
            <a:ext cx="3273721" cy="576064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252525"/>
                </a:solidFill>
                <a:effectLst/>
                <a:latin typeface="Helvetica Neue"/>
                <a:cs typeface="Arial" pitchFamily="34" charset="0"/>
              </a:rPr>
              <a:t>.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4" descr="S = 2\pi RH\,\!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2699792" y="4941168"/>
            <a:ext cx="1435016" cy="216024"/>
          </a:xfrm>
          <a:prstGeom prst="rect">
            <a:avLst/>
          </a:prstGeom>
          <a:noFill/>
        </p:spPr>
      </p:pic>
      <p:pic>
        <p:nvPicPr>
          <p:cNvPr id="35842" name="Picture 2" descr="http://ua.convdocs.org/pars_docs/refs/2/1021/1021_html_m2cad9a4e.png"/>
          <p:cNvPicPr>
            <a:picLocks noChangeAspect="1" noChangeArrowheads="1"/>
          </p:cNvPicPr>
          <p:nvPr/>
        </p:nvPicPr>
        <p:blipFill>
          <a:blip r:embed="rId4" cstate="print">
            <a:lum bright="40000"/>
          </a:blip>
          <a:srcRect b="10258"/>
          <a:stretch>
            <a:fillRect/>
          </a:stretch>
        </p:blipFill>
        <p:spPr bwMode="auto">
          <a:xfrm>
            <a:off x="5676900" y="1124744"/>
            <a:ext cx="3467100" cy="357301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Сектор </a:t>
            </a:r>
            <a:r>
              <a:rPr lang="ru-RU" sz="32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складається</a:t>
            </a:r>
            <a:r>
              <a:rPr lang="ru-RU" sz="3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</a:t>
            </a:r>
            <a:r>
              <a:rPr lang="ru-RU" sz="3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кульового</a:t>
            </a:r>
            <a:r>
              <a:rPr lang="ru-RU" sz="3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сегмента та конуса, основа </a:t>
            </a:r>
            <a:r>
              <a:rPr lang="ru-RU" sz="32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якого</a:t>
            </a:r>
            <a:r>
              <a:rPr lang="ru-RU" sz="3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збігається</a:t>
            </a:r>
            <a:r>
              <a:rPr lang="ru-RU" sz="3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</a:t>
            </a:r>
            <a:r>
              <a:rPr lang="ru-RU" sz="3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основою сегмента, а вершина — </a:t>
            </a:r>
            <a:r>
              <a:rPr lang="ru-RU" sz="32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</a:t>
            </a:r>
            <a:r>
              <a:rPr lang="ru-RU" sz="3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центром </a:t>
            </a:r>
            <a:r>
              <a:rPr lang="ru-RU" sz="32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кулі</a:t>
            </a:r>
            <a:r>
              <a:rPr lang="ru-RU" sz="3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2500" b="0" i="0" u="none" strike="noStrike" cap="none" normalizeH="0" baseline="0" smtClean="0">
                <a:ln>
                  <a:noFill/>
                </a:ln>
                <a:solidFill>
                  <a:srgbClr val="252525"/>
                </a:solidFill>
                <a:effectLst/>
                <a:latin typeface="Helvetica Neue"/>
                <a:cs typeface="Arial" pitchFamily="34" charset="0"/>
              </a:rPr>
              <a:t>.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5940152" y="620688"/>
            <a:ext cx="25812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563888" y="3933056"/>
            <a:ext cx="3048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\pi R(2H + \sqrt{2HR - H^2})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3779912" y="5085184"/>
            <a:ext cx="3015335" cy="36004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75856" y="5085184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S=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99592" y="764704"/>
            <a:ext cx="339472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Основний переріз конуса – правильний трикутник, сторона якого дорівнює 6см. Знайдіть бічну поверхню конуса.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683568" y="2060848"/>
          <a:ext cx="3600400" cy="5453847"/>
        </p:xfrm>
        <a:graphic>
          <a:graphicData uri="http://schemas.openxmlformats.org/presentationml/2006/ole">
            <p:oleObj spid="_x0000_s31746" name="Visio" r:id="rId3" imgW="2203663" imgH="3354913" progId="">
              <p:embed/>
            </p:oleObj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932040" y="692696"/>
            <a:ext cx="3744416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Купа щебеню має форму конуса, твірна якого дорівнює 6см, а кут між твірною і висотою цього конуса становить 60º. </a:t>
            </a:r>
            <a:r>
              <a:rPr kumimoji="0" lang="uk-UA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Знайдіть </a:t>
            </a:r>
            <a:r>
              <a:rPr kumimoji="0" lang="uk-UA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об’</a:t>
            </a: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єм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noProof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щ</a:t>
            </a: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ебеню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5292080" y="2204864"/>
          <a:ext cx="2952328" cy="6057363"/>
        </p:xfrm>
        <a:graphic>
          <a:graphicData uri="http://schemas.openxmlformats.org/presentationml/2006/ole">
            <p:oleObj spid="_x0000_s31747" name="Visio" r:id="rId4" imgW="1499779" imgH="3134157" progId="">
              <p:embed/>
            </p:oleObj>
          </a:graphicData>
        </a:graphic>
      </p:graphicFrame>
      <p:sp>
        <p:nvSpPr>
          <p:cNvPr id="6" name="Прямоугольник 5">
            <a:hlinkClick r:id="rId5" action="ppaction://hlinksldjump"/>
          </p:cNvPr>
          <p:cNvSpPr/>
          <p:nvPr/>
        </p:nvSpPr>
        <p:spPr>
          <a:xfrm>
            <a:off x="4355976" y="6525344"/>
            <a:ext cx="1368152" cy="332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r>
              <a:rPr lang="uk-UA" dirty="0" err="1" smtClean="0"/>
              <a:t>ідповіді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0"/>
            <a:ext cx="6216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варіант                                 ІІ варіант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076056" y="476672"/>
            <a:ext cx="3322712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2.Діагональ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AC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осьового перерізу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ABCD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циліндра дорівнює 10см, а його висота ОО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- 8см. Знайдіть площу поверхні та об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’</a:t>
            </a:r>
            <a:r>
              <a:rPr kumimoji="0" lang="uk-UA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єм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циліндра.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5148064" y="2348880"/>
          <a:ext cx="3744416" cy="4832852"/>
        </p:xfrm>
        <a:graphic>
          <a:graphicData uri="http://schemas.openxmlformats.org/presentationml/2006/ole">
            <p:oleObj spid="_x0000_s32770" name="Visio" r:id="rId3" imgW="2495946" imgH="3256727" progId="">
              <p:embed/>
            </p:oleObj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5616" y="548680"/>
            <a:ext cx="3250208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2.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Осьовим перерізом циліндра є квадрат зі стороною 8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см. Знайдіть бічну і повну поверхні циліндра.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1403648" y="2420888"/>
          <a:ext cx="2869359" cy="4205139"/>
        </p:xfrm>
        <a:graphic>
          <a:graphicData uri="http://schemas.openxmlformats.org/presentationml/2006/ole">
            <p:oleObj spid="_x0000_s32771" name="Visio" r:id="rId4" imgW="1859361" imgH="2702723" progId="">
              <p:embed/>
            </p:oleObj>
          </a:graphicData>
        </a:graphic>
      </p:graphicFrame>
      <p:sp>
        <p:nvSpPr>
          <p:cNvPr id="6" name="Прямоугольник 5">
            <a:hlinkClick r:id="rId5" action="ppaction://hlinksldjump"/>
          </p:cNvPr>
          <p:cNvSpPr/>
          <p:nvPr/>
        </p:nvSpPr>
        <p:spPr>
          <a:xfrm>
            <a:off x="4355976" y="6525344"/>
            <a:ext cx="1368152" cy="332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r>
              <a:rPr lang="uk-UA" dirty="0" err="1" smtClean="0"/>
              <a:t>ідповіді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0"/>
            <a:ext cx="6216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варіант                                 ІІ варіант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980728"/>
            <a:ext cx="3898776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3.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Основа піраміди – прямокутник зі сторонами 3см 5см. Висота піраміди 10см. Знайдіть об`єм піраміди.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755576" y="2479242"/>
          <a:ext cx="3311599" cy="4378758"/>
        </p:xfrm>
        <a:graphic>
          <a:graphicData uri="http://schemas.openxmlformats.org/presentationml/2006/ole">
            <p:oleObj spid="_x0000_s33794" name="Visio" r:id="rId3" imgW="1990710" imgH="2625019" progId="">
              <p:embed/>
            </p:oleObj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39544" y="980728"/>
            <a:ext cx="4104456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3.Знайдіть площу повної поверхні правильної чотирикутної піраміди, якщо сторона основи дорівнює 16см, а бічне ребро 10см.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4860032" y="2636912"/>
          <a:ext cx="3608892" cy="4509120"/>
        </p:xfrm>
        <a:graphic>
          <a:graphicData uri="http://schemas.openxmlformats.org/presentationml/2006/ole">
            <p:oleObj spid="_x0000_s33795" name="Visio" r:id="rId4" imgW="2216018" imgH="2788229" progId="">
              <p:embed/>
            </p:oleObj>
          </a:graphicData>
        </a:graphic>
      </p:graphicFrame>
      <p:sp>
        <p:nvSpPr>
          <p:cNvPr id="6" name="Прямоугольник 5">
            <a:hlinkClick r:id="rId5" action="ppaction://hlinksldjump"/>
          </p:cNvPr>
          <p:cNvSpPr/>
          <p:nvPr/>
        </p:nvSpPr>
        <p:spPr>
          <a:xfrm>
            <a:off x="4355976" y="6525344"/>
            <a:ext cx="1368152" cy="332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r>
              <a:rPr lang="uk-UA" dirty="0" err="1" smtClean="0"/>
              <a:t>ідповіді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0"/>
            <a:ext cx="6216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варіант                                 ІІ варіант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99592" y="620688"/>
            <a:ext cx="339472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4.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Основа прямої призми – прямокутний трикутник з катетами 3см і 4см, а бічне ребро дорівнює 5см. Знайдіть площу повної поверхні і об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`</a:t>
            </a:r>
            <a:r>
              <a:rPr kumimoji="0" lang="uk-UA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єм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призми.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899592" y="1988840"/>
          <a:ext cx="3168352" cy="4360116"/>
        </p:xfrm>
        <a:graphic>
          <a:graphicData uri="http://schemas.openxmlformats.org/presentationml/2006/ole">
            <p:oleObj spid="_x0000_s34818" name="Visio" r:id="rId3" imgW="1997537" imgH="2743363" progId="">
              <p:embed/>
            </p:oleObj>
          </a:graphicData>
        </a:graphic>
      </p:graphicFrame>
      <p:pic>
        <p:nvPicPr>
          <p:cNvPr id="34820" name="Picture 4" descr="3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6012160" y="3429000"/>
            <a:ext cx="1762125" cy="20193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8024" y="692696"/>
            <a:ext cx="4032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4.Знайдіть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площу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бічної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правильної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шестикутної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призми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сторона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підстави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дорівнює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висота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- 10.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hlinkClick r:id="rId5" action="ppaction://hlinksldjump"/>
          </p:cNvPr>
          <p:cNvSpPr/>
          <p:nvPr/>
        </p:nvSpPr>
        <p:spPr>
          <a:xfrm>
            <a:off x="4355976" y="6525344"/>
            <a:ext cx="1368152" cy="332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r>
              <a:rPr lang="uk-UA" dirty="0" err="1" smtClean="0"/>
              <a:t>ідповіді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0"/>
            <a:ext cx="6216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варіант                                 ІІ варіант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1403648" y="1844824"/>
            <a:ext cx="3024336" cy="1755775"/>
          </a:xfrm>
          <a:prstGeom prst="rect">
            <a:avLst/>
          </a:prstGeom>
        </p:spPr>
        <p:txBody>
          <a:bodyPr/>
          <a:lstStyle/>
          <a:p>
            <a:pPr marL="812800" marR="0" lvl="0" indent="-812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uk-UA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12800" marR="0" lvl="0" indent="-812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Дано: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конус,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АКВ – правильний АК=КВ=АВ=6см.</a:t>
            </a:r>
            <a:endParaRPr kumimoji="0" lang="uk-UA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12800" marR="0" lvl="0" indent="-812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Знайти: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бічн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-468560" y="980728"/>
          <a:ext cx="2095500" cy="3225800"/>
        </p:xfrm>
        <a:graphic>
          <a:graphicData uri="http://schemas.openxmlformats.org/presentationml/2006/ole">
            <p:oleObj spid="_x0000_s39938" name="Visio" r:id="rId3" imgW="2203663" imgH="3354913" progId="">
              <p:embed/>
            </p:oleObj>
          </a:graphicData>
        </a:graphic>
      </p:graphicFrame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3826783"/>
            <a:ext cx="363589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/>
            <a:r>
              <a:rPr lang="uk-UA" sz="2000" b="1" dirty="0" err="1"/>
              <a:t>Розв</a:t>
            </a:r>
            <a:r>
              <a:rPr lang="en-US" sz="2000" b="1" dirty="0"/>
              <a:t>’</a:t>
            </a:r>
            <a:r>
              <a:rPr lang="uk-UA" sz="2000" b="1" dirty="0" err="1"/>
              <a:t>язання</a:t>
            </a:r>
            <a:endParaRPr lang="uk-UA" sz="2000" b="1" dirty="0"/>
          </a:p>
          <a:p>
            <a:pPr indent="449263" algn="ctr"/>
            <a:endParaRPr lang="ru-RU" sz="2000" dirty="0"/>
          </a:p>
          <a:p>
            <a:pPr indent="449263"/>
            <a:r>
              <a:rPr lang="uk-UA" sz="2000" dirty="0" err="1"/>
              <a:t>S</a:t>
            </a:r>
            <a:r>
              <a:rPr lang="uk-UA" sz="1600" dirty="0" err="1">
                <a:latin typeface="Times New Roman" pitchFamily="18" charset="0"/>
              </a:rPr>
              <a:t>бічн.</a:t>
            </a:r>
            <a:r>
              <a:rPr lang="uk-UA" sz="2000" dirty="0" err="1"/>
              <a:t>=</a:t>
            </a:r>
            <a:r>
              <a:rPr lang="en-US" sz="2000" dirty="0" err="1"/>
              <a:t>πRL</a:t>
            </a:r>
            <a:r>
              <a:rPr lang="uk-UA" sz="2000" dirty="0"/>
              <a:t>;  </a:t>
            </a:r>
            <a:r>
              <a:rPr lang="en-US" sz="2000" dirty="0"/>
              <a:t>L</a:t>
            </a:r>
            <a:r>
              <a:rPr lang="uk-UA" sz="2000" dirty="0"/>
              <a:t>=</a:t>
            </a:r>
            <a:r>
              <a:rPr lang="en-US" sz="2000" dirty="0"/>
              <a:t>KB</a:t>
            </a:r>
            <a:r>
              <a:rPr lang="uk-UA" sz="2000" dirty="0"/>
              <a:t>=6см.</a:t>
            </a:r>
            <a:endParaRPr lang="ru-RU" sz="2000" dirty="0"/>
          </a:p>
          <a:p>
            <a:pPr indent="449263"/>
            <a:r>
              <a:rPr lang="uk-UA" dirty="0"/>
              <a:t>Δ</a:t>
            </a:r>
            <a:r>
              <a:rPr lang="uk-UA" sz="2000" dirty="0"/>
              <a:t>АКВ – правильний, то </a:t>
            </a:r>
            <a:r>
              <a:rPr lang="uk-UA" sz="2000" dirty="0" err="1"/>
              <a:t>КО</a:t>
            </a:r>
            <a:r>
              <a:rPr lang="uk-UA" sz="2000" dirty="0"/>
              <a:t> – висота і медіана АО=ОВ=3см, R=3см.</a:t>
            </a:r>
            <a:endParaRPr lang="ru-RU" sz="2000" dirty="0"/>
          </a:p>
          <a:p>
            <a:pPr indent="449263"/>
            <a:r>
              <a:rPr lang="uk-UA" sz="2000" dirty="0" err="1"/>
              <a:t>S</a:t>
            </a:r>
            <a:r>
              <a:rPr lang="uk-UA" sz="1600" dirty="0" err="1">
                <a:latin typeface="Times New Roman" pitchFamily="18" charset="0"/>
              </a:rPr>
              <a:t>бічн.</a:t>
            </a:r>
            <a:r>
              <a:rPr lang="uk-UA" sz="2000" dirty="0" err="1"/>
              <a:t>=</a:t>
            </a:r>
            <a:r>
              <a:rPr lang="en-US" sz="2000" dirty="0" err="1"/>
              <a:t>πRL</a:t>
            </a:r>
            <a:r>
              <a:rPr lang="uk-UA" sz="2000" dirty="0"/>
              <a:t>=</a:t>
            </a:r>
            <a:r>
              <a:rPr lang="en-US" sz="2000" dirty="0"/>
              <a:t>π</a:t>
            </a:r>
            <a:r>
              <a:rPr lang="uk-UA" sz="2000" dirty="0"/>
              <a:t>*3*6=18</a:t>
            </a:r>
            <a:r>
              <a:rPr lang="en-US" sz="2000" dirty="0"/>
              <a:t>π</a:t>
            </a:r>
            <a:r>
              <a:rPr lang="uk-UA" sz="2000" dirty="0"/>
              <a:t> (см</a:t>
            </a:r>
            <a:r>
              <a:rPr lang="en-US" sz="2000" dirty="0">
                <a:cs typeface="Arial" charset="0"/>
              </a:rPr>
              <a:t>²</a:t>
            </a:r>
            <a:r>
              <a:rPr lang="uk-UA" sz="2000" dirty="0"/>
              <a:t>)</a:t>
            </a:r>
            <a:endParaRPr lang="ru-RU" sz="2000" dirty="0"/>
          </a:p>
          <a:p>
            <a:pPr indent="449263"/>
            <a:r>
              <a:rPr lang="uk-UA" sz="2000" b="1" dirty="0"/>
              <a:t>Відповідь: </a:t>
            </a:r>
            <a:r>
              <a:rPr lang="uk-UA" sz="2000" dirty="0"/>
              <a:t>18</a:t>
            </a:r>
            <a:r>
              <a:rPr lang="en-US" sz="2000" dirty="0"/>
              <a:t>π</a:t>
            </a:r>
            <a:r>
              <a:rPr lang="uk-UA" sz="2000" dirty="0"/>
              <a:t> см</a:t>
            </a:r>
            <a:r>
              <a:rPr lang="en-US" sz="2000" dirty="0">
                <a:cs typeface="Arial" charset="0"/>
              </a:rPr>
              <a:t>²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661845" y="1628800"/>
            <a:ext cx="2482155" cy="15684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uk-UA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Дано: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конус, АК – твірна,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АО – висота.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ے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АКО=60º, АК=6см.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Знайти: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uk-UA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кон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4860032" y="980728"/>
          <a:ext cx="1473200" cy="3022600"/>
        </p:xfrm>
        <a:graphic>
          <a:graphicData uri="http://schemas.openxmlformats.org/presentationml/2006/ole">
            <p:oleObj spid="_x0000_s39939" name="Visio" r:id="rId4" imgW="1499779" imgH="3134157" progId="">
              <p:embed/>
            </p:oleObj>
          </a:graphicData>
        </a:graphic>
      </p:graphicFrame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923928" y="3380125"/>
            <a:ext cx="542347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/>
            <a:r>
              <a:rPr lang="uk-UA" sz="2000" b="1" dirty="0" err="1"/>
              <a:t>Розв</a:t>
            </a:r>
            <a:r>
              <a:rPr lang="ru-RU" sz="2000" b="1" dirty="0"/>
              <a:t>’</a:t>
            </a:r>
            <a:r>
              <a:rPr lang="ru-RU" sz="2000" b="1" dirty="0" err="1"/>
              <a:t>язання</a:t>
            </a:r>
            <a:endParaRPr lang="ru-RU" sz="2000" b="1" dirty="0"/>
          </a:p>
          <a:p>
            <a:pPr indent="449263" algn="ctr"/>
            <a:endParaRPr lang="ru-RU" sz="2000" dirty="0"/>
          </a:p>
          <a:p>
            <a:pPr indent="449263"/>
            <a:r>
              <a:rPr lang="uk-UA" sz="2000" dirty="0"/>
              <a:t>V=1/3 </a:t>
            </a:r>
            <a:r>
              <a:rPr lang="en-US" sz="2000" dirty="0"/>
              <a:t>πR</a:t>
            </a:r>
            <a:r>
              <a:rPr lang="en-US" sz="2000" dirty="0">
                <a:cs typeface="Arial" charset="0"/>
              </a:rPr>
              <a:t>²</a:t>
            </a:r>
            <a:r>
              <a:rPr lang="en-US" sz="2000" dirty="0"/>
              <a:t>H</a:t>
            </a:r>
            <a:endParaRPr lang="ru-RU" sz="2000" dirty="0"/>
          </a:p>
          <a:p>
            <a:pPr indent="449263"/>
            <a:r>
              <a:rPr lang="en-US" dirty="0"/>
              <a:t>Δ</a:t>
            </a:r>
            <a:r>
              <a:rPr lang="uk-UA" sz="2000" dirty="0"/>
              <a:t>АКО – прямокутний, </a:t>
            </a:r>
            <a:r>
              <a:rPr lang="ar-SA" sz="2000" dirty="0"/>
              <a:t>ے</a:t>
            </a:r>
            <a:r>
              <a:rPr lang="uk-UA" sz="2000" dirty="0"/>
              <a:t>АКО=60º, то </a:t>
            </a:r>
            <a:r>
              <a:rPr lang="ar-SA" sz="2000" dirty="0"/>
              <a:t>ے</a:t>
            </a:r>
            <a:r>
              <a:rPr lang="uk-UA" sz="2000" dirty="0"/>
              <a:t>КАО=30º.</a:t>
            </a:r>
            <a:endParaRPr lang="ru-RU" sz="2000" dirty="0"/>
          </a:p>
          <a:p>
            <a:pPr indent="449263"/>
            <a:r>
              <a:rPr lang="uk-UA" sz="2000" dirty="0"/>
              <a:t>КО=1/2*6=3(см) (катет, що лежить проти кута 30º)</a:t>
            </a:r>
            <a:endParaRPr lang="ru-RU" sz="2000" dirty="0"/>
          </a:p>
          <a:p>
            <a:pPr indent="449263"/>
            <a:r>
              <a:rPr lang="uk-UA" sz="2000" dirty="0"/>
              <a:t>За теоремою Піфагора з </a:t>
            </a:r>
            <a:r>
              <a:rPr lang="en-US" dirty="0"/>
              <a:t>Δ</a:t>
            </a:r>
            <a:r>
              <a:rPr lang="uk-UA" sz="2000" dirty="0"/>
              <a:t>АКО КО=√АК</a:t>
            </a:r>
            <a:r>
              <a:rPr lang="en-US" sz="2000" dirty="0">
                <a:cs typeface="Arial" charset="0"/>
              </a:rPr>
              <a:t>²</a:t>
            </a:r>
            <a:r>
              <a:rPr lang="uk-UA" sz="2000" dirty="0"/>
              <a:t> – АО</a:t>
            </a:r>
            <a:r>
              <a:rPr lang="en-US" sz="2000" dirty="0">
                <a:cs typeface="Arial" charset="0"/>
              </a:rPr>
              <a:t>²</a:t>
            </a:r>
            <a:r>
              <a:rPr lang="uk-UA" sz="2000" dirty="0"/>
              <a:t>=√6</a:t>
            </a:r>
            <a:r>
              <a:rPr lang="en-US" sz="2000" dirty="0">
                <a:cs typeface="Arial" charset="0"/>
              </a:rPr>
              <a:t>²</a:t>
            </a:r>
            <a:r>
              <a:rPr lang="uk-UA" sz="2000" dirty="0"/>
              <a:t>-3</a:t>
            </a:r>
            <a:r>
              <a:rPr lang="en-US" sz="2000" dirty="0">
                <a:cs typeface="Arial" charset="0"/>
              </a:rPr>
              <a:t>²</a:t>
            </a:r>
            <a:r>
              <a:rPr lang="uk-UA" sz="2000" dirty="0"/>
              <a:t>=√27=3√3</a:t>
            </a:r>
            <a:endParaRPr lang="ru-RU" sz="2000" dirty="0"/>
          </a:p>
          <a:p>
            <a:pPr indent="449263"/>
            <a:r>
              <a:rPr lang="uk-UA" sz="2000" dirty="0"/>
              <a:t>V=1/3</a:t>
            </a:r>
            <a:r>
              <a:rPr lang="en-US" sz="2000" dirty="0"/>
              <a:t>πR</a:t>
            </a:r>
            <a:r>
              <a:rPr lang="en-US" sz="2000" dirty="0">
                <a:cs typeface="Arial" charset="0"/>
              </a:rPr>
              <a:t>²</a:t>
            </a:r>
            <a:r>
              <a:rPr lang="en-US" sz="2000" dirty="0"/>
              <a:t>H</a:t>
            </a:r>
            <a:r>
              <a:rPr lang="uk-UA" sz="2000" dirty="0"/>
              <a:t>=1/3</a:t>
            </a:r>
            <a:r>
              <a:rPr lang="en-US" sz="2000" dirty="0"/>
              <a:t>π</a:t>
            </a:r>
            <a:r>
              <a:rPr lang="uk-UA" sz="2000" dirty="0"/>
              <a:t>*(3√3)</a:t>
            </a:r>
            <a:r>
              <a:rPr lang="en-US" sz="2000" dirty="0">
                <a:cs typeface="Arial" charset="0"/>
              </a:rPr>
              <a:t>²</a:t>
            </a:r>
            <a:r>
              <a:rPr lang="uk-UA" sz="2000" dirty="0">
                <a:cs typeface="Arial" charset="0"/>
              </a:rPr>
              <a:t>*3</a:t>
            </a:r>
            <a:r>
              <a:rPr lang="uk-UA" sz="2000" dirty="0"/>
              <a:t>=27</a:t>
            </a:r>
            <a:r>
              <a:rPr lang="en-US" sz="2000" dirty="0"/>
              <a:t>π</a:t>
            </a:r>
            <a:r>
              <a:rPr lang="uk-UA" sz="2000" dirty="0"/>
              <a:t>(см</a:t>
            </a:r>
            <a:r>
              <a:rPr lang="en-US" sz="2000" dirty="0">
                <a:cs typeface="Arial" charset="0"/>
              </a:rPr>
              <a:t>³</a:t>
            </a:r>
            <a:r>
              <a:rPr lang="uk-UA" sz="2000" dirty="0"/>
              <a:t>)</a:t>
            </a:r>
            <a:endParaRPr lang="ru-RU" sz="2000" dirty="0"/>
          </a:p>
          <a:p>
            <a:pPr indent="449263"/>
            <a:r>
              <a:rPr lang="uk-UA" sz="2000" b="1" dirty="0"/>
              <a:t>Відповідь: </a:t>
            </a:r>
            <a:r>
              <a:rPr lang="uk-UA" sz="2000" dirty="0"/>
              <a:t>27</a:t>
            </a:r>
            <a:r>
              <a:rPr lang="en-US" sz="2000" dirty="0"/>
              <a:t>π</a:t>
            </a:r>
            <a:r>
              <a:rPr lang="uk-UA" sz="2000" dirty="0"/>
              <a:t> см</a:t>
            </a:r>
            <a:r>
              <a:rPr lang="en-US" sz="2000" dirty="0">
                <a:cs typeface="Arial" charset="0"/>
              </a:rPr>
              <a:t>³</a:t>
            </a:r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7524328" y="0"/>
            <a:ext cx="1619672" cy="5486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 завдань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1835696" y="1484784"/>
            <a:ext cx="3312517" cy="1871662"/>
          </a:xfrm>
          <a:prstGeom prst="rect">
            <a:avLst/>
          </a:prstGeom>
        </p:spPr>
        <p:txBody>
          <a:bodyPr/>
          <a:lstStyle/>
          <a:p>
            <a:pPr marL="804863" marR="0" lvl="0" indent="-804863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uk-UA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4863" marR="0" lvl="0" indent="-804863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Дано: 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циліндр з віссю ОО1</a:t>
            </a:r>
          </a:p>
          <a:p>
            <a:pPr marL="804863" marR="0" lvl="0" indent="-804863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АА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В- квадрат     </a:t>
            </a:r>
          </a:p>
          <a:p>
            <a:pPr marL="804863" marR="0" lvl="0" indent="-804863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АА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=АВ=8см</a:t>
            </a:r>
            <a:endParaRPr kumimoji="0" lang="uk-UA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4863" marR="0" lvl="0" indent="-804863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Знайти: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uk-U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біч-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uk-U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uk-U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повн-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0" y="980728"/>
          <a:ext cx="1865312" cy="2733675"/>
        </p:xfrm>
        <a:graphic>
          <a:graphicData uri="http://schemas.openxmlformats.org/presentationml/2006/ole">
            <p:oleObj spid="_x0000_s40962" name="Visio" r:id="rId3" imgW="1859361" imgH="2702723" progId="">
              <p:embed/>
            </p:oleObj>
          </a:graphicData>
        </a:graphic>
      </p:graphicFrame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755650" y="3114150"/>
            <a:ext cx="388835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uk-UA" sz="2000" b="1" dirty="0"/>
          </a:p>
          <a:p>
            <a:pPr algn="ctr"/>
            <a:r>
              <a:rPr lang="uk-UA" sz="2000" b="1" dirty="0" err="1"/>
              <a:t>Розв’</a:t>
            </a:r>
            <a:r>
              <a:rPr lang="en-US" sz="2000" b="1" dirty="0" err="1"/>
              <a:t>язан</a:t>
            </a:r>
            <a:r>
              <a:rPr lang="uk-UA" sz="2000" b="1" dirty="0" err="1"/>
              <a:t>ня</a:t>
            </a:r>
            <a:endParaRPr lang="uk-UA" sz="2000" b="1" dirty="0"/>
          </a:p>
          <a:p>
            <a:pPr algn="ctr"/>
            <a:endParaRPr lang="ru-RU" sz="2000" dirty="0"/>
          </a:p>
          <a:p>
            <a:r>
              <a:rPr lang="en-US" sz="2000" dirty="0"/>
              <a:t>S</a:t>
            </a:r>
            <a:r>
              <a:rPr lang="uk-UA" sz="1600" dirty="0" err="1">
                <a:latin typeface="Times New Roman" pitchFamily="18" charset="0"/>
              </a:rPr>
              <a:t>пов</a:t>
            </a:r>
            <a:r>
              <a:rPr lang="uk-UA" sz="2000" dirty="0" err="1"/>
              <a:t>=</a:t>
            </a:r>
            <a:r>
              <a:rPr lang="uk-UA" sz="2000" dirty="0"/>
              <a:t> </a:t>
            </a:r>
            <a:r>
              <a:rPr lang="uk-UA" sz="2000" dirty="0" err="1"/>
              <a:t>S</a:t>
            </a:r>
            <a:r>
              <a:rPr lang="uk-UA" sz="1600" dirty="0" err="1">
                <a:latin typeface="Times New Roman" pitchFamily="18" charset="0"/>
              </a:rPr>
              <a:t>біч</a:t>
            </a:r>
            <a:r>
              <a:rPr lang="uk-UA" sz="2000" dirty="0"/>
              <a:t> + 2S</a:t>
            </a:r>
            <a:r>
              <a:rPr lang="uk-UA" sz="1600" dirty="0">
                <a:latin typeface="Times New Roman" pitchFamily="18" charset="0"/>
              </a:rPr>
              <a:t>осн</a:t>
            </a:r>
            <a:r>
              <a:rPr lang="uk-UA" sz="2000" dirty="0"/>
              <a:t>  </a:t>
            </a:r>
            <a:r>
              <a:rPr lang="uk-UA" sz="2000" dirty="0" err="1"/>
              <a:t>S</a:t>
            </a:r>
            <a:r>
              <a:rPr lang="uk-UA" sz="1600" dirty="0" err="1">
                <a:latin typeface="Times New Roman" pitchFamily="18" charset="0"/>
              </a:rPr>
              <a:t>біч</a:t>
            </a:r>
            <a:r>
              <a:rPr lang="uk-UA" sz="2000" dirty="0" err="1"/>
              <a:t>=</a:t>
            </a:r>
            <a:r>
              <a:rPr lang="uk-UA" sz="2000" dirty="0"/>
              <a:t> 2π</a:t>
            </a:r>
            <a:r>
              <a:rPr lang="en-US" sz="2000" dirty="0"/>
              <a:t>RH</a:t>
            </a:r>
            <a:r>
              <a:rPr lang="uk-UA" sz="2000" dirty="0"/>
              <a:t>, </a:t>
            </a:r>
            <a:r>
              <a:rPr lang="en-US" sz="2000" dirty="0"/>
              <a:t>S</a:t>
            </a:r>
            <a:r>
              <a:rPr lang="uk-UA" sz="2000" dirty="0" err="1"/>
              <a:t>осн=π</a:t>
            </a:r>
            <a:r>
              <a:rPr lang="en-US" sz="2000" dirty="0"/>
              <a:t>R</a:t>
            </a:r>
            <a:r>
              <a:rPr lang="en-US" sz="2000" dirty="0">
                <a:cs typeface="Arial" charset="0"/>
              </a:rPr>
              <a:t>²</a:t>
            </a:r>
            <a:r>
              <a:rPr lang="uk-UA" sz="2000" dirty="0"/>
              <a:t>   </a:t>
            </a:r>
            <a:endParaRPr lang="ru-RU" sz="2000" dirty="0"/>
          </a:p>
          <a:p>
            <a:r>
              <a:rPr lang="en-US" sz="2000" dirty="0"/>
              <a:t>AB</a:t>
            </a:r>
            <a:r>
              <a:rPr lang="uk-UA" sz="2000" dirty="0"/>
              <a:t>- діаметр циліндра     </a:t>
            </a:r>
            <a:r>
              <a:rPr lang="en-US" sz="2000" dirty="0"/>
              <a:t>R</a:t>
            </a:r>
            <a:r>
              <a:rPr lang="uk-UA" sz="2000" dirty="0"/>
              <a:t>=</a:t>
            </a:r>
            <a:r>
              <a:rPr lang="en-US" sz="2000" dirty="0"/>
              <a:t>AB</a:t>
            </a:r>
            <a:r>
              <a:rPr lang="uk-UA" sz="2000" dirty="0"/>
              <a:t>/2=8/2= 4 (см)</a:t>
            </a:r>
            <a:endParaRPr lang="ru-RU" sz="2000" dirty="0"/>
          </a:p>
          <a:p>
            <a:r>
              <a:rPr lang="en-US" sz="2000" dirty="0"/>
              <a:t>S</a:t>
            </a:r>
            <a:r>
              <a:rPr lang="uk-UA" sz="1600" dirty="0" err="1">
                <a:latin typeface="Times New Roman" pitchFamily="18" charset="0"/>
              </a:rPr>
              <a:t>біч</a:t>
            </a:r>
            <a:r>
              <a:rPr lang="uk-UA" sz="2000" dirty="0" err="1"/>
              <a:t>=</a:t>
            </a:r>
            <a:r>
              <a:rPr lang="uk-UA" sz="2000" dirty="0"/>
              <a:t> 2π</a:t>
            </a:r>
            <a:r>
              <a:rPr lang="en-US" sz="2000" dirty="0"/>
              <a:t>RH</a:t>
            </a:r>
            <a:r>
              <a:rPr lang="uk-UA" sz="2000" dirty="0"/>
              <a:t>=2*</a:t>
            </a:r>
            <a:r>
              <a:rPr lang="en-US" sz="2000" dirty="0"/>
              <a:t>π</a:t>
            </a:r>
            <a:r>
              <a:rPr lang="uk-UA" sz="2000" dirty="0"/>
              <a:t>4*8=64</a:t>
            </a:r>
            <a:r>
              <a:rPr lang="en-US" sz="2000" dirty="0"/>
              <a:t>π</a:t>
            </a:r>
            <a:r>
              <a:rPr lang="uk-UA" sz="2000" dirty="0"/>
              <a:t> (см2)</a:t>
            </a:r>
            <a:endParaRPr lang="ru-RU" sz="2000" dirty="0"/>
          </a:p>
          <a:p>
            <a:r>
              <a:rPr lang="en-US" sz="2000" dirty="0"/>
              <a:t>S</a:t>
            </a:r>
            <a:r>
              <a:rPr lang="uk-UA" sz="1600" dirty="0" err="1">
                <a:latin typeface="Times New Roman" pitchFamily="18" charset="0"/>
              </a:rPr>
              <a:t>осн</a:t>
            </a:r>
            <a:r>
              <a:rPr lang="uk-UA" sz="2000" dirty="0" err="1"/>
              <a:t>=</a:t>
            </a:r>
            <a:r>
              <a:rPr lang="uk-UA" sz="2000" dirty="0"/>
              <a:t> </a:t>
            </a:r>
            <a:r>
              <a:rPr lang="en-US" sz="2000" dirty="0" err="1"/>
              <a:t>πR</a:t>
            </a:r>
            <a:r>
              <a:rPr lang="uk-UA" sz="2000" dirty="0"/>
              <a:t>2=</a:t>
            </a:r>
            <a:r>
              <a:rPr lang="en-US" sz="2000" dirty="0"/>
              <a:t>π</a:t>
            </a:r>
            <a:r>
              <a:rPr lang="uk-UA" sz="2000" dirty="0"/>
              <a:t>*42=16</a:t>
            </a:r>
            <a:r>
              <a:rPr lang="en-US" sz="2000" dirty="0"/>
              <a:t>π</a:t>
            </a:r>
            <a:r>
              <a:rPr lang="uk-UA" sz="2000" dirty="0"/>
              <a:t> (см</a:t>
            </a:r>
            <a:r>
              <a:rPr lang="en-US" sz="2000" dirty="0">
                <a:cs typeface="Arial" charset="0"/>
              </a:rPr>
              <a:t>²</a:t>
            </a:r>
            <a:r>
              <a:rPr lang="uk-UA" sz="2000" dirty="0"/>
              <a:t>)</a:t>
            </a:r>
            <a:endParaRPr lang="ru-RU" sz="2000" dirty="0"/>
          </a:p>
          <a:p>
            <a:r>
              <a:rPr lang="en-US" sz="2000" dirty="0"/>
              <a:t>S</a:t>
            </a:r>
            <a:r>
              <a:rPr lang="uk-UA" sz="1600" dirty="0" err="1">
                <a:latin typeface="Times New Roman" pitchFamily="18" charset="0"/>
              </a:rPr>
              <a:t>пов</a:t>
            </a:r>
            <a:r>
              <a:rPr lang="uk-UA" sz="2000" dirty="0" err="1"/>
              <a:t>=</a:t>
            </a:r>
            <a:r>
              <a:rPr lang="uk-UA" sz="2000" dirty="0"/>
              <a:t> 64π+2*16π= 96π (см</a:t>
            </a:r>
            <a:r>
              <a:rPr lang="en-US" sz="2000" dirty="0">
                <a:cs typeface="Arial" charset="0"/>
              </a:rPr>
              <a:t>²</a:t>
            </a:r>
            <a:r>
              <a:rPr lang="uk-UA" sz="2000" dirty="0"/>
              <a:t>)</a:t>
            </a:r>
            <a:endParaRPr lang="ru-RU" sz="2000" dirty="0"/>
          </a:p>
          <a:p>
            <a:r>
              <a:rPr lang="uk-UA" sz="2000" b="1" dirty="0"/>
              <a:t>Відповідь:</a:t>
            </a:r>
            <a:r>
              <a:rPr lang="uk-UA" sz="2000" dirty="0"/>
              <a:t> 64π см</a:t>
            </a:r>
            <a:r>
              <a:rPr lang="en-US" sz="2000" dirty="0">
                <a:cs typeface="Arial" charset="0"/>
              </a:rPr>
              <a:t>²</a:t>
            </a:r>
            <a:r>
              <a:rPr lang="uk-UA" sz="2000" dirty="0"/>
              <a:t>; 96π см</a:t>
            </a:r>
            <a:r>
              <a:rPr lang="en-US" sz="2000" dirty="0">
                <a:cs typeface="Arial" charset="0"/>
              </a:rPr>
              <a:t>²</a:t>
            </a:r>
            <a:r>
              <a:rPr lang="uk-UA" sz="2000" dirty="0"/>
              <a:t>.</a:t>
            </a:r>
            <a:endParaRPr lang="ru-RU" sz="2000" dirty="0"/>
          </a:p>
          <a:p>
            <a:pPr algn="ctr" eaLnBrk="0" hangingPunct="0"/>
            <a:endParaRPr lang="ru-RU" sz="2000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300192" y="1340768"/>
            <a:ext cx="6048375" cy="2305050"/>
          </a:xfrm>
          <a:prstGeom prst="rect">
            <a:avLst/>
          </a:prstGeom>
        </p:spPr>
        <p:txBody>
          <a:bodyPr/>
          <a:lstStyle/>
          <a:p>
            <a:pPr marL="804863" marR="0" lvl="0" indent="-80486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Дано: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циліндр з віссю ОО1</a:t>
            </a:r>
          </a:p>
          <a:p>
            <a:pPr marL="804863" marR="0" lvl="0" indent="-80486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ABCD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осьовий переріз, </a:t>
            </a:r>
          </a:p>
          <a:p>
            <a:pPr marL="804863" marR="0" lvl="0" indent="-80486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ABCD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прямокутник,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4863" marR="0" lvl="0" indent="-80486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діагональ,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4863" marR="0" lvl="0" indent="-80486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=10см. ОО1= 8см.</a:t>
            </a:r>
          </a:p>
          <a:p>
            <a:pPr marL="804863" marR="0" lvl="0" indent="-80486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Знайти: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uk-UA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повн.</a:t>
            </a:r>
            <a:r>
              <a:rPr kumimoji="0" lang="uk-UA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uk-UA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цил.-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4499992" y="1052736"/>
          <a:ext cx="2419350" cy="3122613"/>
        </p:xfrm>
        <a:graphic>
          <a:graphicData uri="http://schemas.openxmlformats.org/presentationml/2006/ole">
            <p:oleObj spid="_x0000_s40963" name="Visio" r:id="rId4" imgW="2495946" imgH="3256727" progId="">
              <p:embed/>
            </p:oleObj>
          </a:graphicData>
        </a:graphic>
      </p:graphicFrame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716016" y="3356992"/>
            <a:ext cx="6675437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uk-UA" sz="1600" b="1" dirty="0"/>
          </a:p>
          <a:p>
            <a:pPr algn="ctr"/>
            <a:r>
              <a:rPr lang="uk-UA" sz="1600" b="1" dirty="0" err="1"/>
              <a:t>Розв’</a:t>
            </a:r>
            <a:r>
              <a:rPr lang="en-US" sz="1600" b="1" dirty="0" err="1"/>
              <a:t>язання</a:t>
            </a:r>
            <a:endParaRPr lang="uk-UA" sz="1600" b="1" dirty="0"/>
          </a:p>
          <a:p>
            <a:pPr algn="ctr"/>
            <a:endParaRPr lang="ru-RU" sz="1600" dirty="0"/>
          </a:p>
          <a:p>
            <a:r>
              <a:rPr lang="en-US" sz="1600" dirty="0"/>
              <a:t>S</a:t>
            </a:r>
            <a:r>
              <a:rPr lang="uk-UA" sz="1600" dirty="0">
                <a:latin typeface="Times New Roman" pitchFamily="18" charset="0"/>
              </a:rPr>
              <a:t>повн</a:t>
            </a:r>
            <a:r>
              <a:rPr lang="uk-UA" sz="1600" dirty="0"/>
              <a:t>=S</a:t>
            </a:r>
            <a:r>
              <a:rPr lang="uk-UA" sz="1600" dirty="0">
                <a:latin typeface="Times New Roman" pitchFamily="18" charset="0"/>
              </a:rPr>
              <a:t>бічн</a:t>
            </a:r>
            <a:r>
              <a:rPr lang="uk-UA" sz="1600" dirty="0"/>
              <a:t>+2S</a:t>
            </a:r>
            <a:r>
              <a:rPr lang="uk-UA" sz="1600" dirty="0">
                <a:latin typeface="Times New Roman" pitchFamily="18" charset="0"/>
              </a:rPr>
              <a:t>осн</a:t>
            </a:r>
            <a:r>
              <a:rPr lang="uk-UA" sz="1600" dirty="0"/>
              <a:t>., S</a:t>
            </a:r>
            <a:r>
              <a:rPr lang="uk-UA" sz="1600" dirty="0">
                <a:latin typeface="Times New Roman" pitchFamily="18" charset="0"/>
              </a:rPr>
              <a:t>бічн</a:t>
            </a:r>
            <a:r>
              <a:rPr lang="uk-UA" sz="1600" dirty="0"/>
              <a:t>=2</a:t>
            </a:r>
            <a:r>
              <a:rPr lang="en-US" sz="1600" dirty="0" err="1"/>
              <a:t>πRH</a:t>
            </a:r>
            <a:endParaRPr lang="ru-RU" sz="1600" dirty="0"/>
          </a:p>
          <a:p>
            <a:r>
              <a:rPr lang="uk-UA" sz="1600" dirty="0"/>
              <a:t>∆</a:t>
            </a:r>
            <a:r>
              <a:rPr lang="en-US" sz="1600" dirty="0"/>
              <a:t>ACD</a:t>
            </a:r>
            <a:r>
              <a:rPr lang="uk-UA" sz="1600" dirty="0"/>
              <a:t>- прямокутний. </a:t>
            </a:r>
            <a:r>
              <a:rPr lang="ru-RU" sz="1600" dirty="0"/>
              <a:t>За теоремою </a:t>
            </a:r>
            <a:r>
              <a:rPr lang="ru-RU" sz="1600" dirty="0" err="1"/>
              <a:t>Піфагора</a:t>
            </a:r>
            <a:endParaRPr lang="ru-RU" sz="1600" dirty="0"/>
          </a:p>
          <a:p>
            <a:r>
              <a:rPr lang="en-US" sz="1600" dirty="0"/>
              <a:t>AD</a:t>
            </a:r>
            <a:r>
              <a:rPr lang="ru-RU" sz="1600" dirty="0" err="1"/>
              <a:t>=√</a:t>
            </a:r>
            <a:r>
              <a:rPr lang="en-US" sz="1600" dirty="0"/>
              <a:t>AC</a:t>
            </a:r>
            <a:r>
              <a:rPr lang="en-US" sz="1600" dirty="0">
                <a:cs typeface="Arial" charset="0"/>
              </a:rPr>
              <a:t>²</a:t>
            </a:r>
            <a:r>
              <a:rPr lang="ru-RU" sz="1600" dirty="0"/>
              <a:t>-</a:t>
            </a:r>
            <a:r>
              <a:rPr lang="en-US" sz="1600" dirty="0"/>
              <a:t>CD</a:t>
            </a:r>
            <a:r>
              <a:rPr lang="en-US" sz="1600" dirty="0">
                <a:cs typeface="Arial" charset="0"/>
              </a:rPr>
              <a:t>²</a:t>
            </a:r>
            <a:r>
              <a:rPr lang="ru-RU" sz="1600" dirty="0"/>
              <a:t> = √10</a:t>
            </a:r>
            <a:r>
              <a:rPr lang="en-US" sz="1600" dirty="0">
                <a:cs typeface="Arial" charset="0"/>
              </a:rPr>
              <a:t>²</a:t>
            </a:r>
            <a:r>
              <a:rPr lang="ru-RU" sz="1600" dirty="0"/>
              <a:t>-8</a:t>
            </a:r>
            <a:r>
              <a:rPr lang="en-US" sz="1600" dirty="0">
                <a:cs typeface="Arial" charset="0"/>
              </a:rPr>
              <a:t>²</a:t>
            </a:r>
            <a:r>
              <a:rPr lang="ru-RU" sz="1600" dirty="0"/>
              <a:t>=√36=6 (см)</a:t>
            </a:r>
          </a:p>
          <a:p>
            <a:r>
              <a:rPr lang="en-US" sz="1600" dirty="0"/>
              <a:t>AD</a:t>
            </a:r>
            <a:r>
              <a:rPr lang="ru-RU" sz="1600" dirty="0"/>
              <a:t>- </a:t>
            </a:r>
            <a:r>
              <a:rPr lang="ru-RU" sz="1600" dirty="0" err="1"/>
              <a:t>діаметр</a:t>
            </a:r>
            <a:r>
              <a:rPr lang="ru-RU" sz="1600" dirty="0"/>
              <a:t> </a:t>
            </a:r>
            <a:r>
              <a:rPr lang="ru-RU" sz="1600" dirty="0" err="1"/>
              <a:t>циліндра</a:t>
            </a:r>
            <a:r>
              <a:rPr lang="ru-RU" sz="1600" dirty="0"/>
              <a:t>, </a:t>
            </a:r>
            <a:r>
              <a:rPr lang="en-US" sz="1600" dirty="0"/>
              <a:t>R</a:t>
            </a:r>
            <a:r>
              <a:rPr lang="ru-RU" sz="1600" dirty="0"/>
              <a:t>=6/2= 3</a:t>
            </a:r>
            <a:r>
              <a:rPr lang="uk-UA" sz="1600" dirty="0"/>
              <a:t> </a:t>
            </a:r>
            <a:r>
              <a:rPr lang="ru-RU" sz="1600" dirty="0"/>
              <a:t>(</a:t>
            </a:r>
            <a:r>
              <a:rPr lang="uk-UA" sz="1600" dirty="0"/>
              <a:t>см)</a:t>
            </a:r>
            <a:endParaRPr lang="ru-RU" sz="1600" dirty="0"/>
          </a:p>
          <a:p>
            <a:r>
              <a:rPr lang="en-US" sz="1600" dirty="0"/>
              <a:t>S</a:t>
            </a:r>
            <a:r>
              <a:rPr lang="uk-UA" sz="1600" dirty="0">
                <a:latin typeface="Times New Roman" pitchFamily="18" charset="0"/>
              </a:rPr>
              <a:t>бічн</a:t>
            </a:r>
            <a:r>
              <a:rPr lang="uk-UA" sz="1600" dirty="0"/>
              <a:t>=2π</a:t>
            </a:r>
            <a:r>
              <a:rPr lang="en-US" sz="1600" dirty="0"/>
              <a:t>RH</a:t>
            </a:r>
            <a:r>
              <a:rPr lang="uk-UA" sz="1600" dirty="0"/>
              <a:t>=2</a:t>
            </a:r>
            <a:r>
              <a:rPr lang="en-US" sz="1600" dirty="0"/>
              <a:t>π</a:t>
            </a:r>
            <a:r>
              <a:rPr lang="uk-UA" sz="1600" dirty="0"/>
              <a:t>*3*8= 48</a:t>
            </a:r>
            <a:r>
              <a:rPr lang="en-US" sz="1600" dirty="0"/>
              <a:t>π</a:t>
            </a:r>
            <a:r>
              <a:rPr lang="uk-UA" sz="1600" dirty="0"/>
              <a:t> (см</a:t>
            </a:r>
            <a:r>
              <a:rPr lang="en-US" sz="1600" dirty="0">
                <a:cs typeface="Arial" charset="0"/>
              </a:rPr>
              <a:t>²</a:t>
            </a:r>
            <a:r>
              <a:rPr lang="uk-UA" sz="1600" dirty="0"/>
              <a:t>)</a:t>
            </a:r>
            <a:endParaRPr lang="ru-RU" sz="1600" dirty="0"/>
          </a:p>
          <a:p>
            <a:r>
              <a:rPr lang="en-US" sz="1600" dirty="0"/>
              <a:t>S</a:t>
            </a:r>
            <a:r>
              <a:rPr lang="uk-UA" sz="1600" dirty="0" err="1">
                <a:latin typeface="Times New Roman" pitchFamily="18" charset="0"/>
              </a:rPr>
              <a:t>осн</a:t>
            </a:r>
            <a:r>
              <a:rPr lang="uk-UA" sz="1600" dirty="0" err="1"/>
              <a:t>=π</a:t>
            </a:r>
            <a:r>
              <a:rPr lang="en-US" sz="1600" dirty="0"/>
              <a:t>R</a:t>
            </a:r>
            <a:r>
              <a:rPr lang="en-US" sz="1600" dirty="0">
                <a:cs typeface="Arial" charset="0"/>
              </a:rPr>
              <a:t>²</a:t>
            </a:r>
            <a:r>
              <a:rPr lang="uk-UA" sz="1600" dirty="0"/>
              <a:t>=</a:t>
            </a:r>
            <a:r>
              <a:rPr lang="en-US" sz="1600" dirty="0"/>
              <a:t>π</a:t>
            </a:r>
            <a:r>
              <a:rPr lang="uk-UA" sz="1600" dirty="0"/>
              <a:t>*3</a:t>
            </a:r>
            <a:r>
              <a:rPr lang="en-US" sz="1600" dirty="0">
                <a:cs typeface="Arial" charset="0"/>
              </a:rPr>
              <a:t>²</a:t>
            </a:r>
            <a:r>
              <a:rPr lang="uk-UA" sz="1600" dirty="0"/>
              <a:t>=9</a:t>
            </a:r>
            <a:r>
              <a:rPr lang="en-US" sz="1600" dirty="0"/>
              <a:t>π</a:t>
            </a:r>
            <a:r>
              <a:rPr lang="uk-UA" sz="1600" dirty="0"/>
              <a:t>  (см</a:t>
            </a:r>
            <a:r>
              <a:rPr lang="en-US" sz="1600" dirty="0">
                <a:cs typeface="Arial" charset="0"/>
              </a:rPr>
              <a:t>²</a:t>
            </a:r>
            <a:r>
              <a:rPr lang="uk-UA" sz="1600" dirty="0"/>
              <a:t>)</a:t>
            </a:r>
            <a:endParaRPr lang="ru-RU" sz="1600" dirty="0"/>
          </a:p>
          <a:p>
            <a:r>
              <a:rPr lang="en-US" sz="1600" dirty="0"/>
              <a:t>S</a:t>
            </a:r>
            <a:r>
              <a:rPr lang="uk-UA" sz="1600" dirty="0" err="1">
                <a:latin typeface="Times New Roman" pitchFamily="18" charset="0"/>
              </a:rPr>
              <a:t>повн</a:t>
            </a:r>
            <a:r>
              <a:rPr lang="uk-UA" sz="1600" dirty="0" err="1"/>
              <a:t>=</a:t>
            </a:r>
            <a:r>
              <a:rPr lang="uk-UA" sz="1600" dirty="0"/>
              <a:t> 48π+2*9π= 66π (см</a:t>
            </a:r>
            <a:r>
              <a:rPr lang="en-US" sz="1600" dirty="0">
                <a:cs typeface="Arial" charset="0"/>
              </a:rPr>
              <a:t>²</a:t>
            </a:r>
            <a:r>
              <a:rPr lang="uk-UA" sz="1600" dirty="0"/>
              <a:t>)</a:t>
            </a:r>
            <a:endParaRPr lang="ru-RU" sz="1600" dirty="0"/>
          </a:p>
          <a:p>
            <a:r>
              <a:rPr lang="en-US" sz="1600" dirty="0"/>
              <a:t>V</a:t>
            </a:r>
            <a:r>
              <a:rPr lang="uk-UA" sz="1600" dirty="0"/>
              <a:t>=</a:t>
            </a:r>
            <a:r>
              <a:rPr lang="en-US" sz="1600" dirty="0"/>
              <a:t>πR</a:t>
            </a:r>
            <a:r>
              <a:rPr lang="en-US" sz="1600" dirty="0">
                <a:cs typeface="Arial" charset="0"/>
              </a:rPr>
              <a:t>²</a:t>
            </a:r>
            <a:r>
              <a:rPr lang="en-US" sz="1600" dirty="0"/>
              <a:t>H</a:t>
            </a:r>
            <a:r>
              <a:rPr lang="uk-UA" sz="1600" dirty="0"/>
              <a:t>=</a:t>
            </a:r>
            <a:r>
              <a:rPr lang="en-US" sz="1600" dirty="0"/>
              <a:t>π</a:t>
            </a:r>
            <a:r>
              <a:rPr lang="uk-UA" sz="1600" dirty="0"/>
              <a:t>*3</a:t>
            </a:r>
            <a:r>
              <a:rPr lang="en-US" sz="1600" dirty="0">
                <a:cs typeface="Arial" charset="0"/>
              </a:rPr>
              <a:t>²</a:t>
            </a:r>
            <a:r>
              <a:rPr lang="uk-UA" sz="1600" dirty="0"/>
              <a:t>*8= 72 (см</a:t>
            </a:r>
            <a:r>
              <a:rPr lang="en-US" sz="1600" dirty="0">
                <a:cs typeface="Arial" charset="0"/>
              </a:rPr>
              <a:t>³</a:t>
            </a:r>
            <a:r>
              <a:rPr lang="uk-UA" sz="1600" dirty="0"/>
              <a:t>)</a:t>
            </a:r>
            <a:endParaRPr lang="ru-RU" sz="1600" dirty="0"/>
          </a:p>
          <a:p>
            <a:r>
              <a:rPr lang="uk-UA" sz="1600" dirty="0"/>
              <a:t>               </a:t>
            </a:r>
            <a:r>
              <a:rPr lang="uk-UA" sz="1600" b="1" dirty="0"/>
              <a:t>Відповідь:</a:t>
            </a:r>
            <a:r>
              <a:rPr lang="uk-UA" sz="1600" dirty="0"/>
              <a:t> 66см</a:t>
            </a:r>
            <a:r>
              <a:rPr lang="en-US" sz="1600" dirty="0">
                <a:cs typeface="Arial" charset="0"/>
              </a:rPr>
              <a:t>²</a:t>
            </a:r>
            <a:r>
              <a:rPr lang="uk-UA" sz="1600" dirty="0"/>
              <a:t> ; 72см</a:t>
            </a:r>
            <a:r>
              <a:rPr lang="en-US" sz="1600" dirty="0">
                <a:cs typeface="Arial" charset="0"/>
              </a:rPr>
              <a:t>³</a:t>
            </a:r>
          </a:p>
          <a:p>
            <a:pPr eaLnBrk="0" hangingPunct="0"/>
            <a:endParaRPr lang="ru-RU" sz="1600" dirty="0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7524328" y="0"/>
            <a:ext cx="1619672" cy="5486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 завдань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Inside-right pages with text"/>
          <p:cNvGrpSpPr/>
          <p:nvPr/>
        </p:nvGrpSpPr>
        <p:grpSpPr>
          <a:xfrm>
            <a:off x="4288540" y="404664"/>
            <a:ext cx="4855460" cy="6453336"/>
            <a:chOff x="4572000" y="1371600"/>
            <a:chExt cx="3044952" cy="4114800"/>
          </a:xfrm>
        </p:grpSpPr>
        <p:grpSp>
          <p:nvGrpSpPr>
            <p:cNvPr id="3" name="Inside-right"/>
            <p:cNvGrpSpPr/>
            <p:nvPr/>
          </p:nvGrpSpPr>
          <p:grpSpPr>
            <a:xfrm rot="10800000">
              <a:off x="4572000" y="1371600"/>
              <a:ext cx="3044952" cy="4114800"/>
              <a:chOff x="1527048" y="1371600"/>
              <a:chExt cx="3044952" cy="4114800"/>
            </a:xfrm>
          </p:grpSpPr>
          <p:sp>
            <p:nvSpPr>
              <p:cNvPr id="141" name="Rounded Rectangle 140"/>
              <p:cNvSpPr/>
              <p:nvPr/>
            </p:nvSpPr>
            <p:spPr>
              <a:xfrm>
                <a:off x="1527048" y="1371600"/>
                <a:ext cx="3044952" cy="4114800"/>
              </a:xfrm>
              <a:prstGeom prst="roundRect">
                <a:avLst>
                  <a:gd name="adj" fmla="val 1580"/>
                </a:avLst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691640" y="1449324"/>
                <a:ext cx="2880360" cy="395935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000">
                    <a:schemeClr val="bg1"/>
                  </a:gs>
                  <a:gs pos="18000">
                    <a:schemeClr val="bg1">
                      <a:lumMod val="95000"/>
                    </a:schemeClr>
                  </a:gs>
                  <a:gs pos="38000">
                    <a:schemeClr val="bg1"/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5181600" y="2667000"/>
              <a:ext cx="1676400" cy="235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buNone/>
              </a:pPr>
              <a:r>
                <a:rPr lang="ru-RU" sz="1800" b="0" i="0" dirty="0" err="1" smtClean="0">
                  <a:latin typeface="Vivaldi"/>
                  <a:ea typeface="+mn-ea"/>
                  <a:cs typeface="+mn-cs"/>
                </a:rPr>
                <a:t>Зм</a:t>
              </a:r>
              <a:r>
                <a:rPr lang="uk-UA" sz="1800" b="0" i="0" dirty="0" err="1" smtClean="0">
                  <a:latin typeface="Vivaldi"/>
                  <a:ea typeface="+mn-ea"/>
                  <a:cs typeface="+mn-cs"/>
                </a:rPr>
                <a:t>іст</a:t>
              </a:r>
              <a:endParaRPr lang="ru-RU" sz="1800" b="0" i="0" dirty="0">
                <a:latin typeface="Vivaldi"/>
                <a:ea typeface="+mn-ea"/>
                <a:cs typeface="+mn-cs"/>
              </a:endParaRPr>
            </a:p>
          </p:txBody>
        </p:sp>
        <p:grpSp>
          <p:nvGrpSpPr>
            <p:cNvPr id="4" name="Group 167"/>
            <p:cNvGrpSpPr/>
            <p:nvPr/>
          </p:nvGrpSpPr>
          <p:grpSpPr>
            <a:xfrm>
              <a:off x="7162800" y="1453896"/>
              <a:ext cx="246855" cy="3950208"/>
              <a:chOff x="7162800" y="1453896"/>
              <a:chExt cx="246855" cy="3950208"/>
            </a:xfrm>
          </p:grpSpPr>
          <p:cxnSp>
            <p:nvCxnSpPr>
              <p:cNvPr id="161" name="Straight Connector 160"/>
              <p:cNvCxnSpPr/>
              <p:nvPr/>
            </p:nvCxnSpPr>
            <p:spPr>
              <a:xfrm rot="5400000">
                <a:off x="5263102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5400000">
                <a:off x="5318266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>
                <a:off x="5356763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5400000">
                <a:off x="5395260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5400000">
                <a:off x="5433757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>
                <a:off x="5188490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Inside-left pages"/>
          <p:cNvGrpSpPr/>
          <p:nvPr/>
        </p:nvGrpSpPr>
        <p:grpSpPr>
          <a:xfrm>
            <a:off x="0" y="404664"/>
            <a:ext cx="4355976" cy="6453336"/>
            <a:chOff x="1527048" y="1371600"/>
            <a:chExt cx="3044952" cy="4114800"/>
          </a:xfrm>
        </p:grpSpPr>
        <p:sp>
          <p:nvSpPr>
            <p:cNvPr id="103" name="Rounded Rectangle 102"/>
            <p:cNvSpPr/>
            <p:nvPr/>
          </p:nvSpPr>
          <p:spPr>
            <a:xfrm>
              <a:off x="1527048" y="1371600"/>
              <a:ext cx="3044952" cy="4114800"/>
            </a:xfrm>
            <a:prstGeom prst="roundRect">
              <a:avLst>
                <a:gd name="adj" fmla="val 1580"/>
              </a:avLst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691640" y="1449324"/>
              <a:ext cx="2880360" cy="39593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">
                  <a:schemeClr val="bg1"/>
                </a:gs>
                <a:gs pos="18000">
                  <a:schemeClr val="bg1">
                    <a:lumMod val="95000"/>
                  </a:schemeClr>
                </a:gs>
                <a:gs pos="38000">
                  <a:schemeClr val="bg1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Book cover"/>
          <p:cNvGrpSpPr/>
          <p:nvPr/>
        </p:nvGrpSpPr>
        <p:grpSpPr>
          <a:xfrm>
            <a:off x="4355976" y="404664"/>
            <a:ext cx="4788024" cy="6453336"/>
            <a:chOff x="4572000" y="1371600"/>
            <a:chExt cx="3048000" cy="4114800"/>
          </a:xfrm>
        </p:grpSpPr>
        <p:sp>
          <p:nvSpPr>
            <p:cNvPr id="27" name="Rounded Rectangle 26"/>
            <p:cNvSpPr/>
            <p:nvPr/>
          </p:nvSpPr>
          <p:spPr>
            <a:xfrm>
              <a:off x="4572000" y="1371600"/>
              <a:ext cx="3048000" cy="4114800"/>
            </a:xfrm>
            <a:prstGeom prst="roundRect">
              <a:avLst>
                <a:gd name="adj" fmla="val 2196"/>
              </a:avLst>
            </a:pr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4572000" y="1371600"/>
              <a:ext cx="667512" cy="4114800"/>
            </a:xfrm>
            <a:prstGeom prst="roundRect">
              <a:avLst>
                <a:gd name="adj" fmla="val 2196"/>
              </a:avLst>
            </a:pr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4572000" y="38862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4572000" y="49530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4572000" y="28194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4572000" y="17526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611560" y="1916832"/>
            <a:ext cx="2690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Поняття об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’</a:t>
            </a:r>
            <a:r>
              <a:rPr lang="uk-UA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єму</a:t>
            </a:r>
            <a:r>
              <a:rPr lang="uk-UA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 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  <a:ea typeface="DFKai-SB" pitchFamily="65" charset="-12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9552" y="2420888"/>
            <a:ext cx="2783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Об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’</a:t>
            </a:r>
            <a:r>
              <a:rPr lang="uk-UA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єм</a:t>
            </a:r>
            <a:r>
              <a:rPr lang="uk-UA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  та площа</a:t>
            </a:r>
          </a:p>
          <a:p>
            <a:r>
              <a:rPr lang="uk-UA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прямої призми і циліндра 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  <a:ea typeface="DFKai-SB" pitchFamily="65" charset="-12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39552" y="31409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Об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’</a:t>
            </a:r>
            <a:r>
              <a:rPr lang="uk-UA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єм</a:t>
            </a:r>
            <a:r>
              <a:rPr lang="uk-UA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 та площа</a:t>
            </a:r>
          </a:p>
          <a:p>
            <a:r>
              <a:rPr lang="uk-UA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прямої піраміди і зрізаної піраміди</a:t>
            </a:r>
            <a:br>
              <a:rPr lang="uk-UA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</a:b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  <a:ea typeface="DFKai-SB" pitchFamily="65" charset="-12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9552" y="3933056"/>
            <a:ext cx="3289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Об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’</a:t>
            </a:r>
            <a:r>
              <a:rPr lang="uk-UA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єм</a:t>
            </a:r>
            <a:r>
              <a:rPr lang="uk-UA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 та площа</a:t>
            </a:r>
          </a:p>
          <a:p>
            <a:r>
              <a:rPr lang="uk-UA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прямої конуса і зрізного конуса 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  <a:ea typeface="DFKai-SB" pitchFamily="65" charset="-12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39552" y="4725144"/>
            <a:ext cx="2383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Об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’</a:t>
            </a:r>
            <a:r>
              <a:rPr lang="uk-UA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єм</a:t>
            </a:r>
            <a:r>
              <a:rPr lang="uk-UA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 та площа</a:t>
            </a:r>
          </a:p>
          <a:p>
            <a:r>
              <a:rPr lang="uk-UA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прямої кулі і </a:t>
            </a:r>
            <a:r>
              <a:rPr lang="uk-UA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їїчастин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3537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1763688" y="980728"/>
            <a:ext cx="2446139" cy="1689100"/>
          </a:xfrm>
          <a:prstGeom prst="rect">
            <a:avLst/>
          </a:prstGeom>
        </p:spPr>
        <p:txBody>
          <a:bodyPr/>
          <a:lstStyle/>
          <a:p>
            <a:pPr marL="806450" marR="0" lvl="0" indent="-8064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uk-UA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6450" marR="0" lvl="0" indent="-8064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Дано: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PABCD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піраміда, </a:t>
            </a:r>
          </a:p>
          <a:p>
            <a:pPr marL="806450" marR="0" lvl="0" indent="-8064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ABCD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прямокутник,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=3см,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=5см,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висота,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=10см</a:t>
            </a:r>
            <a:endParaRPr kumimoji="0" lang="uk-UA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6450" marR="0" lvl="0" indent="-8064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Знайдіть: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пір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?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-180528" y="1052736"/>
          <a:ext cx="2005012" cy="2651125"/>
        </p:xfrm>
        <a:graphic>
          <a:graphicData uri="http://schemas.openxmlformats.org/presentationml/2006/ole">
            <p:oleObj spid="_x0000_s41986" name="Visio" r:id="rId3" imgW="1990710" imgH="2625019" progId="">
              <p:embed/>
            </p:oleObj>
          </a:graphicData>
        </a:graphic>
      </p:graphicFrame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-828600" y="4149080"/>
            <a:ext cx="597693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2000" b="1" dirty="0" err="1"/>
              <a:t>Розв’</a:t>
            </a:r>
            <a:r>
              <a:rPr lang="en-US" sz="2000" b="1" dirty="0" err="1"/>
              <a:t>язання</a:t>
            </a:r>
            <a:endParaRPr lang="uk-UA" sz="2000" b="1" dirty="0"/>
          </a:p>
          <a:p>
            <a:pPr algn="ctr"/>
            <a:endParaRPr lang="ru-RU" sz="2000" dirty="0"/>
          </a:p>
          <a:p>
            <a:pPr algn="ctr"/>
            <a:r>
              <a:rPr lang="en-US" sz="2000" dirty="0"/>
              <a:t>V</a:t>
            </a:r>
            <a:r>
              <a:rPr lang="uk-UA" sz="2000" dirty="0"/>
              <a:t>=⅓</a:t>
            </a:r>
            <a:r>
              <a:rPr lang="en-US" sz="2000" dirty="0"/>
              <a:t>S</a:t>
            </a:r>
            <a:r>
              <a:rPr lang="uk-UA" dirty="0" err="1">
                <a:latin typeface="Times New Roman" pitchFamily="18" charset="0"/>
              </a:rPr>
              <a:t>осн</a:t>
            </a:r>
            <a:r>
              <a:rPr lang="uk-UA" sz="2000" dirty="0"/>
              <a:t>*Н</a:t>
            </a:r>
            <a:endParaRPr lang="ru-RU" sz="2000" dirty="0"/>
          </a:p>
          <a:p>
            <a:pPr algn="ctr"/>
            <a:r>
              <a:rPr lang="en-US" sz="2000" dirty="0"/>
              <a:t>S</a:t>
            </a:r>
            <a:r>
              <a:rPr lang="en-US" sz="1600" dirty="0"/>
              <a:t>ABCD</a:t>
            </a:r>
            <a:r>
              <a:rPr lang="uk-UA" sz="2000" dirty="0"/>
              <a:t>=</a:t>
            </a:r>
            <a:r>
              <a:rPr lang="en-US" sz="2000" dirty="0"/>
              <a:t>AB</a:t>
            </a:r>
            <a:r>
              <a:rPr lang="uk-UA" sz="2000" dirty="0"/>
              <a:t>∙</a:t>
            </a:r>
            <a:r>
              <a:rPr lang="en-US" sz="2000" dirty="0"/>
              <a:t>AD</a:t>
            </a:r>
            <a:r>
              <a:rPr lang="uk-UA" sz="2000" dirty="0"/>
              <a:t>=3*5=15 (см</a:t>
            </a:r>
            <a:r>
              <a:rPr lang="en-US" sz="2000" dirty="0">
                <a:cs typeface="Arial" charset="0"/>
              </a:rPr>
              <a:t>²</a:t>
            </a:r>
            <a:r>
              <a:rPr lang="uk-UA" sz="2000" dirty="0"/>
              <a:t>)</a:t>
            </a:r>
            <a:endParaRPr lang="ru-RU" sz="2000" dirty="0"/>
          </a:p>
          <a:p>
            <a:pPr algn="ctr"/>
            <a:r>
              <a:rPr lang="en-US" sz="2000" dirty="0"/>
              <a:t>H</a:t>
            </a:r>
            <a:r>
              <a:rPr lang="uk-UA" sz="2000" dirty="0"/>
              <a:t>=</a:t>
            </a:r>
            <a:r>
              <a:rPr lang="en-US" sz="2000" dirty="0"/>
              <a:t>PO</a:t>
            </a:r>
            <a:r>
              <a:rPr lang="uk-UA" sz="2000" dirty="0"/>
              <a:t>=10см</a:t>
            </a:r>
            <a:endParaRPr lang="ru-RU" sz="2000" dirty="0"/>
          </a:p>
          <a:p>
            <a:pPr algn="ctr"/>
            <a:r>
              <a:rPr lang="en-US" sz="2000" dirty="0"/>
              <a:t>V</a:t>
            </a:r>
            <a:r>
              <a:rPr lang="uk-UA" dirty="0" err="1">
                <a:latin typeface="Times New Roman" pitchFamily="18" charset="0"/>
              </a:rPr>
              <a:t>пір</a:t>
            </a:r>
            <a:r>
              <a:rPr lang="uk-UA" sz="2000" dirty="0" err="1"/>
              <a:t>=⅓</a:t>
            </a:r>
            <a:r>
              <a:rPr lang="en-US" sz="2000" dirty="0"/>
              <a:t>S</a:t>
            </a:r>
            <a:r>
              <a:rPr lang="uk-UA" dirty="0" err="1">
                <a:latin typeface="Times New Roman" pitchFamily="18" charset="0"/>
              </a:rPr>
              <a:t>осн</a:t>
            </a:r>
            <a:r>
              <a:rPr lang="uk-UA" sz="2000" dirty="0"/>
              <a:t>*Н=⅓*15*10=50 (см</a:t>
            </a:r>
            <a:r>
              <a:rPr lang="en-US" sz="2000" dirty="0">
                <a:cs typeface="Arial" charset="0"/>
              </a:rPr>
              <a:t>²</a:t>
            </a:r>
            <a:r>
              <a:rPr lang="uk-UA" sz="2000" dirty="0"/>
              <a:t>)</a:t>
            </a:r>
            <a:endParaRPr lang="ru-RU" sz="2000" dirty="0"/>
          </a:p>
          <a:p>
            <a:pPr algn="ctr"/>
            <a:r>
              <a:rPr lang="uk-UA" sz="2000" dirty="0"/>
              <a:t>	</a:t>
            </a:r>
            <a:r>
              <a:rPr lang="ru-RU" sz="2000" b="1" dirty="0"/>
              <a:t>В</a:t>
            </a:r>
            <a:r>
              <a:rPr lang="uk-UA" sz="2000" b="1" dirty="0" err="1"/>
              <a:t>ідповідь</a:t>
            </a:r>
            <a:r>
              <a:rPr lang="uk-UA" sz="2000" b="1" dirty="0"/>
              <a:t>: </a:t>
            </a:r>
            <a:r>
              <a:rPr lang="uk-UA" sz="2000" dirty="0"/>
              <a:t>50см</a:t>
            </a:r>
            <a:r>
              <a:rPr lang="en-US" sz="2000" dirty="0">
                <a:cs typeface="Arial" charset="0"/>
              </a:rPr>
              <a:t>²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440487" y="1124744"/>
            <a:ext cx="2703513" cy="1584325"/>
          </a:xfrm>
          <a:prstGeom prst="rect">
            <a:avLst/>
          </a:prstGeom>
        </p:spPr>
        <p:txBody>
          <a:bodyPr/>
          <a:lstStyle/>
          <a:p>
            <a:pPr marL="804863" marR="0" lvl="0" indent="-8048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804863" algn="l"/>
              </a:tabLst>
              <a:defRPr/>
            </a:pP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Дано: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PABCD 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правильна піраміда.             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ABCD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квадрат,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=16см,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PD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=10см</a:t>
            </a:r>
            <a:endParaRPr kumimoji="0" lang="uk-UA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4863" marR="0" lvl="0" indent="-8048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804863" algn="l"/>
              </a:tabLst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Знайти: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uk-UA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пов</a:t>
            </a: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3995936" y="908720"/>
          <a:ext cx="2151062" cy="2687638"/>
        </p:xfrm>
        <a:graphic>
          <a:graphicData uri="http://schemas.openxmlformats.org/presentationml/2006/ole">
            <p:oleObj spid="_x0000_s41987" name="Visio" r:id="rId4" imgW="2216018" imgH="2788229" progId="">
              <p:embed/>
            </p:oleObj>
          </a:graphicData>
        </a:graphic>
      </p:graphicFrame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499992" y="3645024"/>
            <a:ext cx="506025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uk-UA" sz="1600" b="1" dirty="0" err="1"/>
              <a:t>Розв’</a:t>
            </a:r>
            <a:r>
              <a:rPr lang="en-US" sz="1600" b="1" dirty="0" err="1"/>
              <a:t>язання</a:t>
            </a:r>
            <a:endParaRPr lang="uk-UA" sz="1600" b="1" dirty="0"/>
          </a:p>
          <a:p>
            <a:pPr algn="ctr"/>
            <a:endParaRPr lang="ru-RU" sz="1600" b="1" dirty="0"/>
          </a:p>
          <a:p>
            <a:r>
              <a:rPr lang="en-US" sz="1600" dirty="0"/>
              <a:t>S</a:t>
            </a:r>
            <a:r>
              <a:rPr lang="uk-UA" sz="1600" dirty="0" err="1">
                <a:latin typeface="Times New Roman" pitchFamily="18" charset="0"/>
              </a:rPr>
              <a:t>повне</a:t>
            </a:r>
            <a:r>
              <a:rPr lang="uk-UA" sz="1600" dirty="0" err="1"/>
              <a:t>=</a:t>
            </a:r>
            <a:r>
              <a:rPr lang="en-US" sz="1600" dirty="0"/>
              <a:t>S</a:t>
            </a:r>
            <a:r>
              <a:rPr lang="uk-UA" sz="1600" dirty="0" err="1">
                <a:latin typeface="Times New Roman" pitchFamily="18" charset="0"/>
              </a:rPr>
              <a:t>бічне</a:t>
            </a:r>
            <a:r>
              <a:rPr lang="uk-UA" sz="1600" dirty="0" err="1"/>
              <a:t>+</a:t>
            </a:r>
            <a:r>
              <a:rPr lang="en-US" sz="1600" dirty="0"/>
              <a:t>S</a:t>
            </a:r>
            <a:r>
              <a:rPr lang="uk-UA" sz="1600" dirty="0" err="1">
                <a:latin typeface="Times New Roman" pitchFamily="18" charset="0"/>
              </a:rPr>
              <a:t>осн</a:t>
            </a:r>
            <a:endParaRPr lang="ru-RU" sz="1600" dirty="0">
              <a:latin typeface="Times New Roman" pitchFamily="18" charset="0"/>
            </a:endParaRPr>
          </a:p>
          <a:p>
            <a:r>
              <a:rPr lang="en-US" sz="1600" dirty="0"/>
              <a:t>S</a:t>
            </a:r>
            <a:r>
              <a:rPr lang="en-US" sz="1600" dirty="0">
                <a:latin typeface="Times New Roman" pitchFamily="18" charset="0"/>
              </a:rPr>
              <a:t>ABCD</a:t>
            </a:r>
            <a:r>
              <a:rPr lang="uk-UA" sz="1600" dirty="0"/>
              <a:t>=</a:t>
            </a:r>
            <a:r>
              <a:rPr lang="en-US" sz="1600" dirty="0"/>
              <a:t>AB</a:t>
            </a:r>
            <a:r>
              <a:rPr lang="en-US" sz="1600" dirty="0">
                <a:cs typeface="Arial" charset="0"/>
              </a:rPr>
              <a:t>²</a:t>
            </a:r>
            <a:r>
              <a:rPr lang="uk-UA" sz="1600" dirty="0"/>
              <a:t>=16</a:t>
            </a:r>
            <a:r>
              <a:rPr lang="en-US" sz="1600" dirty="0">
                <a:cs typeface="Arial" charset="0"/>
              </a:rPr>
              <a:t>²</a:t>
            </a:r>
            <a:r>
              <a:rPr lang="uk-UA" sz="1600" dirty="0"/>
              <a:t>=256 (см</a:t>
            </a:r>
            <a:r>
              <a:rPr lang="en-US" sz="1600" dirty="0">
                <a:cs typeface="Arial" charset="0"/>
              </a:rPr>
              <a:t>²</a:t>
            </a:r>
            <a:r>
              <a:rPr lang="uk-UA" sz="1600" dirty="0"/>
              <a:t>)</a:t>
            </a:r>
            <a:endParaRPr lang="ru-RU" sz="1600" dirty="0"/>
          </a:p>
          <a:p>
            <a:r>
              <a:rPr lang="en-US" sz="1600" dirty="0"/>
              <a:t>PO</a:t>
            </a:r>
            <a:r>
              <a:rPr lang="uk-UA" sz="1600" dirty="0"/>
              <a:t> – висота, </a:t>
            </a:r>
            <a:r>
              <a:rPr lang="en-US" sz="1600" dirty="0"/>
              <a:t>PK</a:t>
            </a:r>
            <a:r>
              <a:rPr lang="uk-UA" sz="1600" dirty="0"/>
              <a:t> – апофема. </a:t>
            </a:r>
            <a:r>
              <a:rPr lang="en-US" sz="1600" dirty="0"/>
              <a:t>DK</a:t>
            </a:r>
            <a:r>
              <a:rPr lang="uk-UA" sz="1600" dirty="0"/>
              <a:t>=</a:t>
            </a:r>
            <a:r>
              <a:rPr lang="en-US" sz="1600" dirty="0"/>
              <a:t>KC</a:t>
            </a:r>
            <a:r>
              <a:rPr lang="uk-UA" sz="1600" dirty="0"/>
              <a:t>=8см; ∆</a:t>
            </a:r>
            <a:r>
              <a:rPr lang="en-US" sz="1600" dirty="0"/>
              <a:t>PDK</a:t>
            </a:r>
            <a:r>
              <a:rPr lang="uk-UA" sz="1600" dirty="0"/>
              <a:t> – прямокутний.</a:t>
            </a:r>
            <a:endParaRPr lang="ru-RU" sz="1600" dirty="0"/>
          </a:p>
          <a:p>
            <a:r>
              <a:rPr lang="ru-RU" sz="1600" dirty="0"/>
              <a:t>З </a:t>
            </a:r>
            <a:r>
              <a:rPr lang="uk-UA" sz="1600" dirty="0"/>
              <a:t>∆</a:t>
            </a:r>
            <a:r>
              <a:rPr lang="en-US" sz="1600" dirty="0"/>
              <a:t>PDK </a:t>
            </a:r>
            <a:r>
              <a:rPr lang="uk-UA" sz="1600" dirty="0"/>
              <a:t>за теоремою Піфагора:</a:t>
            </a:r>
            <a:endParaRPr lang="ru-RU" sz="1600" dirty="0"/>
          </a:p>
          <a:p>
            <a:r>
              <a:rPr lang="en-US" sz="1600" dirty="0"/>
              <a:t>PK</a:t>
            </a:r>
            <a:r>
              <a:rPr lang="en-US" sz="1600" dirty="0">
                <a:cs typeface="Arial" charset="0"/>
              </a:rPr>
              <a:t>²</a:t>
            </a:r>
            <a:r>
              <a:rPr lang="uk-UA" sz="1600" dirty="0"/>
              <a:t>=</a:t>
            </a:r>
            <a:r>
              <a:rPr lang="en-US" sz="1600" dirty="0"/>
              <a:t>PD</a:t>
            </a:r>
            <a:r>
              <a:rPr lang="en-US" sz="1600" dirty="0">
                <a:cs typeface="Arial" charset="0"/>
              </a:rPr>
              <a:t>²</a:t>
            </a:r>
            <a:r>
              <a:rPr lang="uk-UA" sz="1600" dirty="0"/>
              <a:t>-</a:t>
            </a:r>
            <a:r>
              <a:rPr lang="en-US" sz="1600" dirty="0"/>
              <a:t>DK</a:t>
            </a:r>
            <a:r>
              <a:rPr lang="en-US" sz="1600" dirty="0">
                <a:cs typeface="Arial" charset="0"/>
              </a:rPr>
              <a:t>²</a:t>
            </a:r>
            <a:r>
              <a:rPr lang="uk-UA" sz="1600" dirty="0"/>
              <a:t>, </a:t>
            </a:r>
            <a:r>
              <a:rPr lang="en-US" sz="1600" dirty="0"/>
              <a:t>PK</a:t>
            </a:r>
            <a:r>
              <a:rPr lang="uk-UA" sz="1600" dirty="0"/>
              <a:t>=√10</a:t>
            </a:r>
            <a:r>
              <a:rPr lang="en-US" sz="1600" dirty="0">
                <a:cs typeface="Arial" charset="0"/>
              </a:rPr>
              <a:t>²</a:t>
            </a:r>
            <a:r>
              <a:rPr lang="uk-UA" sz="1600" dirty="0"/>
              <a:t>-8</a:t>
            </a:r>
            <a:r>
              <a:rPr lang="en-US" sz="1600" dirty="0">
                <a:cs typeface="Arial" charset="0"/>
              </a:rPr>
              <a:t>²</a:t>
            </a:r>
            <a:r>
              <a:rPr lang="uk-UA" sz="1600" dirty="0"/>
              <a:t>=√36=6 (см)</a:t>
            </a:r>
            <a:endParaRPr lang="ru-RU" sz="1600" dirty="0"/>
          </a:p>
          <a:p>
            <a:r>
              <a:rPr lang="en-US" sz="1600" dirty="0"/>
              <a:t>S</a:t>
            </a:r>
            <a:r>
              <a:rPr lang="uk-UA" sz="1600" dirty="0" err="1">
                <a:latin typeface="Times New Roman" pitchFamily="18" charset="0"/>
              </a:rPr>
              <a:t>біч</a:t>
            </a:r>
            <a:r>
              <a:rPr lang="uk-UA" sz="1600" dirty="0" err="1"/>
              <a:t>=</a:t>
            </a:r>
            <a:r>
              <a:rPr lang="en-US" sz="1600" dirty="0"/>
              <a:t>m</a:t>
            </a:r>
            <a:r>
              <a:rPr lang="uk-UA" sz="1600" dirty="0"/>
              <a:t>*</a:t>
            </a:r>
            <a:r>
              <a:rPr lang="en-US" sz="1600" dirty="0"/>
              <a:t>p</a:t>
            </a:r>
            <a:r>
              <a:rPr lang="uk-UA" sz="1600" dirty="0"/>
              <a:t>, </a:t>
            </a:r>
            <a:r>
              <a:rPr lang="en-US" sz="1600" dirty="0"/>
              <a:t>S</a:t>
            </a:r>
            <a:r>
              <a:rPr lang="uk-UA" sz="1600" dirty="0">
                <a:latin typeface="Times New Roman" pitchFamily="18" charset="0"/>
              </a:rPr>
              <a:t>біч</a:t>
            </a:r>
            <a:r>
              <a:rPr lang="uk-UA" sz="1600" dirty="0"/>
              <a:t>=6*((16∙4)/2)=6*32=192 (см</a:t>
            </a:r>
            <a:r>
              <a:rPr lang="en-US" sz="1600" dirty="0">
                <a:cs typeface="Arial" charset="0"/>
              </a:rPr>
              <a:t>²</a:t>
            </a:r>
            <a:r>
              <a:rPr lang="uk-UA" sz="1600" dirty="0"/>
              <a:t>)</a:t>
            </a:r>
            <a:endParaRPr lang="ru-RU" sz="1600" dirty="0"/>
          </a:p>
          <a:p>
            <a:r>
              <a:rPr lang="en-US" sz="1600" dirty="0"/>
              <a:t>S</a:t>
            </a:r>
            <a:r>
              <a:rPr lang="ru-RU" sz="1600" dirty="0">
                <a:latin typeface="Times New Roman" pitchFamily="18" charset="0"/>
              </a:rPr>
              <a:t>повне</a:t>
            </a:r>
            <a:r>
              <a:rPr lang="ru-RU" sz="1600" dirty="0"/>
              <a:t>=256+192=448 (см</a:t>
            </a:r>
            <a:r>
              <a:rPr lang="en-US" sz="1600" dirty="0">
                <a:cs typeface="Arial" charset="0"/>
              </a:rPr>
              <a:t>²</a:t>
            </a:r>
            <a:r>
              <a:rPr lang="ru-RU" sz="1600" dirty="0"/>
              <a:t>)</a:t>
            </a:r>
          </a:p>
          <a:p>
            <a:r>
              <a:rPr lang="ru-RU" sz="1600" dirty="0"/>
              <a:t>	</a:t>
            </a:r>
            <a:r>
              <a:rPr lang="ru-RU" sz="1600" b="1" dirty="0"/>
              <a:t>В</a:t>
            </a:r>
            <a:r>
              <a:rPr lang="uk-UA" sz="1600" b="1" dirty="0"/>
              <a:t>і</a:t>
            </a:r>
            <a:r>
              <a:rPr lang="ru-RU" sz="1600" b="1" dirty="0" err="1"/>
              <a:t>дпов</a:t>
            </a:r>
            <a:r>
              <a:rPr lang="uk-UA" sz="1600" b="1" dirty="0"/>
              <a:t>і</a:t>
            </a:r>
            <a:r>
              <a:rPr lang="ru-RU" sz="1600" b="1" dirty="0" err="1"/>
              <a:t>дь</a:t>
            </a:r>
            <a:r>
              <a:rPr lang="uk-UA" sz="1600" b="1" dirty="0"/>
              <a:t>:</a:t>
            </a:r>
            <a:r>
              <a:rPr lang="uk-UA" sz="1600" dirty="0"/>
              <a:t> 448 см</a:t>
            </a:r>
            <a:r>
              <a:rPr lang="en-US" sz="1600" dirty="0">
                <a:cs typeface="Arial" charset="0"/>
              </a:rPr>
              <a:t>²</a:t>
            </a:r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7524328" y="0"/>
            <a:ext cx="1619672" cy="5486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 завдань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1691680" y="1052736"/>
            <a:ext cx="3311127" cy="14493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Дано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ABCA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пряма призма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∆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ACB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прямокутний, кут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=90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º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=3см,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CB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=4см, АА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=5см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Знайти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повн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призми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?</a:t>
            </a: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-324544" y="836712"/>
          <a:ext cx="2249488" cy="3095625"/>
        </p:xfrm>
        <a:graphic>
          <a:graphicData uri="http://schemas.openxmlformats.org/presentationml/2006/ole">
            <p:oleObj spid="_x0000_s43010" name="Visio" r:id="rId3" imgW="1997537" imgH="2743363" progId="">
              <p:embed/>
            </p:oleObj>
          </a:graphicData>
        </a:graphic>
      </p:graphicFrame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07256" y="2797274"/>
            <a:ext cx="72120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uk-UA" sz="2400" b="1" dirty="0"/>
          </a:p>
          <a:p>
            <a:pPr algn="ctr"/>
            <a:r>
              <a:rPr lang="uk-UA" sz="2000" b="1" dirty="0" err="1"/>
              <a:t>Розв’</a:t>
            </a:r>
            <a:r>
              <a:rPr lang="en-US" sz="2000" b="1" dirty="0" err="1"/>
              <a:t>язання</a:t>
            </a:r>
            <a:endParaRPr lang="uk-UA" sz="2000" b="1" dirty="0"/>
          </a:p>
          <a:p>
            <a:pPr algn="ctr"/>
            <a:endParaRPr lang="ru-RU" sz="2000" b="1" dirty="0"/>
          </a:p>
          <a:p>
            <a:r>
              <a:rPr lang="uk-UA" sz="2000" dirty="0"/>
              <a:t>З </a:t>
            </a:r>
            <a:r>
              <a:rPr lang="uk-UA" dirty="0"/>
              <a:t>∆</a:t>
            </a:r>
            <a:r>
              <a:rPr lang="en-US" sz="2000" dirty="0"/>
              <a:t>ACB</a:t>
            </a:r>
            <a:r>
              <a:rPr lang="uk-UA" sz="2000" dirty="0"/>
              <a:t> за теоремою Піфагора </a:t>
            </a:r>
            <a:r>
              <a:rPr lang="en-US" sz="2000" dirty="0"/>
              <a:t>AB</a:t>
            </a:r>
            <a:r>
              <a:rPr lang="en-US" sz="2000" dirty="0">
                <a:cs typeface="Arial" charset="0"/>
              </a:rPr>
              <a:t>²</a:t>
            </a:r>
            <a:r>
              <a:rPr lang="uk-UA" sz="2000" dirty="0"/>
              <a:t>=</a:t>
            </a:r>
            <a:r>
              <a:rPr lang="en-US" sz="2000" dirty="0"/>
              <a:t>AC</a:t>
            </a:r>
            <a:r>
              <a:rPr lang="en-US" sz="2000" dirty="0">
                <a:cs typeface="Arial" charset="0"/>
              </a:rPr>
              <a:t>²</a:t>
            </a:r>
            <a:r>
              <a:rPr lang="uk-UA" sz="2000" dirty="0"/>
              <a:t>+</a:t>
            </a:r>
            <a:r>
              <a:rPr lang="en-US" sz="2000" dirty="0"/>
              <a:t>CB</a:t>
            </a:r>
            <a:r>
              <a:rPr lang="en-US" sz="2000" dirty="0">
                <a:cs typeface="Arial" charset="0"/>
              </a:rPr>
              <a:t>²</a:t>
            </a:r>
            <a:r>
              <a:rPr lang="uk-UA" sz="2000" dirty="0"/>
              <a:t>;</a:t>
            </a:r>
            <a:endParaRPr lang="en-US" sz="2000" dirty="0"/>
          </a:p>
          <a:p>
            <a:r>
              <a:rPr lang="uk-UA" sz="2000" dirty="0"/>
              <a:t> </a:t>
            </a:r>
            <a:r>
              <a:rPr lang="en-US" sz="2000" dirty="0"/>
              <a:t>AB</a:t>
            </a:r>
            <a:r>
              <a:rPr lang="uk-UA" sz="2000" dirty="0"/>
              <a:t>=√3</a:t>
            </a:r>
            <a:r>
              <a:rPr lang="en-US" sz="2000" dirty="0">
                <a:cs typeface="Arial" charset="0"/>
              </a:rPr>
              <a:t>²</a:t>
            </a:r>
            <a:r>
              <a:rPr lang="uk-UA" sz="2000" dirty="0"/>
              <a:t>+4</a:t>
            </a:r>
            <a:r>
              <a:rPr lang="en-US" sz="2000" dirty="0">
                <a:cs typeface="Arial" charset="0"/>
              </a:rPr>
              <a:t>²</a:t>
            </a:r>
            <a:r>
              <a:rPr lang="uk-UA" sz="2000" dirty="0"/>
              <a:t>=5 (см)</a:t>
            </a:r>
            <a:endParaRPr lang="ru-RU" sz="2000" dirty="0"/>
          </a:p>
          <a:p>
            <a:r>
              <a:rPr lang="en-US" sz="2000" dirty="0"/>
              <a:t>S</a:t>
            </a:r>
            <a:r>
              <a:rPr lang="uk-UA" sz="1600" dirty="0" err="1">
                <a:latin typeface="Times New Roman" pitchFamily="18" charset="0"/>
              </a:rPr>
              <a:t>бічн</a:t>
            </a:r>
            <a:r>
              <a:rPr lang="uk-UA" sz="2000" dirty="0" err="1"/>
              <a:t>=</a:t>
            </a:r>
            <a:r>
              <a:rPr lang="en-US" sz="2000" dirty="0"/>
              <a:t>P</a:t>
            </a:r>
            <a:r>
              <a:rPr lang="uk-UA" sz="2000" dirty="0"/>
              <a:t>*</a:t>
            </a:r>
            <a:r>
              <a:rPr lang="en-US" sz="2000" dirty="0"/>
              <a:t>h</a:t>
            </a:r>
            <a:r>
              <a:rPr lang="uk-UA" sz="2000" dirty="0"/>
              <a:t>=(3+4+5)*5=60 (см</a:t>
            </a:r>
            <a:r>
              <a:rPr lang="en-US" sz="2000" dirty="0">
                <a:cs typeface="Arial" charset="0"/>
              </a:rPr>
              <a:t>²</a:t>
            </a:r>
            <a:r>
              <a:rPr lang="uk-UA" sz="2000" dirty="0"/>
              <a:t>)</a:t>
            </a:r>
            <a:endParaRPr lang="ru-RU" sz="2000" dirty="0"/>
          </a:p>
          <a:p>
            <a:r>
              <a:rPr lang="en-US" sz="2000" dirty="0"/>
              <a:t>S</a:t>
            </a:r>
            <a:r>
              <a:rPr lang="uk-UA" sz="1600" dirty="0">
                <a:latin typeface="Times New Roman" pitchFamily="18" charset="0"/>
              </a:rPr>
              <a:t>осн</a:t>
            </a:r>
            <a:r>
              <a:rPr lang="uk-UA" sz="2000" dirty="0"/>
              <a:t>=1/2</a:t>
            </a:r>
            <a:r>
              <a:rPr lang="en-US" sz="2000" dirty="0"/>
              <a:t>AC</a:t>
            </a:r>
            <a:r>
              <a:rPr lang="uk-UA" sz="2000" dirty="0"/>
              <a:t>*</a:t>
            </a:r>
            <a:r>
              <a:rPr lang="en-US" sz="2000" dirty="0"/>
              <a:t>CB</a:t>
            </a:r>
            <a:r>
              <a:rPr lang="uk-UA" sz="2000" dirty="0"/>
              <a:t>=1/2*3*4=6 (см</a:t>
            </a:r>
            <a:r>
              <a:rPr lang="en-US" sz="2000" dirty="0">
                <a:cs typeface="Arial" charset="0"/>
              </a:rPr>
              <a:t>²</a:t>
            </a:r>
            <a:r>
              <a:rPr lang="uk-UA" sz="2000" dirty="0"/>
              <a:t>)</a:t>
            </a:r>
            <a:endParaRPr lang="ru-RU" sz="2000" dirty="0"/>
          </a:p>
          <a:p>
            <a:r>
              <a:rPr lang="en-US" sz="2000" dirty="0"/>
              <a:t>S</a:t>
            </a:r>
            <a:r>
              <a:rPr lang="uk-UA" sz="1600" dirty="0">
                <a:latin typeface="Times New Roman" pitchFamily="18" charset="0"/>
              </a:rPr>
              <a:t>повн</a:t>
            </a:r>
            <a:r>
              <a:rPr lang="uk-UA" sz="2000" dirty="0"/>
              <a:t>=60+2*6=72 (см</a:t>
            </a:r>
            <a:r>
              <a:rPr lang="en-US" sz="2000" dirty="0">
                <a:cs typeface="Arial" charset="0"/>
              </a:rPr>
              <a:t>²</a:t>
            </a:r>
            <a:r>
              <a:rPr lang="uk-UA" sz="2000" dirty="0"/>
              <a:t>)</a:t>
            </a:r>
            <a:endParaRPr lang="ru-RU" sz="2000" dirty="0"/>
          </a:p>
          <a:p>
            <a:r>
              <a:rPr lang="en-US" sz="2000" dirty="0"/>
              <a:t>V</a:t>
            </a:r>
            <a:r>
              <a:rPr lang="uk-UA" sz="1600" dirty="0" err="1">
                <a:latin typeface="Times New Roman" pitchFamily="18" charset="0"/>
              </a:rPr>
              <a:t>призми</a:t>
            </a:r>
            <a:r>
              <a:rPr lang="uk-UA" sz="2000" dirty="0" err="1"/>
              <a:t>=</a:t>
            </a:r>
            <a:r>
              <a:rPr lang="uk-UA" sz="2000" dirty="0"/>
              <a:t> </a:t>
            </a:r>
            <a:r>
              <a:rPr lang="en-US" sz="2000" dirty="0"/>
              <a:t>S</a:t>
            </a:r>
            <a:r>
              <a:rPr lang="uk-UA" sz="1600" dirty="0" err="1">
                <a:latin typeface="Times New Roman" pitchFamily="18" charset="0"/>
              </a:rPr>
              <a:t>осн</a:t>
            </a:r>
            <a:r>
              <a:rPr lang="uk-UA" sz="2000" dirty="0" err="1"/>
              <a:t>∙</a:t>
            </a:r>
            <a:r>
              <a:rPr lang="en-US" sz="2000" dirty="0"/>
              <a:t>h</a:t>
            </a:r>
            <a:r>
              <a:rPr lang="uk-UA" sz="2000" dirty="0"/>
              <a:t>=6*5=30 (см</a:t>
            </a:r>
            <a:r>
              <a:rPr lang="en-US" sz="2000" dirty="0">
                <a:cs typeface="Arial" charset="0"/>
              </a:rPr>
              <a:t>³</a:t>
            </a:r>
            <a:r>
              <a:rPr lang="uk-UA" sz="2000" dirty="0"/>
              <a:t>)</a:t>
            </a:r>
            <a:endParaRPr lang="ru-RU" sz="2000" dirty="0"/>
          </a:p>
          <a:p>
            <a:r>
              <a:rPr lang="uk-UA" sz="2000" dirty="0"/>
              <a:t>	</a:t>
            </a:r>
            <a:r>
              <a:rPr lang="uk-UA" sz="2000" b="1" dirty="0"/>
              <a:t>Відповідь: </a:t>
            </a:r>
            <a:r>
              <a:rPr lang="ru-RU" sz="2000" dirty="0"/>
              <a:t>72см</a:t>
            </a:r>
            <a:r>
              <a:rPr lang="en-US" sz="2000" dirty="0">
                <a:cs typeface="Arial" charset="0"/>
              </a:rPr>
              <a:t>²</a:t>
            </a:r>
            <a:r>
              <a:rPr lang="uk-UA" sz="2000" dirty="0"/>
              <a:t>, </a:t>
            </a:r>
            <a:r>
              <a:rPr lang="ru-RU" sz="2000" dirty="0"/>
              <a:t>30см</a:t>
            </a:r>
            <a:r>
              <a:rPr lang="en-US" sz="2000" dirty="0">
                <a:cs typeface="Arial" charset="0"/>
              </a:rPr>
              <a:t>³</a:t>
            </a:r>
          </a:p>
        </p:txBody>
      </p:sp>
      <p:sp>
        <p:nvSpPr>
          <p:cNvPr id="43012" name="AutoShape 4" descr="S_{bok}=6\cdot 3\cdot 10=180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4" name="AutoShape 6" descr="S_{bok}=6\cdot 3\cdot 10=180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4" cstate="print"/>
          <a:srcRect t="83395" r="57020" b="7541"/>
          <a:stretch>
            <a:fillRect/>
          </a:stretch>
        </p:blipFill>
        <p:spPr bwMode="auto">
          <a:xfrm>
            <a:off x="5796136" y="5733256"/>
            <a:ext cx="25202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084168" y="3429000"/>
            <a:ext cx="1396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err="1" smtClean="0"/>
              <a:t>Розв’</a:t>
            </a:r>
            <a:r>
              <a:rPr lang="en-US" b="1" dirty="0" err="1" smtClean="0"/>
              <a:t>язання</a:t>
            </a:r>
            <a:endParaRPr lang="uk-UA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92080" y="3933056"/>
            <a:ext cx="3851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Площа</a:t>
            </a:r>
            <a:r>
              <a:rPr lang="ru-RU" dirty="0" smtClean="0"/>
              <a:t> </a:t>
            </a:r>
            <a:r>
              <a:rPr lang="ru-RU" dirty="0" err="1" smtClean="0"/>
              <a:t>бічної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правильної</a:t>
            </a:r>
            <a:r>
              <a:rPr lang="ru-RU" dirty="0" smtClean="0"/>
              <a:t> </a:t>
            </a:r>
            <a:r>
              <a:rPr lang="ru-RU" dirty="0" err="1" smtClean="0"/>
              <a:t>шестикутної</a:t>
            </a:r>
            <a:r>
              <a:rPr lang="ru-RU" dirty="0" smtClean="0"/>
              <a:t> </a:t>
            </a:r>
            <a:r>
              <a:rPr lang="ru-RU" dirty="0" err="1" smtClean="0"/>
              <a:t>призми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площ</a:t>
            </a:r>
            <a:r>
              <a:rPr lang="ru-RU" dirty="0" smtClean="0"/>
              <a:t> 6-ти </a:t>
            </a:r>
            <a:r>
              <a:rPr lang="ru-RU" dirty="0" err="1" smtClean="0"/>
              <a:t>рівних</a:t>
            </a:r>
            <a:r>
              <a:rPr lang="ru-RU" dirty="0" smtClean="0"/>
              <a:t> </a:t>
            </a:r>
            <a:r>
              <a:rPr lang="ru-RU" dirty="0" err="1" smtClean="0"/>
              <a:t>прямокутників</a:t>
            </a:r>
            <a:r>
              <a:rPr lang="ru-RU" dirty="0" smtClean="0"/>
              <a:t> (одна сторона </a:t>
            </a:r>
            <a:r>
              <a:rPr lang="ru-RU" dirty="0" err="1" smtClean="0"/>
              <a:t>прямокутника</a:t>
            </a:r>
            <a:r>
              <a:rPr lang="ru-RU" dirty="0" smtClean="0"/>
              <a:t> - </a:t>
            </a:r>
            <a:r>
              <a:rPr lang="ru-RU" dirty="0" err="1" smtClean="0"/>
              <a:t>сторона</a:t>
            </a:r>
            <a:r>
              <a:rPr lang="ru-RU" dirty="0" smtClean="0"/>
              <a:t> </a:t>
            </a:r>
            <a:r>
              <a:rPr lang="ru-RU" dirty="0" err="1" smtClean="0"/>
              <a:t>підстави</a:t>
            </a:r>
            <a:r>
              <a:rPr lang="ru-RU" dirty="0" smtClean="0"/>
              <a:t>, </a:t>
            </a:r>
            <a:r>
              <a:rPr lang="ru-RU" dirty="0" err="1" smtClean="0"/>
              <a:t>другий</a:t>
            </a:r>
            <a:r>
              <a:rPr lang="ru-RU" dirty="0" smtClean="0"/>
              <a:t> - </a:t>
            </a:r>
            <a:r>
              <a:rPr lang="ru-RU" dirty="0" err="1" smtClean="0"/>
              <a:t>висота</a:t>
            </a:r>
            <a:r>
              <a:rPr lang="ru-RU" dirty="0" smtClean="0"/>
              <a:t> </a:t>
            </a:r>
            <a:r>
              <a:rPr lang="ru-RU" dirty="0" err="1" smtClean="0"/>
              <a:t>призми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43017" name="Picture 9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124744"/>
            <a:ext cx="1762125" cy="2019301"/>
          </a:xfrm>
          <a:prstGeom prst="rect">
            <a:avLst/>
          </a:prstGeom>
          <a:noFill/>
        </p:spPr>
      </p:pic>
      <p:sp>
        <p:nvSpPr>
          <p:cNvPr id="11" name="Прямоугольник 10">
            <a:hlinkClick r:id="rId6" action="ppaction://hlinksldjump"/>
          </p:cNvPr>
          <p:cNvSpPr/>
          <p:nvPr/>
        </p:nvSpPr>
        <p:spPr>
          <a:xfrm>
            <a:off x="7524328" y="0"/>
            <a:ext cx="1619672" cy="5486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 завдань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476672"/>
            <a:ext cx="8229600" cy="23328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b="1" i="1" dirty="0"/>
              <a:t>Об'ємом</a:t>
            </a:r>
            <a:r>
              <a:rPr lang="uk-UA" sz="2800" dirty="0"/>
              <a:t> геометричного тіла </a:t>
            </a:r>
            <a:r>
              <a:rPr lang="uk-UA" sz="2800" dirty="0" smtClean="0"/>
              <a:t>називається додатне </a:t>
            </a:r>
            <a:r>
              <a:rPr lang="uk-UA" sz="2800" dirty="0"/>
              <a:t>число, яке характеризує частину простору, що займає геометричне тіло, і задовольняє таким умовам</a:t>
            </a:r>
            <a:r>
              <a:rPr lang="uk-UA" sz="2800" dirty="0" smtClean="0"/>
              <a:t>:</a:t>
            </a:r>
            <a:endParaRPr lang="ru-RU" sz="2800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1187624" y="1124744"/>
          <a:ext cx="85689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1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548680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/>
              <a:t>Формула для об </a:t>
            </a:r>
            <a:r>
              <a:rPr lang="uk-UA" sz="3600" b="1" dirty="0" err="1"/>
              <a:t>'єму</a:t>
            </a:r>
            <a:r>
              <a:rPr lang="uk-UA" sz="3600" b="1" dirty="0"/>
              <a:t> прямокутного паралелепіпеда</a:t>
            </a:r>
            <a:endParaRPr lang="ru-RU" sz="36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15616" y="1916832"/>
            <a:ext cx="663354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sng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Теорема</a:t>
            </a:r>
            <a:endParaRPr kumimoji="0" lang="ru-RU" sz="2400" b="1" i="0" u="sng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Об'єм прямокутного паралелепіпеда 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дорівнює добутку трьох його вимірів, 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тобто якщо а,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 — лінійні виміри 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прямокутного паралелепіпеда, то 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його об'єм V обчислюється за формулою 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 = а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.</a:t>
            </a:r>
            <a:endParaRPr kumimoji="0" lang="uk-UA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http://bse.sci-lib.com/a_pictures/18/10/208467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653136"/>
            <a:ext cx="2562225" cy="15906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8637"/>
          <a:stretch>
            <a:fillRect/>
          </a:stretch>
        </p:blipFill>
        <p:spPr bwMode="auto">
          <a:xfrm>
            <a:off x="1331640" y="476672"/>
            <a:ext cx="2664296" cy="257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2852936"/>
            <a:ext cx="8229600" cy="23042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Ц</a:t>
            </a:r>
            <a:r>
              <a:rPr lang="uk-UA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иліндром називається тіло, утворене обертанням прямокутника навколо його сторони.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uk-UA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476672"/>
            <a:ext cx="363112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Циліндр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>
            <a:off x="3563888" y="4267200"/>
            <a:ext cx="3238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187624" y="1124744"/>
            <a:ext cx="3312368" cy="267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692696"/>
            <a:ext cx="10245824" cy="4752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</a:p>
          <a:p>
            <a:pPr>
              <a:buNone/>
            </a:pPr>
            <a:r>
              <a:rPr lang="uk-UA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</a:t>
            </a:r>
            <a:r>
              <a:rPr lang="uk-UA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Призма</a:t>
            </a:r>
            <a:r>
              <a:rPr lang="uk-UA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 многогранник, </a:t>
            </a:r>
          </a:p>
          <a:p>
            <a:pPr>
              <a:buNone/>
            </a:pPr>
            <a:r>
              <a:rPr lang="uk-UA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дві грані якого – рівні </a:t>
            </a:r>
          </a:p>
          <a:p>
            <a:pPr>
              <a:buNone/>
            </a:pPr>
            <a:r>
              <a:rPr lang="uk-UA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кутники</a:t>
            </a:r>
            <a:r>
              <a:rPr lang="uk-UA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з </a:t>
            </a:r>
          </a:p>
          <a:p>
            <a:pPr>
              <a:buNone/>
            </a:pPr>
            <a:r>
              <a:rPr lang="uk-UA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відповідно паралельними </a:t>
            </a:r>
          </a:p>
          <a:p>
            <a:pPr>
              <a:buNone/>
            </a:pPr>
            <a:r>
              <a:rPr lang="uk-UA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сторонами, а всі інші </a:t>
            </a:r>
          </a:p>
          <a:p>
            <a:pPr>
              <a:buNone/>
            </a:pPr>
            <a:r>
              <a:rPr lang="uk-UA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грані – паралелограми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0"/>
            <a:ext cx="30957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Призма</a:t>
            </a:r>
            <a:endParaRPr lang="ru-RU" sz="6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3923928" y="4725144"/>
            <a:ext cx="2393664" cy="161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95936" y="3326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Піраміда</a:t>
            </a:r>
            <a:br>
              <a:rPr lang="uk-UA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4293096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P</a:t>
            </a:r>
            <a:r>
              <a:rPr lang="uk-UA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 – вершина піраміди;</a:t>
            </a:r>
            <a:endParaRPr lang="en-US" sz="1400" b="1" i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ABCD</a:t>
            </a:r>
            <a:r>
              <a:rPr lang="uk-UA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 – основа піраміди;</a:t>
            </a:r>
          </a:p>
          <a:p>
            <a:pPr>
              <a:buFont typeface="Wingdings" pitchFamily="2" charset="2"/>
              <a:buNone/>
            </a:pPr>
            <a:r>
              <a:rPr lang="uk-UA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∆</a:t>
            </a:r>
            <a:r>
              <a:rPr lang="en-U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PAB</a:t>
            </a:r>
            <a:r>
              <a:rPr lang="uk-UA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, ∆</a:t>
            </a:r>
            <a:r>
              <a:rPr lang="en-U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PBC</a:t>
            </a:r>
            <a:r>
              <a:rPr lang="uk-UA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, ∆</a:t>
            </a:r>
            <a:r>
              <a:rPr lang="en-U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PCD</a:t>
            </a:r>
            <a:r>
              <a:rPr lang="uk-UA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,</a:t>
            </a:r>
            <a:endParaRPr lang="en-US" sz="1400" b="1" i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uk-UA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 ∆</a:t>
            </a:r>
            <a:r>
              <a:rPr lang="en-U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PDA</a:t>
            </a:r>
            <a:r>
              <a:rPr lang="uk-UA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 – бічні грані;</a:t>
            </a:r>
            <a:endParaRPr lang="en-US" sz="1400" b="1" i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PA</a:t>
            </a:r>
            <a:r>
              <a:rPr lang="uk-UA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, </a:t>
            </a:r>
            <a:r>
              <a:rPr lang="en-U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PB</a:t>
            </a:r>
            <a:r>
              <a:rPr lang="uk-UA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, </a:t>
            </a:r>
            <a:r>
              <a:rPr lang="en-U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PC</a:t>
            </a:r>
            <a:r>
              <a:rPr lang="uk-UA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, </a:t>
            </a:r>
            <a:r>
              <a:rPr lang="en-U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PD</a:t>
            </a:r>
            <a:r>
              <a:rPr lang="uk-UA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 – бічні ребра;</a:t>
            </a:r>
            <a:endParaRPr lang="en-US" sz="1400" b="1" i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AB</a:t>
            </a:r>
            <a:r>
              <a:rPr lang="ru-RU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, </a:t>
            </a:r>
            <a:r>
              <a:rPr lang="en-U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BC</a:t>
            </a:r>
            <a:r>
              <a:rPr lang="ru-RU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, </a:t>
            </a:r>
            <a:r>
              <a:rPr lang="en-U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CD</a:t>
            </a:r>
            <a:r>
              <a:rPr lang="ru-RU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, </a:t>
            </a:r>
            <a:r>
              <a:rPr lang="en-U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AD</a:t>
            </a:r>
            <a:r>
              <a:rPr lang="ru-RU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 – </a:t>
            </a:r>
            <a:r>
              <a:rPr lang="uk-UA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ребра основи;</a:t>
            </a:r>
            <a:endParaRPr lang="en-US" sz="1400" b="1" i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PO – </a:t>
            </a:r>
            <a:r>
              <a:rPr lang="uk-UA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висота, </a:t>
            </a:r>
            <a:r>
              <a:rPr lang="en-U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PO┴ABCD.</a:t>
            </a:r>
            <a:endParaRPr lang="ru-RU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683568" y="764704"/>
          <a:ext cx="3528392" cy="3542610"/>
        </p:xfrm>
        <a:graphic>
          <a:graphicData uri="http://schemas.openxmlformats.org/presentationml/2006/ole">
            <p:oleObj spid="_x0000_s19458" name="Visio" r:id="rId3" imgW="2332736" imgH="2354844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572000" y="1484784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uk-UA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uk-UA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Піраміда – це многогранник, одна грань якого – довільний </a:t>
            </a:r>
            <a:r>
              <a:rPr lang="en-US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uk-UA" sz="2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-кутник</a:t>
            </a:r>
            <a:r>
              <a:rPr lang="uk-UA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а всі інші – </a:t>
            </a:r>
            <a:r>
              <a:rPr lang="en-US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uk-UA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граней трикутники, що мають спільну вершину.</a:t>
            </a:r>
            <a:endParaRPr lang="ru-RU" sz="2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endParaRPr lang="uk-UA" dirty="0" smtClean="0"/>
          </a:p>
          <a:p>
            <a:pPr>
              <a:buFont typeface="Wingdings" pitchFamily="2" charset="2"/>
              <a:buNone/>
            </a:pPr>
            <a:r>
              <a:rPr lang="uk-UA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Основа правильної піраміди </a:t>
            </a:r>
            <a:r>
              <a:rPr lang="uk-UA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правильний многокутник, а </a:t>
            </a:r>
            <a:r>
              <a:rPr lang="uk-UA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основа висоти </a:t>
            </a:r>
            <a:r>
              <a:rPr lang="uk-UA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центр многокутника. </a:t>
            </a:r>
          </a:p>
          <a:p>
            <a:pPr>
              <a:buFont typeface="Wingdings" pitchFamily="2" charset="2"/>
              <a:buNone/>
            </a:pPr>
            <a:r>
              <a:rPr lang="uk-UA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Апофема </a:t>
            </a:r>
            <a:r>
              <a:rPr lang="uk-UA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-висота</a:t>
            </a:r>
            <a:r>
              <a:rPr lang="uk-UA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бічної грані проведена з її вершини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857500" y="3284984"/>
            <a:ext cx="62865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475656" y="476672"/>
            <a:ext cx="23622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259632" y="2204864"/>
            <a:ext cx="28860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63688" y="188640"/>
            <a:ext cx="5036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Конус і зрізний конус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052736"/>
            <a:ext cx="813690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Прямим круговим конусом називається тіло, утворене обертанням плоского прямокутного трикутника навколо одного із його катетів.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t="22235" r="74075" b="15103"/>
          <a:stretch>
            <a:fillRect/>
          </a:stretch>
        </p:blipFill>
        <p:spPr bwMode="auto">
          <a:xfrm>
            <a:off x="1907704" y="4841776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2051720" y="2060848"/>
            <a:ext cx="12668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5868144" y="2132856"/>
            <a:ext cx="24860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6012160" y="2564904"/>
            <a:ext cx="23241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/>
          <a:stretch>
            <a:fillRect/>
          </a:stretch>
        </p:blipFill>
        <p:spPr bwMode="auto">
          <a:xfrm>
            <a:off x="5825778" y="5013177"/>
            <a:ext cx="262021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251</TotalTime>
  <Words>1314</Words>
  <Application>Microsoft Office PowerPoint</Application>
  <PresentationFormat>Экран (4:3)</PresentationFormat>
  <Paragraphs>192</Paragraphs>
  <Slides>21</Slides>
  <Notes>1</Notes>
  <HiddenSlides>4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Солнцестояние</vt:lpstr>
      <vt:lpstr>Visio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Об’єми і площі поверхонь геометричних тіл</dc:title>
  <dc:creator>Владелец</dc:creator>
  <cp:lastModifiedBy>Владелец</cp:lastModifiedBy>
  <cp:revision>29</cp:revision>
  <dcterms:created xsi:type="dcterms:W3CDTF">2014-04-08T14:17:53Z</dcterms:created>
  <dcterms:modified xsi:type="dcterms:W3CDTF">2014-04-27T22:00:16Z</dcterms:modified>
</cp:coreProperties>
</file>