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3"/>
  </p:notesMasterIdLst>
  <p:handoutMasterIdLst>
    <p:handoutMasterId r:id="rId14"/>
  </p:handoutMasterIdLst>
  <p:sldIdLst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624" y="-9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pPr/>
              <a:t>16.04.2014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16.04.2014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16.04.2014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01043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16.04.2014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65071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noProof="0" smtClean="0"/>
              <a:pPr/>
              <a:t>16.04.2014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6352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16.04.2014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48933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16.04.2014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528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16.04.2014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1676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16.04.2014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06873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16.04.2014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96807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16.04.2014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22133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ru-RU" noProof="0" smtClean="0"/>
              <a:pPr/>
              <a:t>16.04.2014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08396" y="714356"/>
            <a:ext cx="819201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eorgia" pitchFamily="18" charset="0"/>
              </a:rPr>
              <a:t>Випадкова подія. Відносна частота. Ймовірність випадкової події</a:t>
            </a:r>
            <a:endParaRPr lang="uk-UA" sz="54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94610" y="5214950"/>
            <a:ext cx="4071966" cy="132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5000"/>
              </a:lnSpc>
            </a:pPr>
            <a:r>
              <a:rPr lang="uk-UA" sz="2800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Підготувала:</a:t>
            </a:r>
          </a:p>
          <a:p>
            <a:pPr algn="r">
              <a:lnSpc>
                <a:spcPct val="95000"/>
              </a:lnSpc>
            </a:pPr>
            <a:r>
              <a:rPr lang="uk-UA" sz="2800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учениця 11-А </a:t>
            </a:r>
            <a:r>
              <a:rPr lang="uk-UA" sz="2800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класу</a:t>
            </a:r>
          </a:p>
          <a:p>
            <a:pPr algn="r">
              <a:lnSpc>
                <a:spcPct val="95000"/>
              </a:lnSpc>
            </a:pPr>
            <a:r>
              <a:rPr lang="uk-UA" sz="2800" dirty="0" err="1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Кошина</a:t>
            </a:r>
            <a:r>
              <a:rPr lang="uk-UA" sz="2800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Анна</a:t>
            </a:r>
            <a:endParaRPr lang="uk-UA" sz="2800" dirty="0">
              <a:solidFill>
                <a:schemeClr val="tx1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.mota.ru/upload/wallpapers/2013/04/10/11/02/35594/JP4woaRlmG-1920x1080.jpg"/>
          <p:cNvPicPr>
            <a:picLocks noChangeAspect="1" noChangeArrowheads="1"/>
          </p:cNvPicPr>
          <p:nvPr/>
        </p:nvPicPr>
        <p:blipFill>
          <a:blip r:embed="rId2"/>
          <a:srcRect l="3956" t="3973" r="4668" b="4255"/>
          <a:stretch>
            <a:fillRect/>
          </a:stretch>
        </p:blipFill>
        <p:spPr bwMode="auto">
          <a:xfrm>
            <a:off x="0" y="0"/>
            <a:ext cx="12188826" cy="688586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 rot="21228476">
            <a:off x="2487574" y="1069627"/>
            <a:ext cx="797205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</a:rPr>
              <a:t>Дякую</a:t>
            </a:r>
            <a:r>
              <a:rPr lang="ru-RU" sz="6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</a:rPr>
              <a:t> за </a:t>
            </a:r>
            <a:r>
              <a:rPr lang="ru-RU" sz="6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</a:rPr>
              <a:t>увагу</a:t>
            </a:r>
            <a:r>
              <a:rPr lang="ru-RU" sz="6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</a:rPr>
              <a:t>!</a:t>
            </a:r>
            <a:endParaRPr lang="ru-RU" sz="6600" b="0" cap="none" spc="0" dirty="0">
              <a:ln w="10160">
                <a:solidFill>
                  <a:schemeClr val="accent1"/>
                </a:solidFill>
                <a:prstDash val="solid"/>
              </a:ln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07934" y="71414"/>
            <a:ext cx="1162103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eorgia" pitchFamily="18" charset="0"/>
              </a:rPr>
              <a:t>Вступ</a:t>
            </a:r>
            <a:endParaRPr lang="uk-UA" sz="40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372" y="785794"/>
            <a:ext cx="11358642" cy="325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5000"/>
              </a:lnSpc>
            </a:pP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	Теорія 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ймовірностей як самостійна наука виникла в середині 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17 століття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. Тоді були дуже поширені азартні ігри, тобто ігри, в яких результат залежить лише від випадку. До таких ігор належать ігри з кубиками, гра в «орлянку», деякі карточні ігри. Б. Паскаль і П. Ферма в листуванні з приводу задач, які 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виникли 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в зв'язку з азартними іграми, запровадили поняття 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ймовірності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. Для розв'язання таких задач існуючий тоді 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математичний 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апарат виявився недостатнім, і було закладено основи нової науки. Нині теорія ймовірностей широко застосовується в фізиці і в біології, у техніці, в різних галузях народного господарства.</a:t>
            </a:r>
            <a:endParaRPr lang="uk-UA" dirty="0">
              <a:solidFill>
                <a:schemeClr val="tx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028" name="Picture 4" descr="http://www.stock-world.de/anonymize/attachment.m?aid=117882"/>
          <p:cNvPicPr>
            <a:picLocks noChangeAspect="1" noChangeArrowheads="1"/>
          </p:cNvPicPr>
          <p:nvPr/>
        </p:nvPicPr>
        <p:blipFill>
          <a:blip r:embed="rId2"/>
          <a:srcRect t="4758" b="4836"/>
          <a:stretch>
            <a:fillRect/>
          </a:stretch>
        </p:blipFill>
        <p:spPr bwMode="auto">
          <a:xfrm>
            <a:off x="6380164" y="3714751"/>
            <a:ext cx="5000660" cy="30162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2" descr="http://yourtutor.info/wp-content/uploads/2012/05/reshenie-zadach-po-teorii.png"/>
          <p:cNvPicPr>
            <a:picLocks noChangeAspect="1" noChangeArrowheads="1"/>
          </p:cNvPicPr>
          <p:nvPr/>
        </p:nvPicPr>
        <p:blipFill>
          <a:blip r:embed="rId3"/>
          <a:srcRect t="18293" b="16666"/>
          <a:stretch>
            <a:fillRect/>
          </a:stretch>
        </p:blipFill>
        <p:spPr bwMode="auto">
          <a:xfrm>
            <a:off x="950876" y="4071942"/>
            <a:ext cx="4643470" cy="25913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07934" y="71414"/>
            <a:ext cx="1162103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eorgia" pitchFamily="18" charset="0"/>
              </a:rPr>
              <a:t>Подія та випробування</a:t>
            </a:r>
            <a:endParaRPr lang="uk-UA" sz="40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248" y="928670"/>
            <a:ext cx="7000924" cy="605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5000"/>
              </a:lnSpc>
            </a:pP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	Первісним 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поняттям теорії ймовірності є поняття події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.</a:t>
            </a:r>
          </a:p>
          <a:p>
            <a:pPr algn="just">
              <a:lnSpc>
                <a:spcPct val="95000"/>
              </a:lnSpc>
            </a:pPr>
            <a:endParaRPr lang="uk-UA" dirty="0" smtClean="0">
              <a:solidFill>
                <a:schemeClr val="tx1">
                  <a:lumMod val="50000"/>
                </a:schemeClr>
              </a:solidFill>
              <a:latin typeface="Georgia" pitchFamily="18" charset="0"/>
            </a:endParaRPr>
          </a:p>
          <a:p>
            <a:pPr algn="just">
              <a:lnSpc>
                <a:spcPct val="95000"/>
              </a:lnSpc>
            </a:pPr>
            <a:r>
              <a:rPr lang="uk-UA" b="1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	</a:t>
            </a:r>
            <a:r>
              <a:rPr lang="uk-UA" b="1" u="sng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Подія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 — це явище, про яке можна сказати, що воно відбувається чи не відбувається за певних умов. Події позначаються великими буквами латинського алфавіту: А, В, С... Будь-яка подія відбувається внаслідок випробування (експерименту або досліду).</a:t>
            </a:r>
            <a:b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</a:b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</a:b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	</a:t>
            </a:r>
            <a:r>
              <a:rPr lang="uk-UA" b="1" u="sng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Випробування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 — це умови, в результаті яких відбувається (чи не відбувається) подія.</a:t>
            </a:r>
          </a:p>
          <a:p>
            <a:pPr algn="just">
              <a:lnSpc>
                <a:spcPct val="95000"/>
              </a:lnSpc>
            </a:pP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</a:b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</a:b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	</a:t>
            </a:r>
            <a:endParaRPr lang="uk-UA" dirty="0">
              <a:solidFill>
                <a:schemeClr val="tx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7414" name="Picture 6" descr="http://luckpoker.ru/sites/default/files/47874898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8924" y="928670"/>
            <a:ext cx="3857652" cy="58062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79371" y="1399650"/>
            <a:ext cx="7358115" cy="44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5000"/>
              </a:lnSpc>
            </a:pPr>
            <a:r>
              <a:rPr lang="uk-UA" b="1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	</a:t>
            </a:r>
            <a:endParaRPr lang="uk-UA" dirty="0">
              <a:solidFill>
                <a:schemeClr val="tx1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07934" y="71414"/>
            <a:ext cx="1162103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eorgia" pitchFamily="18" charset="0"/>
              </a:rPr>
              <a:t>Подія та випробування</a:t>
            </a:r>
            <a:endParaRPr lang="uk-UA" sz="40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372" y="785794"/>
            <a:ext cx="1135864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Ось декілька прикладів:</a:t>
            </a:r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r>
              <a:rPr lang="uk-UA" u="sng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Випробування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 - кидання монети, </a:t>
            </a:r>
            <a:r>
              <a:rPr lang="uk-UA" u="sng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випадкова подія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 - випадання герба. </a:t>
            </a:r>
            <a:endParaRPr lang="uk-UA" dirty="0" smtClean="0">
              <a:solidFill>
                <a:schemeClr val="tx1">
                  <a:lumMod val="50000"/>
                </a:schemeClr>
              </a:solidFill>
              <a:latin typeface="Georgia" pitchFamily="18" charset="0"/>
            </a:endParaRPr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r>
              <a:rPr lang="uk-UA" u="sng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Випробування</a:t>
            </a:r>
            <a:r>
              <a:rPr lang="uk-UA" u="sng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 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- участь у грі </a:t>
            </a:r>
            <a:r>
              <a:rPr lang="uk-UA" dirty="0" err="1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“Лото”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uk-UA" u="sng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випадкова подія 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- виграш. </a:t>
            </a:r>
            <a:endParaRPr lang="uk-UA" dirty="0" smtClean="0">
              <a:solidFill>
                <a:schemeClr val="tx1">
                  <a:lumMod val="50000"/>
                </a:schemeClr>
              </a:solidFill>
              <a:latin typeface="Georgia" pitchFamily="18" charset="0"/>
            </a:endParaRPr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r>
              <a:rPr lang="uk-UA" u="sng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Випробування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- стрибок з парашутом, </a:t>
            </a:r>
            <a:r>
              <a:rPr lang="uk-UA" u="sng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випадкова подія 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- вдале приземлення. </a:t>
            </a:r>
            <a:endParaRPr lang="uk-UA" dirty="0" smtClean="0">
              <a:solidFill>
                <a:schemeClr val="tx1">
                  <a:lumMod val="50000"/>
                </a:schemeClr>
              </a:solidFill>
              <a:latin typeface="Georgia" pitchFamily="18" charset="0"/>
            </a:endParaRPr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r>
              <a:rPr lang="uk-UA" u="sng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Випробування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- народження дитини, </a:t>
            </a:r>
            <a:r>
              <a:rPr lang="uk-UA" u="sng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випадкова подія 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- стать дитини - чоловічий. </a:t>
            </a:r>
            <a:endParaRPr lang="uk-UA" dirty="0" smtClean="0">
              <a:solidFill>
                <a:schemeClr val="tx1">
                  <a:lumMod val="50000"/>
                </a:schemeClr>
              </a:solidFill>
              <a:latin typeface="Georgia" pitchFamily="18" charset="0"/>
            </a:endParaRPr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r>
              <a:rPr lang="uk-UA" u="sng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Випробування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- спостереження за погодою протягом дня, </a:t>
            </a:r>
            <a:r>
              <a:rPr lang="uk-UA" u="sng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випадкова подія 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- протягом дня був дощ. </a:t>
            </a:r>
            <a:b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</a:br>
            <a:endParaRPr lang="uk-UA" dirty="0">
              <a:solidFill>
                <a:schemeClr val="tx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9458" name="Picture 2" descr="http://mydim.ua/pub/images/f81819bd2936ce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2380" y="4000504"/>
            <a:ext cx="4000528" cy="2664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60" name="Picture 4" descr="http://img-fotki.yandex.ru/get/3710/coinsmira.21/0_46664_4efa20f5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8660" y="4000504"/>
            <a:ext cx="5143536" cy="2664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07934" y="71414"/>
            <a:ext cx="1162103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eorgia" pitchFamily="18" charset="0"/>
              </a:rPr>
              <a:t>Випадкова подія</a:t>
            </a:r>
            <a:endParaRPr lang="uk-UA" sz="40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372" y="785794"/>
            <a:ext cx="11358642" cy="325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	Як 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бачимо наступ випадкового події в результаті випробування, взагалі кажучи, не можна передбачити заздалегідь у принципі. Цей факт - непередбачуваність наступу - можна в деяких випадках вважати головною відмітною властивістю випадкової події. Тим не менш, є можливість деякі випадкові події піддати аналізу методами математики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.</a:t>
            </a:r>
          </a:p>
          <a:p>
            <a:pPr>
              <a:lnSpc>
                <a:spcPct val="95000"/>
              </a:lnSpc>
            </a:pPr>
            <a:endParaRPr lang="uk-UA" dirty="0" smtClean="0">
              <a:solidFill>
                <a:schemeClr val="tx1">
                  <a:lumMod val="50000"/>
                </a:schemeClr>
              </a:solidFill>
              <a:latin typeface="Georgia" pitchFamily="18" charset="0"/>
            </a:endParaRPr>
          </a:p>
          <a:p>
            <a:pPr>
              <a:lnSpc>
                <a:spcPct val="95000"/>
              </a:lnSpc>
            </a:pP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</a:b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</a:b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	</a:t>
            </a:r>
            <a:endParaRPr lang="uk-UA" dirty="0">
              <a:solidFill>
                <a:schemeClr val="tx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8434" name="Picture 2" descr="http://cs320425.vk.me/v320425386/4555/DM-wCbVtNR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810" y="2786058"/>
            <a:ext cx="5753100" cy="35909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380164" y="2786058"/>
            <a:ext cx="55007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	</a:t>
            </a:r>
            <a:r>
              <a:rPr lang="uk-UA" b="1" u="sng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Випадковою подією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 називається подія, яка може відбутися або не відбутися під час здійснення певного випробування.</a:t>
            </a:r>
            <a:b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</a:b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</a:b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Наприклад: під час витягування навмання однієї карти з колоди ви взяли короля. Подія А — «взято короля» є випадковою.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71414"/>
            <a:ext cx="121888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eorgia" pitchFamily="18" charset="0"/>
              </a:rPr>
              <a:t>Масові та одиничні випадкові події</a:t>
            </a:r>
            <a:endParaRPr lang="uk-UA" sz="40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372" y="785794"/>
            <a:ext cx="11358642" cy="395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	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Випадкові 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події можуть бути масовими та одиничними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.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</a:b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	</a:t>
            </a:r>
            <a:r>
              <a:rPr lang="uk-UA" b="1" u="sng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Масовими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 називають однорідні події, що спостерігаються за певних умов, які можуть бути відтворені (можна спостерігати) необмежену кількість 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разів. Наприклад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, влучення або промах в серії пострілів; поява бракованих деталей при серійному випуску; радіоактивний розпад атомів речовин і т. д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.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</a:b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	Прикладом </a:t>
            </a:r>
            <a:r>
              <a:rPr lang="uk-UA" b="1" u="sng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одиничної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випадкової події є падіння Тунгуського 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метеорита. Теорія 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ймовірностей вивчає лише масові випадкові величини.</a:t>
            </a:r>
            <a:b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</a:b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</a:b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 </a:t>
            </a:r>
            <a:b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</a:br>
            <a:endParaRPr lang="uk-UA" dirty="0">
              <a:solidFill>
                <a:schemeClr val="tx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20482" name="Picture 2" descr="http://collidecolumn.files.wordpress.com/2012/12/an-asteroid-impact-as-envisioned-by-space-artist-david-hard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0164" y="3643314"/>
            <a:ext cx="4214842" cy="30639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484" name="Picture 4" descr="http://img512.imageshack.us/img512/4702/90919651oj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6851" y="3714752"/>
            <a:ext cx="4893247" cy="2928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07934" y="71414"/>
            <a:ext cx="1162103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eorgia" pitchFamily="18" charset="0"/>
              </a:rPr>
              <a:t>Вірогідні та неможливі події</a:t>
            </a:r>
            <a:endParaRPr lang="uk-UA" sz="40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372" y="1000108"/>
            <a:ext cx="6429420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	 </a:t>
            </a:r>
            <a:r>
              <a:rPr lang="uk-UA" b="1" u="sng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Вірогідною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 називається подія, яка внаслідок даного випробування обов'язково 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відбудеться. Наприклад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, подія А — «поява на одній із граней грального кубика натурального числа, меншого за 7» — є вірогідною.</a:t>
            </a:r>
            <a:b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</a:b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</a:b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	</a:t>
            </a:r>
            <a:r>
              <a:rPr lang="uk-UA" b="1" u="sng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Неможливою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 називається така подія, яка внаслідок даного випробування не може 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відбутися. Наприклад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, подія А — «поява на одній із граней грального кубика цифри 7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»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— 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є неможливою.</a:t>
            </a:r>
            <a:endParaRPr lang="uk-UA" dirty="0">
              <a:solidFill>
                <a:schemeClr val="tx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21506" name="Picture 2" descr="http://mid.az/uploads/posts/2011-07/thumbs/1311851035_3d_dices-800x600.jpg"/>
          <p:cNvPicPr>
            <a:picLocks noChangeAspect="1" noChangeArrowheads="1"/>
          </p:cNvPicPr>
          <p:nvPr/>
        </p:nvPicPr>
        <p:blipFill>
          <a:blip r:embed="rId2"/>
          <a:srcRect t="12698" b="4762"/>
          <a:stretch>
            <a:fillRect/>
          </a:stretch>
        </p:blipFill>
        <p:spPr bwMode="auto">
          <a:xfrm>
            <a:off x="7023106" y="928670"/>
            <a:ext cx="4500594" cy="2786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10" name="Picture 6" descr="http://boardgameslv.files.wordpress.com/2010/11/dice1.jpg"/>
          <p:cNvPicPr>
            <a:picLocks noChangeAspect="1" noChangeArrowheads="1"/>
          </p:cNvPicPr>
          <p:nvPr/>
        </p:nvPicPr>
        <p:blipFill>
          <a:blip r:embed="rId3"/>
          <a:srcRect b="15178"/>
          <a:stretch>
            <a:fillRect/>
          </a:stretch>
        </p:blipFill>
        <p:spPr bwMode="auto">
          <a:xfrm>
            <a:off x="7023106" y="3786189"/>
            <a:ext cx="4552952" cy="28964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71414"/>
            <a:ext cx="12188825" cy="6617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7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eorgia" pitchFamily="18" charset="0"/>
              </a:rPr>
              <a:t>Відносна частота та ймовірність події</a:t>
            </a:r>
            <a:endParaRPr lang="uk-UA" sz="37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372" y="785794"/>
            <a:ext cx="11358642" cy="465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	</a:t>
            </a:r>
            <a:r>
              <a:rPr lang="ru-RU" b="1" u="sng" dirty="0" err="1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Вiдносна</a:t>
            </a:r>
            <a:r>
              <a:rPr lang="ru-RU" b="1" u="sng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b="1" u="sng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частота (</a:t>
            </a:r>
            <a:r>
              <a:rPr lang="ru-RU" b="1" u="sng" dirty="0" err="1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статистична</a:t>
            </a:r>
            <a:r>
              <a:rPr lang="ru-RU" b="1" u="sng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b="1" u="sng" dirty="0" err="1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ймовiрнiсть</a:t>
            </a:r>
            <a:r>
              <a:rPr lang="ru-RU" b="1" u="sng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) </a:t>
            </a:r>
            <a:r>
              <a:rPr lang="ru-RU" b="1" u="sng" dirty="0" err="1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подiї</a:t>
            </a:r>
            <a:r>
              <a:rPr lang="ru-RU" b="1" u="sng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—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це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вiдношення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тих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спроб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, у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яких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вiдбулася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подiя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, до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всiх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спроб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у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серiї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випробовувань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.</a:t>
            </a:r>
          </a:p>
          <a:p>
            <a:pPr>
              <a:lnSpc>
                <a:spcPct val="95000"/>
              </a:lnSpc>
            </a:pP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	</a:t>
            </a:r>
            <a:r>
              <a:rPr lang="uk-UA" b="1" u="sng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Ймовірність </a:t>
            </a:r>
            <a:r>
              <a:rPr lang="uk-UA" b="1" u="sng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події</a:t>
            </a:r>
            <a:r>
              <a:rPr lang="uk-UA" b="1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 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—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це чисельна міра об'єктивної можливості цієї події (інтуїтивне означення ймовірності). 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Ймовірність події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 А позначається Р(А). Якщо здійснювати різноманітні випробування, то можна констатувати, що різні випадкові події можуть мати різну можливість появи.</a:t>
            </a:r>
          </a:p>
          <a:p>
            <a:pPr>
              <a:lnSpc>
                <a:spcPct val="95000"/>
              </a:lnSpc>
            </a:pP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	Ймовірність 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неможливої 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B 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події 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и дорівнює нулю, 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Р(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B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) 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= 0.</a:t>
            </a:r>
          </a:p>
          <a:p>
            <a:pPr>
              <a:lnSpc>
                <a:spcPct val="95000"/>
              </a:lnSpc>
            </a:pP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	Ймовірність вірогідної події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C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дорівнює 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одиниці, 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Р(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C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) 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= 1.</a:t>
            </a:r>
          </a:p>
          <a:p>
            <a:pPr>
              <a:lnSpc>
                <a:spcPct val="95000"/>
              </a:lnSpc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	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Отже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, ймовірність Р(А) будь-якої випадкової події А знаходиться між нулем і 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одиницею.</a:t>
            </a:r>
            <a:endParaRPr lang="uk-UA" dirty="0" smtClean="0">
              <a:solidFill>
                <a:schemeClr val="tx1">
                  <a:lumMod val="50000"/>
                </a:schemeClr>
              </a:solidFill>
              <a:latin typeface="Georgia" pitchFamily="18" charset="0"/>
            </a:endParaRPr>
          </a:p>
          <a:p>
            <a:pPr>
              <a:lnSpc>
                <a:spcPct val="95000"/>
              </a:lnSpc>
            </a:pPr>
            <a:endParaRPr lang="uk-UA" dirty="0">
              <a:solidFill>
                <a:schemeClr val="tx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94148" y="5072074"/>
            <a:ext cx="4572032" cy="135732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0 &lt; Р(А</a:t>
            </a:r>
            <a:r>
              <a:rPr lang="uk-UA" sz="4800" b="1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) </a:t>
            </a:r>
            <a:r>
              <a:rPr lang="uk-UA" sz="4800" b="1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&lt; 1</a:t>
            </a:r>
            <a:endParaRPr lang="uk-UA" sz="4800" b="1" dirty="0"/>
          </a:p>
        </p:txBody>
      </p:sp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71414"/>
            <a:ext cx="12188825" cy="6617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7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eorgia" pitchFamily="18" charset="0"/>
              </a:rPr>
              <a:t>Відносна частота та ймовірність події</a:t>
            </a:r>
            <a:endParaRPr lang="uk-UA" sz="37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372" y="785794"/>
            <a:ext cx="11358642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Нехай </a:t>
            </a:r>
            <a:r>
              <a:rPr lang="en-GB" b="1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W(A</a:t>
            </a:r>
            <a:r>
              <a:rPr lang="en-GB" b="1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)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— </a:t>
            </a:r>
            <a:r>
              <a:rPr lang="ru-RU" u="sng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в</a:t>
            </a:r>
            <a:r>
              <a:rPr lang="en-GB" u="sng" dirty="0" err="1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i</a:t>
            </a:r>
            <a:r>
              <a:rPr lang="ru-RU" u="sng" dirty="0" err="1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дносна</a:t>
            </a:r>
            <a:r>
              <a:rPr lang="ru-RU" u="sng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частота под</a:t>
            </a:r>
            <a:r>
              <a:rPr lang="en-GB" u="sng" dirty="0" err="1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i</a:t>
            </a:r>
            <a:r>
              <a:rPr lang="ru-RU" u="sng" dirty="0" err="1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ї</a:t>
            </a:r>
            <a:r>
              <a:rPr lang="ru-RU" u="sng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en-GB" u="sng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A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а </a:t>
            </a:r>
            <a:r>
              <a:rPr lang="en-GB" b="1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P(A</a:t>
            </a:r>
            <a:r>
              <a:rPr lang="en-GB" b="1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)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— </a:t>
            </a:r>
            <a:r>
              <a:rPr lang="ru-RU" u="sng" dirty="0" err="1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ймов</a:t>
            </a:r>
            <a:r>
              <a:rPr lang="en-GB" u="sng" dirty="0" err="1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i</a:t>
            </a:r>
            <a:r>
              <a:rPr lang="ru-RU" u="sng" dirty="0" err="1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рн</a:t>
            </a:r>
            <a:r>
              <a:rPr lang="en-GB" u="sng" dirty="0" err="1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i</a:t>
            </a:r>
            <a:r>
              <a:rPr lang="ru-RU" u="sng" dirty="0" err="1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сть</a:t>
            </a:r>
            <a:r>
              <a:rPr lang="ru-RU" u="sng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под</a:t>
            </a:r>
            <a:r>
              <a:rPr lang="en-GB" u="sng" dirty="0" err="1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i</a:t>
            </a:r>
            <a:r>
              <a:rPr lang="ru-RU" u="sng" dirty="0" err="1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ї</a:t>
            </a:r>
            <a:r>
              <a:rPr lang="ru-RU" u="sng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en-GB" u="sng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A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, тоді</a:t>
            </a:r>
            <a:endParaRPr lang="en-GB" dirty="0" smtClean="0">
              <a:solidFill>
                <a:schemeClr val="tx1">
                  <a:lumMod val="50000"/>
                </a:schemeClr>
              </a:solidFill>
              <a:latin typeface="Georgia" pitchFamily="18" charset="0"/>
            </a:endParaRPr>
          </a:p>
          <a:p>
            <a:pPr>
              <a:lnSpc>
                <a:spcPct val="95000"/>
              </a:lnSpc>
            </a:pPr>
            <a:endParaRPr lang="uk-UA" dirty="0" smtClean="0">
              <a:solidFill>
                <a:schemeClr val="tx1">
                  <a:lumMod val="50000"/>
                </a:schemeClr>
              </a:solidFill>
              <a:latin typeface="Georgia" pitchFamily="18" charset="0"/>
            </a:endParaRPr>
          </a:p>
          <a:p>
            <a:pPr>
              <a:lnSpc>
                <a:spcPct val="95000"/>
              </a:lnSpc>
            </a:pPr>
            <a:endParaRPr lang="uk-UA" dirty="0" smtClean="0">
              <a:solidFill>
                <a:schemeClr val="tx1">
                  <a:lumMod val="50000"/>
                </a:schemeClr>
              </a:solidFill>
              <a:latin typeface="Georgia" pitchFamily="18" charset="0"/>
            </a:endParaRPr>
          </a:p>
          <a:p>
            <a:pPr>
              <a:lnSpc>
                <a:spcPct val="95000"/>
              </a:lnSpc>
            </a:pPr>
            <a:endParaRPr lang="ru-RU" dirty="0" smtClean="0">
              <a:solidFill>
                <a:schemeClr val="tx1">
                  <a:lumMod val="50000"/>
                </a:schemeClr>
              </a:solidFill>
              <a:latin typeface="Georgia" pitchFamily="18" charset="0"/>
            </a:endParaRPr>
          </a:p>
          <a:p>
            <a:pPr>
              <a:lnSpc>
                <a:spcPct val="95000"/>
              </a:lnSpc>
            </a:pPr>
            <a:endParaRPr lang="ru-RU" dirty="0" smtClean="0">
              <a:solidFill>
                <a:schemeClr val="tx1">
                  <a:lumMod val="50000"/>
                </a:schemeClr>
              </a:solidFill>
              <a:latin typeface="Georgia" pitchFamily="18" charset="0"/>
            </a:endParaRPr>
          </a:p>
          <a:p>
            <a:pPr>
              <a:lnSpc>
                <a:spcPct val="95000"/>
              </a:lnSpc>
            </a:pPr>
            <a:endParaRPr lang="ru-RU" dirty="0" smtClean="0">
              <a:solidFill>
                <a:schemeClr val="tx1">
                  <a:lumMod val="50000"/>
                </a:schemeClr>
              </a:solidFill>
              <a:latin typeface="Georgia" pitchFamily="18" charset="0"/>
            </a:endParaRPr>
          </a:p>
          <a:p>
            <a:pPr>
              <a:lnSpc>
                <a:spcPct val="95000"/>
              </a:lnSpc>
            </a:pPr>
            <a:endParaRPr lang="ru-RU" dirty="0" smtClean="0">
              <a:solidFill>
                <a:schemeClr val="tx1">
                  <a:lumMod val="50000"/>
                </a:schemeClr>
              </a:solidFill>
              <a:latin typeface="Georgia" pitchFamily="18" charset="0"/>
            </a:endParaRPr>
          </a:p>
          <a:p>
            <a:pPr>
              <a:lnSpc>
                <a:spcPct val="95000"/>
              </a:lnSpc>
            </a:pPr>
            <a:endParaRPr lang="ru-RU" dirty="0" smtClean="0">
              <a:solidFill>
                <a:schemeClr val="tx1">
                  <a:lumMod val="50000"/>
                </a:schemeClr>
              </a:solidFill>
              <a:latin typeface="Georgia" pitchFamily="18" charset="0"/>
            </a:endParaRPr>
          </a:p>
          <a:p>
            <a:pPr>
              <a:lnSpc>
                <a:spcPct val="95000"/>
              </a:lnSpc>
            </a:pPr>
            <a:endParaRPr lang="ru-RU" dirty="0" smtClean="0">
              <a:solidFill>
                <a:schemeClr val="tx1">
                  <a:lumMod val="50000"/>
                </a:schemeClr>
              </a:solidFill>
              <a:latin typeface="Georgia" pitchFamily="18" charset="0"/>
            </a:endParaRPr>
          </a:p>
          <a:p>
            <a:pPr>
              <a:lnSpc>
                <a:spcPct val="95000"/>
              </a:lnSpc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де </a:t>
            </a:r>
            <a:r>
              <a:rPr lang="en-GB" b="1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M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—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к</a:t>
            </a:r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i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льк</a:t>
            </a:r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i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сть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спроб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, у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яких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в</a:t>
            </a:r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i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дбулася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под</a:t>
            </a:r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i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я 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A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, а </a:t>
            </a:r>
            <a:r>
              <a:rPr lang="en-GB" b="1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N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—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к</a:t>
            </a:r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i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льк</a:t>
            </a:r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i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сть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ус</a:t>
            </a:r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i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х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спроб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у сер</a:t>
            </a:r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i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ї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випробувань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.</a:t>
            </a:r>
          </a:p>
          <a:p>
            <a:pPr>
              <a:lnSpc>
                <a:spcPct val="95000"/>
              </a:lnSpc>
            </a:pPr>
            <a:endParaRPr lang="uk-UA" dirty="0">
              <a:solidFill>
                <a:schemeClr val="tx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156210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808264" y="1643050"/>
            <a:ext cx="6858048" cy="2000264"/>
            <a:chOff x="2879702" y="3000372"/>
            <a:chExt cx="6858048" cy="2000264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879702" y="3000372"/>
              <a:ext cx="6858048" cy="2000264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4800" dirty="0" smtClean="0">
                  <a:solidFill>
                    <a:schemeClr val="tx1">
                      <a:lumMod val="50000"/>
                    </a:schemeClr>
                  </a:solidFill>
                  <a:latin typeface="Georgia" pitchFamily="18" charset="0"/>
                </a:rPr>
                <a:t>W(A) = </a:t>
              </a:r>
              <a:r>
                <a:rPr lang="en-GB" sz="4800" dirty="0" smtClean="0">
                  <a:solidFill>
                    <a:schemeClr val="tx1">
                      <a:lumMod val="50000"/>
                    </a:schemeClr>
                  </a:solidFill>
                  <a:latin typeface="Georgia" pitchFamily="18" charset="0"/>
                </a:rPr>
                <a:t> </a:t>
              </a:r>
              <a:r>
                <a:rPr lang="en-GB" sz="6000" dirty="0" smtClean="0">
                  <a:solidFill>
                    <a:schemeClr val="tx1">
                      <a:lumMod val="50000"/>
                    </a:schemeClr>
                  </a:solidFill>
                  <a:latin typeface="Georgia" pitchFamily="18" charset="0"/>
                </a:rPr>
                <a:t>—</a:t>
              </a:r>
              <a:r>
                <a:rPr lang="en-GB" sz="4800" dirty="0" smtClean="0">
                  <a:solidFill>
                    <a:schemeClr val="tx1">
                      <a:lumMod val="50000"/>
                    </a:schemeClr>
                  </a:solidFill>
                  <a:latin typeface="Georgia" pitchFamily="18" charset="0"/>
                </a:rPr>
                <a:t> ≈  P(A),</a:t>
              </a:r>
              <a:endParaRPr lang="uk-UA" sz="4800" b="1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951536" y="3214686"/>
              <a:ext cx="75533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800" dirty="0" smtClean="0">
                  <a:solidFill>
                    <a:srgbClr val="374C81">
                      <a:lumMod val="50000"/>
                    </a:srgbClr>
                  </a:solidFill>
                  <a:latin typeface="Georgia" pitchFamily="18" charset="0"/>
                </a:rPr>
                <a:t>M</a:t>
              </a:r>
              <a:endParaRPr lang="uk-UA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008364" y="4071942"/>
              <a:ext cx="65755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800" dirty="0" smtClean="0">
                  <a:solidFill>
                    <a:srgbClr val="374C81">
                      <a:lumMod val="50000"/>
                    </a:srgbClr>
                  </a:solidFill>
                  <a:latin typeface="Georgia" pitchFamily="18" charset="0"/>
                </a:rPr>
                <a:t>N</a:t>
              </a:r>
              <a:endParaRPr lang="uk-UA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pka-knig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Stopka-knig</Template>
  <TotalTime>0</TotalTime>
  <Words>130</Words>
  <Application>Microsoft Office PowerPoint</Application>
  <PresentationFormat>Произвольный</PresentationFormat>
  <Paragraphs>50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Stopka-knig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2014-04-16T20:31:05Z</dcterms:created>
  <dcterms:modified xsi:type="dcterms:W3CDTF">2014-04-16T21:26:53Z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