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63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1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sz="4400" dirty="0" smtClean="0"/>
              <a:t>на тему</a:t>
            </a:r>
            <a:r>
              <a:rPr lang="en-US" sz="4400" dirty="0" smtClean="0"/>
              <a:t>:</a:t>
            </a:r>
            <a:br>
              <a:rPr lang="en-US" sz="4400" dirty="0" smtClean="0"/>
            </a:br>
            <a:r>
              <a:rPr lang="uk-UA" sz="4400" dirty="0" smtClean="0"/>
              <a:t>“Математика і мистецтво”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Виконав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uk-UA" dirty="0" smtClean="0"/>
              <a:t>Учень 11-А класу</a:t>
            </a:r>
          </a:p>
          <a:p>
            <a:r>
              <a:rPr lang="uk-UA" dirty="0" smtClean="0"/>
              <a:t>Совінський Олександр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28956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Парфенон моє 8 колон по коротким сторонам і 17 по довгим. Виступи зроблені цілком з квадрату мрамору. Відношення висоти споруди до його довжини = 0,618. Якщо поділити Парфеон по «золотому поділі» то отримаємо певні виступи фасаду</a:t>
            </a:r>
            <a:br>
              <a:rPr lang="uk-UA" sz="2400" dirty="0" smtClean="0">
                <a:latin typeface="Arial Black" pitchFamily="34" charset="0"/>
              </a:rPr>
            </a:br>
            <a:endParaRPr lang="ru-RU" sz="2400" dirty="0"/>
          </a:p>
        </p:txBody>
      </p:sp>
      <p:pic>
        <p:nvPicPr>
          <p:cNvPr id="4" name="Рисунок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419100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852738"/>
            <a:ext cx="4038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6019800" cy="525780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2"/>
                </a:solidFill>
              </a:rPr>
              <a:t>Звук</a:t>
            </a:r>
            <a:r>
              <a:rPr lang="uk-UA" sz="2800" b="1" dirty="0" smtClean="0"/>
              <a:t> – це коливання повітря, які може сприйняти людський слух. Музичні звуки відтворюються музичними інструментами (в цьому сенсі людський голос теж умовно зараховується до музичних інструментів). Традиційною моделлю для вивчення музичних звуків є коливання струни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</a:t>
            </a:r>
            <a:r>
              <a:rPr lang="ru-RU" sz="4000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музи</a:t>
            </a:r>
            <a:r>
              <a:rPr lang="uk-UA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Documents and Settings\rOoT\Рабочий стол\математика в музыке\gu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295400"/>
            <a:ext cx="25606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163762"/>
          </a:xfrm>
        </p:spPr>
        <p:txBody>
          <a:bodyPr>
            <a:noAutofit/>
          </a:bodyPr>
          <a:lstStyle/>
          <a:p>
            <a:pPr marL="365125" indent="-282575" algn="ctr">
              <a:spcBef>
                <a:spcPct val="20000"/>
              </a:spcBef>
            </a:pPr>
            <a:r>
              <a:rPr lang="uk-UA" sz="3600" dirty="0" smtClean="0"/>
              <a:t>Струни лежать в основі </a:t>
            </a:r>
            <a:br>
              <a:rPr lang="uk-UA" sz="3600" dirty="0" smtClean="0"/>
            </a:br>
            <a:r>
              <a:rPr lang="uk-UA" sz="3600" dirty="0" smtClean="0"/>
              <a:t>    великої кількості інструментів </a:t>
            </a:r>
            <a:br>
              <a:rPr lang="uk-UA" sz="3600" dirty="0" smtClean="0"/>
            </a:br>
            <a:r>
              <a:rPr lang="uk-UA" sz="3600" dirty="0" smtClean="0"/>
              <a:t>    (не тільки струнних, а й, </a:t>
            </a:r>
            <a:br>
              <a:rPr lang="uk-UA" sz="3600" dirty="0" smtClean="0"/>
            </a:br>
            <a:r>
              <a:rPr lang="uk-UA" sz="3600" dirty="0" smtClean="0"/>
              <a:t>    наприклад, клавішних).</a:t>
            </a:r>
            <a:endParaRPr lang="ru-RU" sz="3600" dirty="0"/>
          </a:p>
        </p:txBody>
      </p:sp>
      <p:pic>
        <p:nvPicPr>
          <p:cNvPr id="4" name="Picture 4" descr="C:\Documents and Settings\rOoT\Рабочий стол\математика в музыке\Balala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18716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rOoT\Рабочий стол\математика в музыке\vio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733800"/>
            <a:ext cx="257968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rOoT\Рабочий стол\математика в музыке\pian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068638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</a:pPr>
            <a:r>
              <a:rPr lang="uk-UA" sz="3200" dirty="0" smtClean="0"/>
              <a:t>Вагомий зв'язок музики і чисел виявили, як відомо, ще піфагорійці, які відкривши числові співвідношення, покладені в основу музичних інтервалів, стали родоначальниками музичної теорії.</a:t>
            </a:r>
            <a:br>
              <a:rPr lang="uk-UA" sz="3200" dirty="0" smtClean="0"/>
            </a:br>
            <a:r>
              <a:rPr lang="uk-UA" sz="3200" dirty="0" smtClean="0"/>
              <a:t>Піфагор створив власну школу мудрості, поклавши в її основу два мистецтва – математику і музику. Він вважав що гармонія чисел схожа на гармонію звуків.</a:t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4" name="Picture 4" descr="C:\Documents and Settings\rOoT\Рабочий стол\математика в музыке\320px-Sanzio_01_Pythago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212" y="4371974"/>
            <a:ext cx="2114250" cy="247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pPr marL="365125" indent="-282575">
              <a:spcBef>
                <a:spcPct val="20000"/>
              </a:spcBef>
            </a:pPr>
            <a:r>
              <a:rPr lang="uk-UA" sz="3200" dirty="0" smtClean="0"/>
              <a:t>Піфагор вважав, що гармонія чисел - це те саме, що й гармонії звуків і що обидва ці заняття впорядковують хаотичність мислення і доповнюють один одного.</a:t>
            </a:r>
            <a:br>
              <a:rPr lang="uk-UA" sz="3200" dirty="0" smtClean="0"/>
            </a:br>
            <a:r>
              <a:rPr lang="uk-UA" sz="3200" dirty="0" smtClean="0"/>
              <a:t>    Він виявився правим, музика – це політ уяви та фантазії, який упорядкований чіткими формулами та графіками.</a:t>
            </a:r>
            <a:br>
              <a:rPr lang="uk-UA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5" descr="C:\Documents and Settings\rOoT\Рабочий стол\математика в музыке\astron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194" y="4300060"/>
            <a:ext cx="2009391" cy="244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876800"/>
          </a:xfrm>
        </p:spPr>
        <p:txBody>
          <a:bodyPr>
            <a:noAutofit/>
          </a:bodyPr>
          <a:lstStyle/>
          <a:p>
            <a:pPr marL="273050" indent="-273050"/>
            <a:r>
              <a:rPr lang="uk-UA" sz="2800" dirty="0" smtClean="0">
                <a:latin typeface="Arial Black" pitchFamily="34" charset="0"/>
              </a:rPr>
              <a:t>Виявляється, що довжини трьох струн, які дають ноти до, мі, соль, що створюють мажорний акорд, задовольняють гармонічну пропорцію, а числа коливань цих струн утворюють безперервну арифметичну пропорцію. 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latin typeface="Arial Black" pitchFamily="34" charset="0"/>
              </a:rPr>
              <a:t>Піфагорійський музичний стрій, визначив долю європейської музики на століття – це математика</a:t>
            </a:r>
            <a:endParaRPr lang="ru-RU" sz="2800" dirty="0"/>
          </a:p>
        </p:txBody>
      </p:sp>
      <p:pic>
        <p:nvPicPr>
          <p:cNvPr id="4" name="Picture 4" descr="C:\Documents and Settings\Admin\Рабочий стол\Новая папка\2 live_music_solo_musicians_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343400"/>
            <a:ext cx="347503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u="sng" dirty="0" smtClean="0">
                <a:solidFill>
                  <a:srgbClr val="FF0000"/>
                </a:solidFill>
              </a:rPr>
              <a:t>Математика і живопис</a:t>
            </a:r>
            <a:r>
              <a:rPr lang="ru-RU" sz="4400" u="sng" dirty="0" smtClean="0">
                <a:solidFill>
                  <a:srgbClr val="FF0000"/>
                </a:solidFill>
              </a:rPr>
              <a:t/>
            </a:r>
            <a:br>
              <a:rPr lang="ru-RU" sz="4400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357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57313"/>
            <a:ext cx="3929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828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В епоху відродження художники відкрили, що будь-яка картина має певні точки, що приковують погляд, так звані зорові центри.</a:t>
            </a:r>
            <a:endParaRPr lang="ru-RU" sz="2800" b="1" dirty="0" smtClean="0"/>
          </a:p>
          <a:p>
            <a:pPr algn="ctr"/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u="sng" dirty="0" smtClean="0">
                <a:solidFill>
                  <a:srgbClr val="FF0000"/>
                </a:solidFill>
              </a:rPr>
              <a:t>Математика і живопис</a:t>
            </a:r>
            <a:r>
              <a:rPr lang="ru-RU" sz="4400" u="sng" dirty="0" smtClean="0">
                <a:solidFill>
                  <a:srgbClr val="FF0000"/>
                </a:solidFill>
              </a:rPr>
              <a:t/>
            </a:r>
            <a:br>
              <a:rPr lang="ru-RU" sz="4400" u="sng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20955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Санті</a:t>
            </a:r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95600"/>
            <a:ext cx="2057400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81400" y="5791200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endParaRPr lang="ru-RU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95600"/>
            <a:ext cx="2151062" cy="272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248400" y="57912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Буонарроті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4495800" cy="5943600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 smtClean="0"/>
              <a:t>Переходячи до прикладів "золотого перетрізу" в живопису, не можна не зупинити своєї уваги на творчості Леонардо да Вінчі. Його особистість - одна із загадок історії. Сам Леонардо да Вінчі говорив: "Нехай ніхто, не будучи математиком, не наважиться читати мої труди".? Він здобув славу неперевершеного художника, великого вченого, генія, що передбачив багато винаходи, які не були здійснені аж до XX ст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4" name="Picture 3" descr="D:\Рабочая папка\Математика и искусство\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049" y="152400"/>
            <a:ext cx="4372951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6019800" cy="62484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При цьому, не має значення який формат має картина – горизонтальний або вертикальний. Таких точок всього чотири, вони розташовані на відстані 3/8 і 5/8 від відповідних країв площини.</a:t>
            </a:r>
          </a:p>
          <a:p>
            <a:r>
              <a:rPr lang="uk-UA" sz="2000" dirty="0" smtClean="0">
                <a:latin typeface="Arial Black" pitchFamily="34" charset="0"/>
              </a:rPr>
              <a:t>Це відкриття отримало назву «золотий поділ» картини. Тому, для того щоб привернути увагу до головного елементу фотографії , необхідно сполучити цей елемент з одним із зорових центрів.</a:t>
            </a:r>
            <a:endParaRPr lang="ru-RU" sz="2000" dirty="0"/>
          </a:p>
        </p:txBody>
      </p:sp>
      <p:sp>
        <p:nvSpPr>
          <p:cNvPr id="4" name="Rectangle 3"/>
          <p:cNvSpPr/>
          <p:nvPr/>
        </p:nvSpPr>
        <p:spPr>
          <a:xfrm>
            <a:off x="2667000" y="4343400"/>
            <a:ext cx="6324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Портрет Мони Лізи (Джоконди) довгий час привертав увагу досліджувальників, які зрозуміли, що композиція малюнку основана на золотих трикутниках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5" name="Рисунок 9" descr="Мона Лиза Леонардо да Вин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27193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400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smtClean="0"/>
              <a:t>Більшість людей вважають, що математика займається виключно числами та вимірюваннями, однак, насправді математика – це дещо набагато більше, ніж просто наука для касирів… </a:t>
            </a:r>
          </a:p>
          <a:p>
            <a:pPr>
              <a:spcBef>
                <a:spcPct val="50000"/>
              </a:spcBef>
            </a:pPr>
            <a:r>
              <a:rPr lang="uk-UA" sz="2800" b="1" dirty="0" smtClean="0"/>
              <a:t>Математика та мистецтво: на сьогоднішній день ці дві великі сфери культури сприймаються як два полюса і навіть як дві протидіючі сили, в той час, коли насправді вони зв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язані       міцними путами.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14400"/>
            <a:ext cx="35141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33400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картині</a:t>
            </a:r>
            <a:r>
              <a:rPr lang="ru-RU" sz="2800" dirty="0" smtClean="0"/>
              <a:t> Леонардо да </a:t>
            </a:r>
            <a:r>
              <a:rPr lang="ru-RU" sz="2800" dirty="0" err="1" smtClean="0"/>
              <a:t>Вінчі</a:t>
            </a:r>
            <a:r>
              <a:rPr lang="ru-RU" sz="2800" dirty="0" smtClean="0"/>
              <a:t> «Мадонна </a:t>
            </a:r>
            <a:r>
              <a:rPr lang="ru-RU" sz="2800" dirty="0" err="1" smtClean="0"/>
              <a:t>Літта</a:t>
            </a:r>
            <a:r>
              <a:rPr lang="ru-RU" sz="2800" dirty="0" smtClean="0"/>
              <a:t>» </a:t>
            </a:r>
            <a:r>
              <a:rPr lang="ru-RU" sz="2800" dirty="0" err="1" smtClean="0"/>
              <a:t>фігури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мадонни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вписуються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правильний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трикутник</a:t>
            </a:r>
            <a:r>
              <a:rPr lang="ru-RU" sz="2800" dirty="0" smtClean="0"/>
              <a:t>, а голова </a:t>
            </a:r>
            <a:r>
              <a:rPr lang="ru-RU" sz="2800" dirty="0" err="1" smtClean="0"/>
              <a:t>Мадонни</a:t>
            </a:r>
            <a:r>
              <a:rPr lang="ru-RU" sz="2800" dirty="0" smtClean="0"/>
              <a:t> абсолютно точно,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в той же час </a:t>
            </a:r>
            <a:r>
              <a:rPr lang="ru-RU" sz="2800" dirty="0" err="1" smtClean="0"/>
              <a:t>природньо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поміщається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двома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симетричними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вікнами</a:t>
            </a:r>
            <a:r>
              <a:rPr lang="ru-RU" sz="2800" dirty="0" smtClean="0"/>
              <a:t> на </a:t>
            </a:r>
          </a:p>
          <a:p>
            <a:r>
              <a:rPr lang="ru-RU" sz="2800" dirty="0" smtClean="0"/>
              <a:t>  </a:t>
            </a:r>
            <a:r>
              <a:rPr lang="ru-RU" sz="2800" dirty="0" err="1" smtClean="0"/>
              <a:t>задньому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5489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На підготовчому ескізі Рафаеля проведені червоні лінії, що йдуть від смислового центру композиції – точки, де пальці воїна зімкнулися на нозі дитини, - вздовж фігур дитини, жінки, воїна і фігур в правій частині малюнку. Якщо природним способом з'єднати ці частини кривої пунктиром, то з великою точністю ми побачим золоту спіраль. Це можна перевірити, вимірюючи відношення довжин відрізків, висічених спіраллю на прямих, що проходять через початок кривої.</a:t>
            </a:r>
          </a:p>
          <a:p>
            <a:endParaRPr lang="ru-RU" sz="2400" dirty="0"/>
          </a:p>
        </p:txBody>
      </p:sp>
      <p:pic>
        <p:nvPicPr>
          <p:cNvPr id="4" name="Рисунок 8" descr="Рафаэ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038600"/>
            <a:ext cx="36576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40417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1"/>
            <a:ext cx="8839200" cy="3886199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/>
              <a:t>Геометризм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кубізм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іншими</a:t>
            </a:r>
            <a:r>
              <a:rPr lang="ru-RU" sz="2800" b="1" dirty="0" smtClean="0"/>
              <a:t> словами – супрематизм, </a:t>
            </a:r>
            <a:r>
              <a:rPr lang="ru-RU" sz="2800" b="1" dirty="0" err="1" smtClean="0"/>
              <a:t>абстракціонізм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направлення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живопису</a:t>
            </a:r>
            <a:r>
              <a:rPr lang="ru-RU" sz="2800" b="1" dirty="0" smtClean="0"/>
              <a:t>, яке </a:t>
            </a:r>
            <a:r>
              <a:rPr lang="ru-RU" sz="2800" b="1" dirty="0" err="1" smtClean="0"/>
              <a:t>зводилось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зображення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геометричних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фігур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всеможливих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ліній</a:t>
            </a:r>
            <a:r>
              <a:rPr lang="ru-RU" sz="2800" b="1" dirty="0" smtClean="0"/>
              <a:t>. В наш час </a:t>
            </a:r>
            <a:r>
              <a:rPr lang="ru-RU" sz="2800" b="1" dirty="0" err="1" smtClean="0"/>
              <a:t>мотиви</a:t>
            </a:r>
            <a:r>
              <a:rPr lang="ru-RU" sz="2800" b="1" dirty="0" smtClean="0"/>
              <a:t> такого </a:t>
            </a:r>
            <a:r>
              <a:rPr lang="ru-RU" sz="2800" b="1" dirty="0" err="1" smtClean="0"/>
              <a:t>живопису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використовуються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сучасними</a:t>
            </a:r>
            <a:r>
              <a:rPr lang="ru-RU" sz="2800" b="1" dirty="0" smtClean="0"/>
              <a:t> дизайнерами при </a:t>
            </a:r>
            <a:r>
              <a:rPr lang="ru-RU" sz="2800" b="1" dirty="0" err="1" smtClean="0"/>
              <a:t>оформленні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приміщень</a:t>
            </a:r>
            <a:r>
              <a:rPr lang="ru-RU" sz="2800" b="1" dirty="0" smtClean="0"/>
              <a:t>.  Дана </a:t>
            </a:r>
            <a:r>
              <a:rPr lang="ru-RU" sz="2800" b="1" dirty="0" err="1" smtClean="0"/>
              <a:t>течія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живописі</a:t>
            </a:r>
            <a:r>
              <a:rPr lang="ru-RU" sz="2800" b="1" dirty="0" smtClean="0"/>
              <a:t> </a:t>
            </a:r>
            <a:r>
              <a:rPr lang="uk-UA" sz="2800" b="1" dirty="0" smtClean="0"/>
              <a:t>відома завдяки </a:t>
            </a:r>
            <a:r>
              <a:rPr lang="ru-RU" sz="2800" b="1" dirty="0" smtClean="0"/>
              <a:t>К.Малевич</a:t>
            </a:r>
            <a:r>
              <a:rPr lang="uk-UA" sz="2800" b="1" dirty="0" smtClean="0"/>
              <a:t>у</a:t>
            </a:r>
            <a:endParaRPr lang="ru-RU" dirty="0"/>
          </a:p>
        </p:txBody>
      </p:sp>
      <p:pic>
        <p:nvPicPr>
          <p:cNvPr id="4" name="Picture 9" descr="XGetDBPicServ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2627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В В Кандинский Импровизация 4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4714875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Віктор Васареллі (1908-1997) –угорський художник, відомий як представник оптичного мистецтва Оп-арт (OpArt). Він використовував прості геометричні форми, об'єднані в масиви, для створення ефекту руху, випуклості або ввігнутості на плоскому малюнку</a:t>
            </a:r>
            <a:endParaRPr lang="ru-RU" sz="2000" dirty="0"/>
          </a:p>
        </p:txBody>
      </p:sp>
      <p:pic>
        <p:nvPicPr>
          <p:cNvPr id="6" name="Picture 6" descr="C:\Documents and Settings\Admin\Рабочий стол\vasarely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2301875" cy="3502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246438" cy="3257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7" descr="C:\Documents and Settings\Admin\Рабочий стол\vazarell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88913"/>
            <a:ext cx="20351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Рабочий стол\s320x24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505200"/>
            <a:ext cx="2516187" cy="190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1"/>
            <a:ext cx="6400800" cy="39624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Мауріц Корнеліус Ешер(1898-1972)- нідерландский художник-графіст. Відомий своїми гравюрами на дереві та металі, в яких він майстерно досліджував поняття нескінченності та симетрії, а також складності сприйняття складних трьохвимірних об'єктів.</a:t>
            </a:r>
          </a:p>
          <a:p>
            <a:endParaRPr lang="ru-RU" sz="2000" dirty="0"/>
          </a:p>
        </p:txBody>
      </p:sp>
      <p:pic>
        <p:nvPicPr>
          <p:cNvPr id="4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88913"/>
            <a:ext cx="22955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2082800" cy="3103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429000"/>
            <a:ext cx="48006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	Для </a:t>
            </a:r>
            <a:r>
              <a:rPr lang="ru-RU" b="1" dirty="0" err="1" smtClean="0"/>
              <a:t>багатьох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математики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задачі</a:t>
            </a:r>
            <a:r>
              <a:rPr lang="ru-RU" b="1" dirty="0" smtClean="0"/>
              <a:t>, </a:t>
            </a:r>
            <a:r>
              <a:rPr lang="ru-RU" b="1" dirty="0" err="1" smtClean="0"/>
              <a:t>формули</a:t>
            </a:r>
            <a:r>
              <a:rPr lang="ru-RU" b="1" dirty="0" smtClean="0"/>
              <a:t>, </a:t>
            </a:r>
            <a:r>
              <a:rPr lang="ru-RU" b="1" dirty="0" err="1" smtClean="0"/>
              <a:t>перпендикуляри</a:t>
            </a:r>
            <a:r>
              <a:rPr lang="ru-RU" b="1" dirty="0" smtClean="0"/>
              <a:t>, </a:t>
            </a:r>
            <a:r>
              <a:rPr lang="ru-RU" b="1" dirty="0" err="1" smtClean="0"/>
              <a:t>трикутники</a:t>
            </a:r>
            <a:r>
              <a:rPr lang="ru-RU" b="1" dirty="0" smtClean="0"/>
              <a:t>… (як </a:t>
            </a:r>
            <a:r>
              <a:rPr lang="ru-RU" b="1" dirty="0" err="1" smtClean="0"/>
              <a:t>говорять</a:t>
            </a:r>
            <a:r>
              <a:rPr lang="ru-RU" b="1" dirty="0" smtClean="0"/>
              <a:t>: </a:t>
            </a:r>
            <a:r>
              <a:rPr lang="ru-RU" b="1" dirty="0" err="1" smtClean="0"/>
              <a:t>сіра</a:t>
            </a:r>
            <a:r>
              <a:rPr lang="ru-RU" b="1" dirty="0" smtClean="0"/>
              <a:t> та суха наука). Але для </a:t>
            </a:r>
            <a:r>
              <a:rPr lang="ru-RU" b="1" dirty="0" err="1" smtClean="0"/>
              <a:t>декого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здається</a:t>
            </a:r>
            <a:r>
              <a:rPr lang="ru-RU" b="1" dirty="0" smtClean="0"/>
              <a:t> </a:t>
            </a:r>
            <a:r>
              <a:rPr lang="ru-RU" b="1" dirty="0" err="1" smtClean="0"/>
              <a:t>різнокольоровим</a:t>
            </a:r>
            <a:r>
              <a:rPr lang="ru-RU" b="1" dirty="0" smtClean="0"/>
              <a:t>, </a:t>
            </a:r>
            <a:r>
              <a:rPr lang="ru-RU" b="1" dirty="0" err="1" smtClean="0"/>
              <a:t>яскравим</a:t>
            </a:r>
            <a:r>
              <a:rPr lang="ru-RU" b="1" dirty="0" smtClean="0"/>
              <a:t>, </a:t>
            </a:r>
            <a:r>
              <a:rPr lang="ru-RU" b="1" dirty="0" err="1" smtClean="0"/>
              <a:t>цікавим</a:t>
            </a:r>
            <a:r>
              <a:rPr lang="ru-RU" b="1" dirty="0" smtClean="0"/>
              <a:t> та </a:t>
            </a:r>
            <a:r>
              <a:rPr lang="ru-RU" b="1" dirty="0" err="1" smtClean="0"/>
              <a:t>загадковим</a:t>
            </a:r>
            <a:r>
              <a:rPr lang="ru-RU" b="1" dirty="0" smtClean="0"/>
              <a:t>. Тому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вдається</a:t>
            </a:r>
            <a:r>
              <a:rPr lang="ru-RU" b="1" dirty="0" smtClean="0"/>
              <a:t> самим </a:t>
            </a:r>
            <a:r>
              <a:rPr lang="ru-RU" b="1" dirty="0" err="1" smtClean="0"/>
              <a:t>бачити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людей у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кольорах</a:t>
            </a:r>
            <a:r>
              <a:rPr lang="ru-RU" b="1" dirty="0" smtClean="0"/>
              <a:t> веселки!!!! </a:t>
            </a:r>
            <a:r>
              <a:rPr lang="ru-RU" b="1" dirty="0" err="1" smtClean="0"/>
              <a:t>Хоча</a:t>
            </a:r>
            <a:r>
              <a:rPr lang="ru-RU" b="1" dirty="0" smtClean="0"/>
              <a:t> не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 </a:t>
            </a:r>
            <a:r>
              <a:rPr lang="ru-RU" b="1" dirty="0" err="1" smtClean="0"/>
              <a:t>розуміють</a:t>
            </a:r>
            <a:r>
              <a:rPr lang="ru-RU" b="1" dirty="0" smtClean="0"/>
              <a:t> (</a:t>
            </a:r>
            <a:r>
              <a:rPr lang="ru-RU" b="1" dirty="0" err="1" smtClean="0"/>
              <a:t>можливо</a:t>
            </a:r>
            <a:r>
              <a:rPr lang="ru-RU" b="1" dirty="0" smtClean="0"/>
              <a:t>  через свою  «</a:t>
            </a:r>
            <a:r>
              <a:rPr lang="ru-RU" b="1" dirty="0" err="1" smtClean="0"/>
              <a:t>близорукість</a:t>
            </a:r>
            <a:r>
              <a:rPr lang="ru-RU" b="1" dirty="0" smtClean="0"/>
              <a:t>»). </a:t>
            </a:r>
          </a:p>
          <a:p>
            <a:pPr algn="just"/>
            <a:r>
              <a:rPr lang="ru-RU" b="1" dirty="0" smtClean="0"/>
              <a:t>З   </a:t>
            </a:r>
            <a:r>
              <a:rPr lang="ru-RU" b="1" dirty="0" err="1" smtClean="0"/>
              <a:t>докором</a:t>
            </a:r>
            <a:r>
              <a:rPr lang="ru-RU" b="1" dirty="0" smtClean="0"/>
              <a:t> в адресу </a:t>
            </a:r>
            <a:r>
              <a:rPr lang="ru-RU" b="1" dirty="0" err="1" smtClean="0"/>
              <a:t>математиків</a:t>
            </a:r>
            <a:r>
              <a:rPr lang="ru-RU" b="1" dirty="0" smtClean="0"/>
              <a:t> звучать слова </a:t>
            </a:r>
            <a:r>
              <a:rPr lang="ru-RU" b="1" dirty="0" err="1" smtClean="0"/>
              <a:t>Ешера</a:t>
            </a:r>
            <a:r>
              <a:rPr lang="ru-RU" b="1" dirty="0" smtClean="0"/>
              <a:t>- </a:t>
            </a:r>
            <a:r>
              <a:rPr lang="ru-RU" b="1" dirty="0" err="1" smtClean="0"/>
              <a:t>людини</a:t>
            </a:r>
            <a:r>
              <a:rPr lang="ru-RU" b="1" dirty="0" smtClean="0"/>
              <a:t>, яка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рахував</a:t>
            </a:r>
            <a:r>
              <a:rPr lang="ru-RU" b="1" dirty="0" smtClean="0"/>
              <a:t>, далека  </a:t>
            </a:r>
            <a:r>
              <a:rPr lang="ru-RU" b="1" dirty="0" err="1" smtClean="0"/>
              <a:t>від</a:t>
            </a:r>
            <a:r>
              <a:rPr lang="ru-RU" b="1" dirty="0" smtClean="0"/>
              <a:t>  математики: «Математики </a:t>
            </a:r>
            <a:r>
              <a:rPr lang="ru-RU" b="1" dirty="0" err="1" smtClean="0"/>
              <a:t>відкрили</a:t>
            </a:r>
            <a:r>
              <a:rPr lang="ru-RU" b="1" dirty="0" smtClean="0"/>
              <a:t> </a:t>
            </a:r>
            <a:r>
              <a:rPr lang="ru-RU" b="1" dirty="0" err="1" smtClean="0"/>
              <a:t>двері</a:t>
            </a:r>
            <a:r>
              <a:rPr lang="ru-RU" b="1" dirty="0" smtClean="0"/>
              <a:t> ,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ведуть</a:t>
            </a:r>
            <a:r>
              <a:rPr lang="ru-RU" b="1" dirty="0" smtClean="0"/>
              <a:t> в </a:t>
            </a:r>
            <a:r>
              <a:rPr lang="ru-RU" b="1" dirty="0" err="1" smtClean="0"/>
              <a:t>інший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самі</a:t>
            </a:r>
            <a:r>
              <a:rPr lang="ru-RU" b="1" dirty="0" smtClean="0"/>
              <a:t> </a:t>
            </a:r>
            <a:r>
              <a:rPr lang="ru-RU" b="1" dirty="0" err="1" smtClean="0"/>
              <a:t>ввійти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 </a:t>
            </a:r>
            <a:r>
              <a:rPr lang="ru-RU" b="1" dirty="0" err="1" smtClean="0"/>
              <a:t>світ</a:t>
            </a:r>
            <a:r>
              <a:rPr lang="ru-RU" b="1" dirty="0" smtClean="0"/>
              <a:t> не </a:t>
            </a:r>
            <a:r>
              <a:rPr lang="ru-RU" b="1" dirty="0" err="1" smtClean="0"/>
              <a:t>наважились</a:t>
            </a:r>
            <a:r>
              <a:rPr lang="ru-RU" b="1" dirty="0" smtClean="0"/>
              <a:t>.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цікавить</a:t>
            </a:r>
            <a:r>
              <a:rPr lang="ru-RU" b="1" dirty="0" smtClean="0"/>
              <a:t> шлях , на </a:t>
            </a:r>
            <a:r>
              <a:rPr lang="ru-RU" b="1" dirty="0" err="1" smtClean="0"/>
              <a:t>якому</a:t>
            </a:r>
            <a:r>
              <a:rPr lang="ru-RU" b="1" dirty="0" smtClean="0"/>
              <a:t> стоять </a:t>
            </a:r>
            <a:r>
              <a:rPr lang="ru-RU" b="1" dirty="0" err="1" smtClean="0"/>
              <a:t>двері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сад,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лежить</a:t>
            </a:r>
            <a:r>
              <a:rPr lang="ru-RU" b="1" dirty="0" smtClean="0"/>
              <a:t>  за нею...». 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 err="1" smtClean="0"/>
              <a:t>Можливо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 </a:t>
            </a:r>
            <a:r>
              <a:rPr lang="ru-RU" b="1" dirty="0" err="1" smtClean="0"/>
              <a:t>приивідкрити</a:t>
            </a:r>
            <a:r>
              <a:rPr lang="ru-RU" b="1" dirty="0" smtClean="0"/>
              <a:t> 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двері</a:t>
            </a:r>
            <a:r>
              <a:rPr lang="ru-RU" b="1" dirty="0" smtClean="0"/>
              <a:t>  та </a:t>
            </a:r>
            <a:r>
              <a:rPr lang="ru-RU" b="1" dirty="0" err="1" smtClean="0"/>
              <a:t>переконатись</a:t>
            </a:r>
            <a:r>
              <a:rPr lang="ru-RU" b="1" dirty="0" smtClean="0"/>
              <a:t> ,</a:t>
            </a:r>
            <a:r>
              <a:rPr lang="ru-RU" b="1" dirty="0" err="1" smtClean="0"/>
              <a:t>що</a:t>
            </a:r>
            <a:r>
              <a:rPr lang="ru-RU" b="1" dirty="0" smtClean="0"/>
              <a:t>  </a:t>
            </a:r>
            <a:r>
              <a:rPr lang="ru-RU" b="1" dirty="0" err="1" smtClean="0"/>
              <a:t>світ,що</a:t>
            </a:r>
            <a:r>
              <a:rPr lang="ru-RU" b="1" dirty="0" smtClean="0"/>
              <a:t>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за </a:t>
            </a:r>
            <a:r>
              <a:rPr lang="ru-RU" b="1" dirty="0" err="1" smtClean="0"/>
              <a:t>дверима</a:t>
            </a:r>
            <a:r>
              <a:rPr lang="ru-RU" b="1" dirty="0" smtClean="0"/>
              <a:t> </a:t>
            </a:r>
            <a:r>
              <a:rPr lang="ru-RU" b="1" dirty="0" err="1" smtClean="0"/>
              <a:t>зможе</a:t>
            </a:r>
            <a:r>
              <a:rPr lang="ru-RU" b="1" dirty="0" smtClean="0"/>
              <a:t> </a:t>
            </a:r>
            <a:r>
              <a:rPr lang="ru-RU" b="1" dirty="0" err="1" smtClean="0"/>
              <a:t>здивувати</a:t>
            </a:r>
            <a:r>
              <a:rPr lang="ru-RU" b="1" dirty="0" smtClean="0"/>
              <a:t>, </a:t>
            </a:r>
            <a:r>
              <a:rPr lang="ru-RU" b="1" dirty="0" err="1" smtClean="0"/>
              <a:t>вразити</a:t>
            </a:r>
            <a:r>
              <a:rPr lang="ru-RU" b="1" dirty="0" smtClean="0"/>
              <a:t> </a:t>
            </a:r>
            <a:r>
              <a:rPr lang="ru-RU" b="1" dirty="0" err="1" smtClean="0"/>
              <a:t>своєю</a:t>
            </a:r>
            <a:r>
              <a:rPr lang="ru-RU" b="1" dirty="0" smtClean="0"/>
              <a:t> красотою та </a:t>
            </a:r>
            <a:r>
              <a:rPr lang="ru-RU" b="1" dirty="0" err="1" smtClean="0"/>
              <a:t>незвичайністю</a:t>
            </a:r>
            <a:r>
              <a:rPr lang="ru-RU" b="1" dirty="0" smtClean="0"/>
              <a:t>, пробудить </a:t>
            </a:r>
            <a:r>
              <a:rPr lang="ru-RU" b="1" dirty="0" err="1" smtClean="0"/>
              <a:t>інтерес</a:t>
            </a:r>
            <a:r>
              <a:rPr lang="ru-RU" b="1" dirty="0" smtClean="0"/>
              <a:t> до </a:t>
            </a:r>
            <a:r>
              <a:rPr lang="ru-RU" b="1" dirty="0" err="1" smtClean="0"/>
              <a:t>нескінченно</a:t>
            </a:r>
            <a:r>
              <a:rPr lang="ru-RU" b="1" dirty="0" smtClean="0"/>
              <a:t> </a:t>
            </a:r>
            <a:r>
              <a:rPr lang="ru-RU" b="1" dirty="0" err="1" smtClean="0"/>
              <a:t>невідомого</a:t>
            </a:r>
            <a:r>
              <a:rPr lang="ru-RU" b="1" dirty="0" smtClean="0"/>
              <a:t> в </a:t>
            </a:r>
            <a:r>
              <a:rPr lang="ru-RU" b="1" dirty="0" err="1" smtClean="0"/>
              <a:t>математиці</a:t>
            </a:r>
            <a:r>
              <a:rPr lang="ru-RU" b="1" dirty="0" smtClean="0"/>
              <a:t>, </a:t>
            </a:r>
            <a:r>
              <a:rPr lang="ru-RU" b="1" dirty="0" err="1" smtClean="0"/>
              <a:t>чарівні</a:t>
            </a:r>
            <a:r>
              <a:rPr lang="ru-RU" b="1" dirty="0" smtClean="0"/>
              <a:t> </a:t>
            </a:r>
            <a:r>
              <a:rPr lang="ru-RU" b="1" dirty="0" err="1" smtClean="0"/>
              <a:t>таємниці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  не видно за вереницею формул…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to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97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19600" y="4572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/>
              <a:t>Дякую за увагу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20000"/>
              </a:spcBef>
            </a:pPr>
            <a:r>
              <a:rPr lang="uk-UA" sz="3200" b="1" dirty="0" smtClean="0"/>
              <a:t>На певному етапі свого розвитку людину почало турбувати питання: «Чому той чи інший предмет являється гарним і що є основою прекрасного?»</a:t>
            </a:r>
          </a:p>
          <a:p>
            <a:pPr marL="273050" indent="-273050">
              <a:spcBef>
                <a:spcPct val="20000"/>
              </a:spcBef>
            </a:pPr>
            <a:r>
              <a:rPr lang="uk-UA" sz="3200" b="1" dirty="0" smtClean="0"/>
              <a:t> Краса скульптури,  храму,  картини, симфонії, поеми... Що між ними спільного? Хіба можна порівняти красу скульптури з красою музики? Виявляється, можна, якщо будуть винайдені єдині формули прекрасного, які будуть об'єднувати поняття прекрасного найрізноманітніших об'єктів – від квітки ромашки до краси музики</a:t>
            </a:r>
            <a:r>
              <a:rPr lang="uk-UA" sz="2400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</a:pPr>
            <a:r>
              <a:rPr lang="uk-UA" sz="2800" b="1" dirty="0" smtClean="0"/>
              <a:t>«Золотим поділом (божественною пропорцією ”) називали математики середньовіччя поділ відрізки, при якому довжина всього відрізку відноситься до довжини його більшої частини, як довжина більшої частини до меншої. Це відношення приблизно = 0,618 або 5/8. </a:t>
            </a:r>
          </a:p>
          <a:p>
            <a:pPr marL="273050" indent="-273050" algn="ctr">
              <a:lnSpc>
                <a:spcPct val="80000"/>
              </a:lnSpc>
              <a:spcBef>
                <a:spcPct val="20000"/>
              </a:spcBef>
            </a:pPr>
            <a:r>
              <a:rPr lang="uk-UA" sz="2800" b="1" dirty="0" smtClean="0"/>
              <a:t>Ряд чисел 0, 1, 1, 2, 3, 5, 8, 13, 21, 34, 55 і т.д.. Відомий як ряд Фібоначчі. Унікальність послідовності чисел, в тому що кожен її член, починаючи з третього дорівнює сумі двох попередніх 2 + 3 = 5; 3 + 5 = 8; 5 + 8 = 13, 8 + 13 = 21; 13 + 21 = 34 і т.д.., а відношення суміжних чисел ряду наближається до відношення золотого поділу.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16376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Наприклад , в правильній пятикінечній зірці, </a:t>
            </a:r>
            <a:br>
              <a:rPr lang="uk-UA" sz="2400" dirty="0" smtClean="0"/>
            </a:br>
            <a:r>
              <a:rPr lang="uk-UA" sz="2400" dirty="0" smtClean="0"/>
              <a:t>кожен сегмент ділить перетинаючим його </a:t>
            </a:r>
            <a:br>
              <a:rPr lang="uk-UA" sz="2400" dirty="0" smtClean="0"/>
            </a:br>
            <a:r>
              <a:rPr lang="uk-UA" sz="2400" dirty="0" smtClean="0"/>
              <a:t>сегментом в золотому поділі(відношення </a:t>
            </a:r>
            <a:br>
              <a:rPr lang="uk-UA" sz="2400" dirty="0" smtClean="0"/>
            </a:br>
            <a:r>
              <a:rPr lang="uk-UA" sz="2400" dirty="0" smtClean="0"/>
              <a:t>синього відрізка до зеленого, червоного до синього,</a:t>
            </a:r>
            <a:br>
              <a:rPr lang="uk-UA" sz="2400" dirty="0" smtClean="0"/>
            </a:br>
            <a:r>
              <a:rPr lang="uk-UA" sz="2400" dirty="0" smtClean="0"/>
              <a:t> зеленого до фіолетового, рівні).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2800" dirty="0" smtClean="0">
                <a:latin typeface="Arial Black" pitchFamily="34" charset="0"/>
              </a:rPr>
              <a:t>З усіх видів мистецтва архітектура, мабуть, ближче з усіх до математики: тому що, за основу конструкцій покладені найточніші розрахунки. У давнину, окрім відомих нині дев'яти муз, існувала і муза математики, тобто математика вважалася мистецтвом рівним астрономії, муза якої входить в склад свити Аполлона – ватажка усіх муз. Так і уявляєш собі, що по один бік Математики стоїть Архітектура, а по інший – Музика, яка також не може існувати без ритму, без рахунку, без яких в свою чергу немає гармонії.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u="sng" dirty="0" smtClean="0">
                <a:solidFill>
                  <a:srgbClr val="FF0000"/>
                </a:solidFill>
                <a:latin typeface="Arial Black" pitchFamily="34" charset="0"/>
              </a:rPr>
              <a:t>Математика </a:t>
            </a:r>
            <a:r>
              <a:rPr lang="ru-RU" sz="4000" i="1" u="sng" dirty="0" err="1" smtClean="0">
                <a:solidFill>
                  <a:srgbClr val="FF0000"/>
                </a:solidFill>
                <a:latin typeface="Arial Black" pitchFamily="34" charset="0"/>
              </a:rPr>
              <a:t>і</a:t>
            </a:r>
            <a:r>
              <a:rPr lang="ru-RU" sz="4000" i="1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i="1" u="sng" dirty="0" err="1" smtClean="0">
                <a:solidFill>
                  <a:srgbClr val="FF0000"/>
                </a:solidFill>
                <a:latin typeface="Arial Black" pitchFamily="34" charset="0"/>
              </a:rPr>
              <a:t>архітектура</a:t>
            </a:r>
            <a:r>
              <a:rPr lang="ru-RU" sz="4000" i="1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i="1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gree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816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ri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04800"/>
            <a:ext cx="44275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4" descr="Описание: kazan_sobor3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657600"/>
            <a:ext cx="59769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ометрия рис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78581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3048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Найпрочнішою архітектурною спорудою з давніх часів вважаються єгипетські піраміди. Як відомо, вони мають форму правильних чотирьох кутніх пірамід. «Раціональність» геометричної форми піраміди, що дозволяє обрати і великі розміри для цієї споруди, придає піраміді велич та красу.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4" name="Рисунок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24200"/>
            <a:ext cx="475297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1043</Words>
  <Application>Microsoft Office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Презентація на тему: “Математика і мистецтво” </vt:lpstr>
      <vt:lpstr>Slide 2</vt:lpstr>
      <vt:lpstr>Slide 3</vt:lpstr>
      <vt:lpstr>Slide 4</vt:lpstr>
      <vt:lpstr>Наприклад , в правильній пятикінечній зірці,  кожен сегмент ділить перетинаючим його  сегментом в золотому поділі(відношення  синього відрізка до зеленого, червоного до синього,  зеленого до фіолетового, рівні). </vt:lpstr>
      <vt:lpstr>Математика і архітектура </vt:lpstr>
      <vt:lpstr>Slide 7</vt:lpstr>
      <vt:lpstr>Slide 8</vt:lpstr>
      <vt:lpstr>Найпрочнішою архітектурною спорудою з давніх часів вважаються єгипетські піраміди. Як відомо, вони мають форму правильних чотирьох кутніх пірамід. «Раціональність» геометричної форми піраміди, що дозволяє обрати і великі розміри для цієї споруди, придає піраміді велич та красу.</vt:lpstr>
      <vt:lpstr>Парфенон моє 8 колон по коротким сторонам і 17 по довгим. Виступи зроблені цілком з квадрату мрамору. Відношення висоти споруди до його довжини = 0,618. Якщо поділити Парфеон по «золотому поділі» то отримаємо певні виступи фасаду </vt:lpstr>
      <vt:lpstr>Математика і музика </vt:lpstr>
      <vt:lpstr>Струни лежать в основі      великої кількості інструментів      (не тільки струнних, а й,      наприклад, клавішних).</vt:lpstr>
      <vt:lpstr>Вагомий зв'язок музики і чисел виявили, як відомо, ще піфагорійці, які відкривши числові співвідношення, покладені в основу музичних інтервалів, стали родоначальниками музичної теорії. Піфагор створив власну школу мудрості, поклавши в її основу два мистецтва – математику і музику. Він вважав що гармонія чисел схожа на гармонію звуків. </vt:lpstr>
      <vt:lpstr>Піфагор вважав, що гармонія чисел - це те саме, що й гармонії звуків і що обидва ці заняття впорядковують хаотичність мислення і доповнюють один одного.     Він виявився правим, музика – це політ уяви та фантазії, який упорядкований чіткими формулами та графіками.  </vt:lpstr>
      <vt:lpstr>Виявляється, що довжини трьох струн, які дають ноти до, мі, соль, що створюють мажорний акорд, задовольняють гармонічну пропорцію, а числа коливань цих струн утворюють безперервну арифметичну пропорцію.  Піфагорійський музичний стрій, визначив долю європейської музики на століття – це математика</vt:lpstr>
      <vt:lpstr>Математика і живопис </vt:lpstr>
      <vt:lpstr>Математика і живопис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2006-08-16T00:00:00Z</dcterms:created>
  <dcterms:modified xsi:type="dcterms:W3CDTF">2014-04-13T13:25:12Z</dcterms:modified>
</cp:coreProperties>
</file>