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2F78C-D702-4AF4-A236-FB68D744B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17EEB-F860-462E-8BC5-0319767140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97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3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7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3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7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3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1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6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0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6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1A08-CA75-4559-AABB-658C17B14B65}" type="datetimeFigureOut">
              <a:rPr lang="uk-UA" smtClean="0"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0175-7A16-4011-86FD-038A95462E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05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dirty="0" smtClean="0">
                <a:latin typeface="Bookman Old Style" pitchFamily="18" charset="0"/>
              </a:rPr>
              <a:t>Гомот</a:t>
            </a:r>
            <a:r>
              <a:rPr lang="ru-RU" sz="4000" dirty="0" smtClean="0">
                <a:latin typeface="Bookman Old Style" pitchFamily="18" charset="0"/>
              </a:rPr>
              <a:t>е</a:t>
            </a:r>
            <a:r>
              <a:rPr lang="vi-VN" sz="4000" dirty="0" smtClean="0">
                <a:latin typeface="Bookman Old Style" pitchFamily="18" charset="0"/>
              </a:rPr>
              <a:t>́тія</a:t>
            </a:r>
            <a:endParaRPr lang="uk-UA" sz="40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37634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95750"/>
            <a:ext cx="50768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2188"/>
            <a:ext cx="404973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Гомоте́тіявід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грец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el-GR" dirty="0" smtClean="0">
                <a:solidFill>
                  <a:srgbClr val="FFFF00"/>
                </a:solidFill>
              </a:rPr>
              <a:t>ὁμός - «</a:t>
            </a:r>
            <a:r>
              <a:rPr lang="ru-RU" dirty="0" err="1" smtClean="0">
                <a:solidFill>
                  <a:srgbClr val="FFFF00"/>
                </a:solidFill>
              </a:rPr>
              <a:t>однаковий</a:t>
            </a:r>
            <a:r>
              <a:rPr lang="ru-RU" dirty="0" smtClean="0">
                <a:solidFill>
                  <a:srgbClr val="FFFF00"/>
                </a:solidFill>
              </a:rPr>
              <a:t>» і </a:t>
            </a:r>
            <a:r>
              <a:rPr lang="el-GR" dirty="0" smtClean="0">
                <a:solidFill>
                  <a:srgbClr val="FFFF00"/>
                </a:solidFill>
              </a:rPr>
              <a:t>θετος - «</a:t>
            </a:r>
            <a:r>
              <a:rPr lang="ru-RU" dirty="0" err="1" smtClean="0">
                <a:solidFill>
                  <a:srgbClr val="FFFF00"/>
                </a:solidFill>
              </a:rPr>
              <a:t>розташований</a:t>
            </a:r>
            <a:r>
              <a:rPr lang="ru-RU" dirty="0" smtClean="0">
                <a:solidFill>
                  <a:srgbClr val="FFFF00"/>
                </a:solidFill>
              </a:rPr>
              <a:t>») </a:t>
            </a:r>
            <a:r>
              <a:rPr lang="ru-RU" dirty="0" smtClean="0"/>
              <a:t>— </a:t>
            </a:r>
            <a:r>
              <a:rPr lang="ru-RU" dirty="0" err="1" smtClean="0"/>
              <a:t>перетворення</a:t>
            </a:r>
            <a:r>
              <a:rPr lang="ru-RU" dirty="0" smtClean="0"/>
              <a:t>, за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</a:t>
            </a:r>
            <a:r>
              <a:rPr lang="ru-RU" dirty="0" err="1" smtClean="0"/>
              <a:t>площини</a:t>
            </a:r>
            <a:r>
              <a:rPr lang="ru-RU" dirty="0" smtClean="0"/>
              <a:t> (простору) ставиться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точка (образ </a:t>
            </a:r>
            <a:r>
              <a:rPr lang="ru-RU" dirty="0" err="1" smtClean="0"/>
              <a:t>даної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на </a:t>
            </a:r>
            <a:r>
              <a:rPr lang="ru-RU" dirty="0" err="1" smtClean="0"/>
              <a:t>прямій</a:t>
            </a:r>
            <a:r>
              <a:rPr lang="ru-RU" dirty="0" smtClean="0"/>
              <a:t>, яка </a:t>
            </a:r>
            <a:r>
              <a:rPr lang="ru-RU" dirty="0" err="1" smtClean="0"/>
              <a:t>з'єднує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точку з </a:t>
            </a:r>
            <a:r>
              <a:rPr lang="ru-RU" dirty="0" err="1" smtClean="0"/>
              <a:t>якоюсь</a:t>
            </a:r>
            <a:r>
              <a:rPr lang="ru-RU" dirty="0" smtClean="0"/>
              <a:t> </a:t>
            </a:r>
            <a:r>
              <a:rPr lang="ru-RU" dirty="0" err="1" smtClean="0"/>
              <a:t>фіксованою</a:t>
            </a:r>
            <a:r>
              <a:rPr lang="ru-RU" dirty="0" smtClean="0"/>
              <a:t> точкою (центром).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674" y="2348880"/>
            <a:ext cx="8666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Гомотетією</a:t>
            </a:r>
            <a:r>
              <a:rPr lang="ru-RU" dirty="0" smtClean="0">
                <a:solidFill>
                  <a:srgbClr val="FF0000"/>
                </a:solidFill>
              </a:rPr>
              <a:t> з центром O і </a:t>
            </a:r>
            <a:r>
              <a:rPr lang="ru-RU" dirty="0" err="1" smtClean="0">
                <a:solidFill>
                  <a:srgbClr val="FF0000"/>
                </a:solidFill>
              </a:rPr>
              <a:t>коефіцієнтом</a:t>
            </a:r>
            <a:r>
              <a:rPr lang="ru-RU" dirty="0" smtClean="0">
                <a:solidFill>
                  <a:srgbClr val="FF0000"/>
                </a:solidFill>
              </a:rPr>
              <a:t> k</a:t>
            </a:r>
            <a:r>
              <a:rPr lang="ru-RU" dirty="0" smtClean="0"/>
              <a:t>(           )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площини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простору), </a:t>
            </a:r>
            <a:r>
              <a:rPr lang="ru-RU" dirty="0" err="1" smtClean="0"/>
              <a:t>що</a:t>
            </a:r>
            <a:r>
              <a:rPr lang="ru-RU" dirty="0" smtClean="0"/>
              <a:t> переводить точку X в точку X' таким чином, </a:t>
            </a:r>
            <a:r>
              <a:rPr lang="ru-RU" dirty="0" err="1" smtClean="0"/>
              <a:t>що</a:t>
            </a:r>
            <a:r>
              <a:rPr lang="ru-RU" dirty="0" smtClean="0"/>
              <a:t>                     .</a:t>
            </a:r>
          </a:p>
          <a:p>
            <a:endParaRPr lang="ru-RU" dirty="0"/>
          </a:p>
          <a:p>
            <a:r>
              <a:rPr lang="ru-RU" dirty="0" err="1" smtClean="0"/>
              <a:t>Гомотетію</a:t>
            </a:r>
            <a:r>
              <a:rPr lang="ru-RU" dirty="0" smtClean="0"/>
              <a:t> з центром O і </a:t>
            </a:r>
            <a:r>
              <a:rPr lang="ru-RU" dirty="0" err="1" smtClean="0"/>
              <a:t>коефіцієнтом</a:t>
            </a:r>
            <a:r>
              <a:rPr lang="ru-RU" dirty="0" smtClean="0"/>
              <a:t> k часто </a:t>
            </a:r>
            <a:r>
              <a:rPr lang="ru-RU" dirty="0" err="1" smtClean="0"/>
              <a:t>позначають</a:t>
            </a:r>
            <a:r>
              <a:rPr lang="ru-RU" dirty="0" smtClean="0"/>
              <a:t> через      .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32307"/>
              </p:ext>
            </p:extLst>
          </p:nvPr>
        </p:nvGraphicFramePr>
        <p:xfrm>
          <a:off x="4303080" y="2374801"/>
          <a:ext cx="609848" cy="30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Формула" r:id="rId3" imgW="355320" imgH="177480" progId="Equation.3">
                  <p:embed/>
                </p:oleObj>
              </mc:Choice>
              <mc:Fallback>
                <p:oleObj name="Формула" r:id="rId3" imgW="3553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3080" y="2374801"/>
                        <a:ext cx="609848" cy="30492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17021"/>
            <a:ext cx="1028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73" y="3214687"/>
            <a:ext cx="257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0861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59832" y="188640"/>
            <a:ext cx="2292615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Означння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7" y="3752081"/>
            <a:ext cx="4181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3" y="0"/>
            <a:ext cx="2016223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Властивості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160" y="52322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  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коефіцієнт</a:t>
            </a:r>
            <a:r>
              <a:rPr lang="ru-RU" sz="1600" dirty="0" smtClean="0"/>
              <a:t> </a:t>
            </a:r>
            <a:r>
              <a:rPr lang="ru-RU" sz="1600" dirty="0" err="1" smtClean="0"/>
              <a:t>гомотет</a:t>
            </a:r>
            <a:r>
              <a:rPr lang="uk-UA" sz="1600" dirty="0" err="1" smtClean="0"/>
              <a:t>ії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дорівнює</a:t>
            </a:r>
            <a:r>
              <a:rPr lang="ru-RU" sz="1600" dirty="0" smtClean="0"/>
              <a:t> 1, то </a:t>
            </a:r>
            <a:r>
              <a:rPr lang="ru-RU" sz="1600" dirty="0" err="1" smtClean="0"/>
              <a:t>гомотетія</a:t>
            </a:r>
            <a:r>
              <a:rPr lang="ru-RU" sz="1600" dirty="0" smtClean="0"/>
              <a:t> є </a:t>
            </a:r>
            <a:r>
              <a:rPr lang="ru-RU" sz="1600" dirty="0" err="1" smtClean="0"/>
              <a:t>тотожним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перетворенням</a:t>
            </a:r>
            <a:r>
              <a:rPr lang="ru-RU" sz="1600" dirty="0" smtClean="0"/>
              <a:t>:          образ </a:t>
            </a:r>
            <a:r>
              <a:rPr lang="ru-RU" sz="1600" dirty="0" err="1" smtClean="0"/>
              <a:t>кожної</a:t>
            </a:r>
            <a:r>
              <a:rPr lang="ru-RU" sz="1600" dirty="0" smtClean="0"/>
              <a:t> точки </a:t>
            </a:r>
            <a:r>
              <a:rPr lang="ru-RU" sz="1600" dirty="0" err="1" smtClean="0"/>
              <a:t>збігається</a:t>
            </a:r>
            <a:r>
              <a:rPr lang="ru-RU" sz="1600" dirty="0" smtClean="0"/>
              <a:t> з нею самою.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533" y="2112039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  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коефіцієнт</a:t>
            </a:r>
            <a:r>
              <a:rPr lang="ru-RU" sz="1600" dirty="0" smtClean="0"/>
              <a:t> </a:t>
            </a:r>
            <a:r>
              <a:rPr lang="ru-RU" sz="1600" dirty="0" err="1" smtClean="0"/>
              <a:t>гомотетії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дорівнює</a:t>
            </a:r>
            <a:r>
              <a:rPr lang="ru-RU" sz="1600" dirty="0" smtClean="0"/>
              <a:t> -1, то </a:t>
            </a:r>
            <a:r>
              <a:rPr lang="ru-RU" sz="1600" dirty="0" err="1" smtClean="0"/>
              <a:t>гомотетія</a:t>
            </a:r>
            <a:r>
              <a:rPr lang="ru-RU" sz="1600" dirty="0" smtClean="0"/>
              <a:t> є центральною </a:t>
            </a:r>
            <a:r>
              <a:rPr lang="ru-RU" sz="1600" dirty="0" err="1" smtClean="0"/>
              <a:t>симетрією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828" y="361151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   Як і будь-яке </a:t>
            </a:r>
            <a:r>
              <a:rPr lang="ru-RU" sz="1600" dirty="0" err="1" smtClean="0"/>
              <a:t>перетворення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подібності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гомотетія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перетворює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пряму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пряму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відрізок</a:t>
            </a:r>
            <a:r>
              <a:rPr lang="ru-RU" sz="1600" dirty="0" smtClean="0"/>
              <a:t> у </a:t>
            </a:r>
            <a:r>
              <a:rPr lang="ru-RU" sz="1600" dirty="0" err="1" smtClean="0"/>
              <a:t>відрізок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промінь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промінь</a:t>
            </a:r>
            <a:r>
              <a:rPr lang="ru-RU" sz="1600" dirty="0" smtClean="0"/>
              <a:t>, кут в кут, коло в коло.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751712"/>
            <a:ext cx="8679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  Як і будь-яке </a:t>
            </a:r>
            <a:r>
              <a:rPr lang="ru-RU" sz="1600" dirty="0" err="1" smtClean="0"/>
              <a:t>перетворення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подібності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гомотетія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зберігає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величини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кутів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кривими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23" y="3903902"/>
            <a:ext cx="1800000" cy="1654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t="54066" r="34886" b="29553"/>
          <a:stretch/>
        </p:blipFill>
        <p:spPr bwMode="auto">
          <a:xfrm>
            <a:off x="6120555" y="910286"/>
            <a:ext cx="1800000" cy="118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38928"/>
            <a:ext cx="1800000" cy="1101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724" r="8252" b="4244"/>
          <a:stretch/>
        </p:blipFill>
        <p:spPr bwMode="auto">
          <a:xfrm>
            <a:off x="4932040" y="3903902"/>
            <a:ext cx="1546252" cy="1759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24" y="4196290"/>
            <a:ext cx="1594758" cy="159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09" y="1007197"/>
            <a:ext cx="3900014" cy="4581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1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85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8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1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100"/>
                            </p:stCondLst>
                            <p:childTnLst>
                              <p:par>
                                <p:cTn id="7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>
            <a:stCxn id="17" idx="3"/>
            <a:endCxn id="27" idx="3"/>
          </p:cNvCxnSpPr>
          <p:nvPr/>
        </p:nvCxnSpPr>
        <p:spPr>
          <a:xfrm flipV="1">
            <a:off x="6315075" y="1966875"/>
            <a:ext cx="527444" cy="1895513"/>
          </a:xfrm>
          <a:prstGeom prst="line">
            <a:avLst/>
          </a:prstGeom>
          <a:ln w="444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467225" y="2624138"/>
            <a:ext cx="1847850" cy="2476500"/>
            <a:chOff x="4467225" y="2624138"/>
            <a:chExt cx="1847850" cy="24765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619750" y="2624138"/>
              <a:ext cx="695325" cy="24765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uk-UA" sz="110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4467225" y="2624138"/>
              <a:ext cx="1544935" cy="676275"/>
              <a:chOff x="4467225" y="2624138"/>
              <a:chExt cx="1544935" cy="676275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467225" y="2624138"/>
                <a:ext cx="1152525" cy="67627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  <p:sp useBgFill="1">
            <p:nvSpPr>
              <p:cNvPr id="23" name="Прямоугольник 22"/>
              <p:cNvSpPr/>
              <p:nvPr/>
            </p:nvSpPr>
            <p:spPr>
              <a:xfrm>
                <a:off x="5436096" y="2638239"/>
                <a:ext cx="576064" cy="648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 rot="10800000">
            <a:off x="6842519" y="1258404"/>
            <a:ext cx="968871" cy="1416943"/>
            <a:chOff x="4467225" y="2624138"/>
            <a:chExt cx="1847850" cy="24765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619750" y="2624138"/>
              <a:ext cx="695325" cy="24765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uk-UA" sz="1100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4467225" y="2624138"/>
              <a:ext cx="1544935" cy="676275"/>
              <a:chOff x="4467225" y="2624138"/>
              <a:chExt cx="1544935" cy="676275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467225" y="2624138"/>
                <a:ext cx="1152525" cy="67627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uk-UA" sz="1100"/>
              </a:p>
            </p:txBody>
          </p:sp>
          <p:sp useBgFill="1">
            <p:nvSpPr>
              <p:cNvPr id="30" name="Прямоугольник 29"/>
              <p:cNvSpPr/>
              <p:nvPr/>
            </p:nvSpPr>
            <p:spPr>
              <a:xfrm>
                <a:off x="5436096" y="2638239"/>
                <a:ext cx="576064" cy="648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00562"/>
              </p:ext>
            </p:extLst>
          </p:nvPr>
        </p:nvGraphicFramePr>
        <p:xfrm>
          <a:off x="6339557" y="3789040"/>
          <a:ext cx="454051" cy="37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Формула" r:id="rId3" imgW="228600" imgH="190440" progId="Equation.3">
                  <p:embed/>
                </p:oleObj>
              </mc:Choice>
              <mc:Fallback>
                <p:oleObj name="Формула" r:id="rId3" imgW="2286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9557" y="3789040"/>
                        <a:ext cx="454051" cy="37837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Прямая соединительная линия 42"/>
          <p:cNvCxnSpPr>
            <a:stCxn id="18" idx="1"/>
            <a:endCxn id="29" idx="1"/>
          </p:cNvCxnSpPr>
          <p:nvPr/>
        </p:nvCxnSpPr>
        <p:spPr>
          <a:xfrm flipV="1">
            <a:off x="4467225" y="2481880"/>
            <a:ext cx="3344165" cy="480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>
            <a:spLocks noChangeAspect="1"/>
          </p:cNvSpPr>
          <p:nvPr/>
        </p:nvSpPr>
        <p:spPr>
          <a:xfrm>
            <a:off x="6587357" y="2614463"/>
            <a:ext cx="105633" cy="1056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617025"/>
              </p:ext>
            </p:extLst>
          </p:nvPr>
        </p:nvGraphicFramePr>
        <p:xfrm>
          <a:off x="6490094" y="1630350"/>
          <a:ext cx="352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Формула" r:id="rId5" imgW="177480" imgH="164880" progId="Equation.3">
                  <p:embed/>
                </p:oleObj>
              </mc:Choice>
              <mc:Fallback>
                <p:oleObj name="Формула" r:id="rId5" imgW="177480" imgH="16488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094" y="1630350"/>
                        <a:ext cx="352425" cy="317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8814"/>
              </p:ext>
            </p:extLst>
          </p:nvPr>
        </p:nvGraphicFramePr>
        <p:xfrm>
          <a:off x="4355976" y="2425550"/>
          <a:ext cx="4286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7" imgW="215640" imgH="190440" progId="Equation.3">
                  <p:embed/>
                </p:oleObj>
              </mc:Choice>
              <mc:Fallback>
                <p:oleObj name="Формула" r:id="rId7" imgW="215640" imgH="19044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25550"/>
                        <a:ext cx="428625" cy="377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34993"/>
              </p:ext>
            </p:extLst>
          </p:nvPr>
        </p:nvGraphicFramePr>
        <p:xfrm>
          <a:off x="6515494" y="901316"/>
          <a:ext cx="3270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Формула" r:id="rId9" imgW="164880" imgH="164880" progId="Equation.3">
                  <p:embed/>
                </p:oleObj>
              </mc:Choice>
              <mc:Fallback>
                <p:oleObj name="Формула" r:id="rId9" imgW="164880" imgH="16488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494" y="901316"/>
                        <a:ext cx="327025" cy="327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51520" y="427407"/>
            <a:ext cx="5599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Число </a:t>
            </a:r>
            <a:r>
              <a:rPr lang="en-US" sz="2400" dirty="0" smtClean="0">
                <a:latin typeface="Bauhaus 93" pitchFamily="82" charset="0"/>
              </a:rPr>
              <a:t>k</a:t>
            </a:r>
            <a:r>
              <a:rPr lang="ru-RU" sz="2400" dirty="0" smtClean="0">
                <a:latin typeface="Bauhaus 93" pitchFamily="82" charset="0"/>
              </a:rPr>
              <a:t> </a:t>
            </a:r>
            <a:r>
              <a:rPr lang="ru-RU" sz="2400" dirty="0" err="1" smtClean="0"/>
              <a:t>назива</a:t>
            </a:r>
            <a:r>
              <a:rPr lang="uk-UA" sz="2400" dirty="0" err="1" smtClean="0"/>
              <a:t>ється</a:t>
            </a:r>
            <a:r>
              <a:rPr lang="uk-UA" sz="2400" dirty="0" smtClean="0"/>
              <a:t> </a:t>
            </a:r>
            <a:r>
              <a:rPr lang="uk-UA" sz="2400" dirty="0" err="1" smtClean="0"/>
              <a:t>коефіціентом</a:t>
            </a:r>
            <a:r>
              <a:rPr lang="uk-UA" sz="2400" dirty="0" smtClean="0"/>
              <a:t> </a:t>
            </a:r>
            <a:r>
              <a:rPr lang="uk-UA" sz="2400" dirty="0" err="1" smtClean="0"/>
              <a:t>гомотетії</a:t>
            </a:r>
            <a:r>
              <a:rPr lang="uk-UA" sz="2400" dirty="0"/>
              <a:t> </a:t>
            </a:r>
            <a:r>
              <a:rPr lang="uk-UA" sz="2400" dirty="0" smtClean="0"/>
              <a:t>,точка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Bauhaus 93" pitchFamily="82" charset="0"/>
              </a:rPr>
              <a:t>O</a:t>
            </a:r>
            <a:r>
              <a:rPr lang="ru-RU" sz="2400" dirty="0" smtClean="0">
                <a:latin typeface="Bauhaus 93" pitchFamily="82" charset="0"/>
              </a:rPr>
              <a:t> ---</a:t>
            </a:r>
            <a:r>
              <a:rPr lang="uk-UA" sz="2400" dirty="0" smtClean="0">
                <a:latin typeface="Bauhaus 93" pitchFamily="82" charset="0"/>
              </a:rPr>
              <a:t> </a:t>
            </a:r>
            <a:r>
              <a:rPr lang="uk-UA" sz="2400" dirty="0" smtClean="0"/>
              <a:t>центром </a:t>
            </a:r>
            <a:r>
              <a:rPr lang="uk-UA" sz="2400" dirty="0" err="1" smtClean="0"/>
              <a:t>гомотетії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51520" y="4941168"/>
            <a:ext cx="524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Особлива властивість:</a:t>
            </a:r>
            <a:endParaRPr lang="uk-UA" sz="2400" dirty="0"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8692" y="5733256"/>
            <a:ext cx="6264696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Гомотетія</a:t>
            </a:r>
            <a:r>
              <a:rPr lang="uk-UA" dirty="0" smtClean="0"/>
              <a:t> переводить пряму у паралельну їй пряму </a:t>
            </a:r>
            <a:r>
              <a:rPr lang="uk-UA" sz="2000" dirty="0"/>
              <a:t>а</a:t>
            </a:r>
            <a:r>
              <a:rPr lang="uk-UA" sz="2000" dirty="0" smtClean="0"/>
              <a:t>бо</a:t>
            </a:r>
            <a:r>
              <a:rPr lang="uk-UA" dirty="0" smtClean="0"/>
              <a:t> у саму себе ,якщо дана пряма проходить через центр </a:t>
            </a:r>
            <a:r>
              <a:rPr lang="uk-UA" dirty="0" err="1" smtClean="0"/>
              <a:t>гомотетії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34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8" grpId="0"/>
      <p:bldP spid="49" grpId="0"/>
      <p:bldP spid="50" grpId="0" animBg="1"/>
      <p:bldP spid="50" grpId="1" animBg="1"/>
      <p:bldP spid="5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697226" cy="2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7845"/>
            <a:ext cx="3284149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48026"/>
            <a:ext cx="3982882" cy="21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60648"/>
            <a:ext cx="4217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err="1" smtClean="0"/>
              <a:t>Гомотетія</a:t>
            </a:r>
            <a:r>
              <a:rPr lang="uk-UA" sz="4400" dirty="0" smtClean="0"/>
              <a:t> у житті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2768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0240" y="60212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Презентація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Дегтяра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Дмитра 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Учня 102 групи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218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2012-01-24T18:14:21Z</dcterms:created>
  <dcterms:modified xsi:type="dcterms:W3CDTF">2012-02-15T16:19:24Z</dcterms:modified>
</cp:coreProperties>
</file>