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5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 varScale="1">
        <p:scale>
          <a:sx n="68" d="100"/>
          <a:sy n="68" d="100"/>
        </p:scale>
        <p:origin x="-53" y="-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236EA9-163B-4E8C-AB3B-31337D7C6524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6386CF-EF99-4FBC-B5BF-16387807CC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Паралельне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проектування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та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його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властивост</a:t>
            </a:r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3214686"/>
            <a:ext cx="6400800" cy="1600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dirty="0" smtClean="0"/>
              <a:t>Виконала </a:t>
            </a:r>
          </a:p>
          <a:p>
            <a:pPr algn="r"/>
            <a:r>
              <a:rPr lang="uk-UA" dirty="0" smtClean="0"/>
              <a:t>учениця 10-А класу</a:t>
            </a:r>
          </a:p>
          <a:p>
            <a:pPr algn="r"/>
            <a:r>
              <a:rPr lang="uk-UA" dirty="0" smtClean="0"/>
              <a:t>Данільченко Віталія</a:t>
            </a:r>
          </a:p>
          <a:p>
            <a:pPr algn="r"/>
            <a:r>
              <a:rPr lang="uk-UA" dirty="0" smtClean="0"/>
              <a:t>Перевірила Єрмакова В.П.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508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2012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3" y="214291"/>
            <a:ext cx="8715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Спец</a:t>
            </a:r>
            <a:r>
              <a:rPr lang="uk-UA" sz="16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іалізована школа </a:t>
            </a:r>
            <a:r>
              <a:rPr lang="en-US" sz="16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I-III</a:t>
            </a:r>
            <a:r>
              <a:rPr lang="ru-RU" sz="16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 ступен</a:t>
            </a:r>
            <a:r>
              <a:rPr lang="uk-UA" sz="16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ів з поглибленим вивченням </a:t>
            </a:r>
            <a:r>
              <a:rPr lang="uk-UA" sz="1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української </a:t>
            </a:r>
            <a:r>
              <a:rPr lang="uk-UA" sz="16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мови та літератури міста Києва</a:t>
            </a:r>
            <a:endParaRPr lang="ru-RU" sz="1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7. Чи може </a:t>
            </a:r>
            <a:r>
              <a:rPr lang="uk-UA" sz="2400" dirty="0" smtClean="0"/>
              <a:t>паралельною </a:t>
            </a:r>
            <a:r>
              <a:rPr lang="uk-UA" sz="2400" dirty="0" smtClean="0"/>
              <a:t>проекцією прямокутника бути: а) квадрат; б) паралелограм, в) ромб; г) трапеція?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Відповідь: а), б), в) Так; г) </a:t>
            </a:r>
            <a:r>
              <a:rPr lang="uk-UA" sz="2400" dirty="0" smtClean="0"/>
              <a:t>ні.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285860"/>
            <a:ext cx="7772400" cy="4572000"/>
          </a:xfrm>
        </p:spPr>
        <p:txBody>
          <a:bodyPr/>
          <a:lstStyle/>
          <a:p>
            <a:r>
              <a:rPr lang="uk-UA" dirty="0" smtClean="0"/>
              <a:t>У стереометрії вивчаються просторові фігури, проте на кресленні вони зображуються у вигляді плоских фігур. Яким же чином слід зображувати просторову фігуру на площині? Зазвичай в геометрії для цього використовується паралельне проектування просторової фігури на площину.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642918"/>
            <a:ext cx="9144000" cy="6215082"/>
          </a:xfrm>
        </p:spPr>
        <p:txBody>
          <a:bodyPr/>
          <a:lstStyle/>
          <a:p>
            <a:r>
              <a:rPr lang="uk-UA" dirty="0" smtClean="0"/>
              <a:t>Нехай  π </a:t>
            </a:r>
            <a:r>
              <a:rPr lang="uk-UA" dirty="0" smtClean="0"/>
              <a:t> - </a:t>
            </a:r>
            <a:r>
              <a:rPr lang="uk-UA" dirty="0" smtClean="0"/>
              <a:t>деяка площина, l </a:t>
            </a:r>
            <a:r>
              <a:rPr lang="uk-UA" dirty="0" smtClean="0"/>
              <a:t>– пряма, що її перетинає </a:t>
            </a:r>
            <a:r>
              <a:rPr lang="uk-UA" dirty="0" smtClean="0"/>
              <a:t>(рис. 1). Через довільну точку A, що не належить прямій l, проведемо пряму, паралельну прямій l. Точка перетину цієї прямої з площиною π називається </a:t>
            </a:r>
            <a:r>
              <a:rPr lang="uk-UA" dirty="0" smtClean="0"/>
              <a:t>паралельною </a:t>
            </a:r>
            <a:r>
              <a:rPr lang="uk-UA" dirty="0" smtClean="0"/>
              <a:t>проекцією точки A на площину π у напрямі прямої l. Позначимо її A '. Якщо точка A належить прямій l, то </a:t>
            </a:r>
            <a:r>
              <a:rPr lang="uk-UA" dirty="0" smtClean="0"/>
              <a:t>паралельною </a:t>
            </a:r>
            <a:r>
              <a:rPr lang="uk-UA" dirty="0" smtClean="0"/>
              <a:t>проекцією A на </a:t>
            </a:r>
            <a:r>
              <a:rPr lang="uk-UA" dirty="0" smtClean="0"/>
              <a:t>площині </a:t>
            </a:r>
            <a:r>
              <a:rPr lang="uk-UA" dirty="0" smtClean="0"/>
              <a:t>π вважається точка перетину прямої l з площиною π.</a:t>
            </a:r>
            <a:endParaRPr lang="ru-RU" dirty="0"/>
          </a:p>
        </p:txBody>
      </p:sp>
      <p:pic>
        <p:nvPicPr>
          <p:cNvPr id="4" name="Рисунок 3" descr="image0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4214818"/>
            <a:ext cx="3962400" cy="1516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516256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Таким чином, кожній точці A простору зіставляється її проекція A </a:t>
            </a:r>
            <a:r>
              <a:rPr lang="uk-UA" dirty="0" smtClean="0"/>
              <a:t>‘ на </a:t>
            </a:r>
            <a:r>
              <a:rPr lang="uk-UA" dirty="0" smtClean="0"/>
              <a:t>площину π. Це відповідність називається паралельним проектуванням на площину π у напрямі прямої l.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Нехай Ф - деяка фігура в просторі. Проекції її точок на площину π утворюють фігуру Ф ', яка називається </a:t>
            </a:r>
            <a:r>
              <a:rPr lang="uk-UA" dirty="0" smtClean="0"/>
              <a:t>паралельною проекцією </a:t>
            </a:r>
            <a:r>
              <a:rPr lang="uk-UA" dirty="0" smtClean="0"/>
              <a:t>фігури Ф на площину π у напрямі прямої l. Кажуть також, що фігура Ф </a:t>
            </a:r>
            <a:r>
              <a:rPr lang="uk-UA" dirty="0" err="1" smtClean="0"/>
              <a:t>'отримана</a:t>
            </a:r>
            <a:r>
              <a:rPr lang="uk-UA" dirty="0" smtClean="0"/>
              <a:t> з фігури Ф паралельним проектуванням.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Приклади паралельних проекцій дають, наприклад, тіні предметів під впливом пучка паралельних сонячних променів.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8686800" cy="4519626"/>
          </a:xfrm>
        </p:spPr>
        <p:txBody>
          <a:bodyPr/>
          <a:lstStyle/>
          <a:p>
            <a:r>
              <a:rPr lang="uk-UA" sz="2000" dirty="0" smtClean="0"/>
              <a:t>У паралельному проектуванні прямі й відрізки, що проектуються, вважаються непаралельними напрямку проектування, якщо це окремо не зазначено.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3286124"/>
            <a:ext cx="9082119" cy="12953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uk-UA" sz="2000" dirty="0" smtClean="0"/>
              <a:t>Паралельною проекцією точки є точка.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lang="uk-UA" sz="20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uk-UA" sz="2000" dirty="0" smtClean="0"/>
              <a:t>Паралельною проекцією прямої є пряма.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lang="uk-UA" sz="20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Проекції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паралельних прямих паралельні між собою або збігаються, якщо дані прямі лежать у площині, паралельні напрямк</a:t>
            </a:r>
            <a:r>
              <a:rPr lang="uk-UA" sz="2000" dirty="0" smtClean="0"/>
              <a:t>у проектування.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uk-UA" sz="2000" dirty="0" smtClean="0"/>
              <a:t>Якщо відрізки лежать на одній прямій або на паралельних прямих, то відношення їх проекцій дорівнює відношенню самих відрізків.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000241"/>
            <a:ext cx="91440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Основні властивості паралельного проектування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Властивості фігур під час паралельного проектування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4214842" cy="4429156"/>
          </a:xfrm>
        </p:spPr>
        <p:txBody>
          <a:bodyPr>
            <a:normAutofit fontScale="62500" lnSpcReduction="20000"/>
          </a:bodyPr>
          <a:lstStyle/>
          <a:p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ЗБЕРІГАЮТЬС Я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 1) </a:t>
            </a:r>
            <a:r>
              <a:rPr lang="uk-UA" b="1" dirty="0" smtClean="0">
                <a:solidFill>
                  <a:srgbClr val="FF0000"/>
                </a:solidFill>
              </a:rPr>
              <a:t>Належність фігури до свого класу</a:t>
            </a:r>
          </a:p>
          <a:p>
            <a:pPr marL="514350" indent="-51435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фігур</a:t>
            </a:r>
            <a:r>
              <a:rPr lang="uk-UA" dirty="0" smtClean="0">
                <a:solidFill>
                  <a:srgbClr val="FF0000"/>
                </a:solidFill>
              </a:rPr>
              <a:t> (точку зображають точкою,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відрізок – відрізком, трикутник –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трикутником тощо;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2) </a:t>
            </a:r>
            <a:r>
              <a:rPr lang="uk-UA" b="1" dirty="0" smtClean="0">
                <a:solidFill>
                  <a:srgbClr val="FF0000"/>
                </a:solidFill>
              </a:rPr>
              <a:t>Належність точок прямій</a:t>
            </a:r>
            <a:r>
              <a:rPr lang="uk-UA" dirty="0" smtClean="0">
                <a:solidFill>
                  <a:srgbClr val="FF0000"/>
                </a:solidFill>
              </a:rPr>
              <a:t>;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3) </a:t>
            </a:r>
            <a:r>
              <a:rPr lang="uk-UA" b="1" dirty="0" smtClean="0">
                <a:solidFill>
                  <a:srgbClr val="FF0000"/>
                </a:solidFill>
              </a:rPr>
              <a:t>Порядок розміщення точок на</a:t>
            </a:r>
          </a:p>
          <a:p>
            <a:pPr marL="514350" indent="-51435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 прямій</a:t>
            </a:r>
            <a:r>
              <a:rPr lang="uk-UA" dirty="0" smtClean="0">
                <a:solidFill>
                  <a:srgbClr val="FF0000"/>
                </a:solidFill>
              </a:rPr>
              <a:t> (внутрішню точку відрізка 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зображають внутрішньою точкою 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його 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проекції);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4) </a:t>
            </a:r>
            <a:r>
              <a:rPr lang="uk-UA" b="1" dirty="0" smtClean="0">
                <a:solidFill>
                  <a:srgbClr val="FF0000"/>
                </a:solidFill>
              </a:rPr>
              <a:t>Паралельність прямих</a:t>
            </a:r>
            <a:r>
              <a:rPr lang="uk-UA" dirty="0" smtClean="0">
                <a:solidFill>
                  <a:srgbClr val="FF0000"/>
                </a:solidFill>
              </a:rPr>
              <a:t>;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5) </a:t>
            </a:r>
            <a:r>
              <a:rPr lang="uk-UA" b="1" dirty="0" smtClean="0">
                <a:solidFill>
                  <a:srgbClr val="FF0000"/>
                </a:solidFill>
              </a:rPr>
              <a:t>Рівність (пропорційність) відрізків, </a:t>
            </a:r>
          </a:p>
          <a:p>
            <a:pPr marL="514350" indent="-51435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що лежать на паралельних прямих або</a:t>
            </a:r>
          </a:p>
          <a:p>
            <a:pPr marL="514350" indent="-51435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на одній прямій.</a:t>
            </a:r>
          </a:p>
        </p:txBody>
      </p:sp>
      <p:pic>
        <p:nvPicPr>
          <p:cNvPr id="1029" name="Picture 5" descr="C:\Program Files\Microsoft Office\MEDIA\OFFICE12\Lines\BD2142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146084" y="3926089"/>
            <a:ext cx="4643470" cy="77391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OFFICE12\Lines\BD2142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5715000" cy="95250"/>
          </a:xfrm>
          <a:prstGeom prst="rect">
            <a:avLst/>
          </a:prstGeom>
          <a:noFill/>
        </p:spPr>
      </p:pic>
      <p:pic>
        <p:nvPicPr>
          <p:cNvPr id="1032" name="Picture 8" descr="C:\Program Files\Microsoft Office\MEDIA\OFFICE12\Lines\BD2142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643050"/>
            <a:ext cx="4572000" cy="76200"/>
          </a:xfrm>
          <a:prstGeom prst="rect">
            <a:avLst/>
          </a:prstGeom>
          <a:noFill/>
        </p:spPr>
      </p:pic>
      <p:pic>
        <p:nvPicPr>
          <p:cNvPr id="1033" name="Picture 9" descr="C:\Program Files\Microsoft Office\MEDIA\OFFICE12\Lines\BD2142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033634" y="3962403"/>
            <a:ext cx="4572032" cy="76201"/>
          </a:xfrm>
          <a:prstGeom prst="rect">
            <a:avLst/>
          </a:prstGeom>
          <a:noFill/>
        </p:spPr>
      </p:pic>
      <p:pic>
        <p:nvPicPr>
          <p:cNvPr id="1034" name="Picture 10" descr="C:\Program Files\Microsoft Office\MEDIA\OFFICE12\Lines\BD2142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988" y="6219825"/>
            <a:ext cx="5715000" cy="95250"/>
          </a:xfrm>
          <a:prstGeom prst="rect">
            <a:avLst/>
          </a:prstGeom>
          <a:noFill/>
        </p:spPr>
      </p:pic>
      <p:pic>
        <p:nvPicPr>
          <p:cNvPr id="1036" name="Picture 12" descr="C:\Program Files\Microsoft Office\MEDIA\OFFICE12\Lines\BD2142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396051" y="3962405"/>
            <a:ext cx="4572030" cy="76200"/>
          </a:xfrm>
          <a:prstGeom prst="rect">
            <a:avLst/>
          </a:prstGeom>
          <a:noFill/>
        </p:spPr>
      </p:pic>
      <p:pic>
        <p:nvPicPr>
          <p:cNvPr id="15" name="Picture 10" descr="C:\Program Files\Microsoft Office\MEDIA\OFFICE12\Lines\BD2142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15082"/>
            <a:ext cx="5715000" cy="95250"/>
          </a:xfrm>
          <a:prstGeom prst="rect">
            <a:avLst/>
          </a:prstGeom>
          <a:noFill/>
        </p:spPr>
      </p:pic>
      <p:sp>
        <p:nvSpPr>
          <p:cNvPr id="17" name="Содержимое 2"/>
          <p:cNvSpPr txBox="1">
            <a:spLocks/>
          </p:cNvSpPr>
          <p:nvPr/>
        </p:nvSpPr>
        <p:spPr>
          <a:xfrm>
            <a:off x="4572000" y="1714488"/>
            <a:ext cx="4214842" cy="44291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</a:t>
            </a:r>
            <a:r>
              <a:rPr kumimoji="0" lang="uk-UA" sz="2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ЗБЕРІГАЮТЬСЯ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uk-UA" sz="1600" dirty="0" smtClean="0">
                <a:solidFill>
                  <a:srgbClr val="FF0000"/>
                </a:solidFill>
              </a:rPr>
              <a:t>1)  </a:t>
            </a:r>
            <a:r>
              <a:rPr lang="uk-UA" sz="1600" b="1" dirty="0" smtClean="0">
                <a:solidFill>
                  <a:srgbClr val="FF0000"/>
                </a:solidFill>
              </a:rPr>
              <a:t>Довжина відрізка</a:t>
            </a:r>
            <a:r>
              <a:rPr lang="uk-UA" sz="1600" dirty="0" smtClean="0">
                <a:solidFill>
                  <a:srgbClr val="FF0000"/>
                </a:solidFill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</a:t>
            </a:r>
            <a:r>
              <a:rPr lang="uk-UA" sz="1600" b="1" dirty="0">
                <a:solidFill>
                  <a:srgbClr val="FF0000"/>
                </a:solidFill>
              </a:rPr>
              <a:t> </a:t>
            </a:r>
            <a:r>
              <a:rPr lang="uk-UA" sz="1600" b="1" dirty="0" smtClean="0">
                <a:solidFill>
                  <a:srgbClr val="FF0000"/>
                </a:solidFill>
              </a:rPr>
              <a:t>М</a:t>
            </a:r>
            <a:r>
              <a:rPr kumimoji="0" lang="uk-UA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іра</a:t>
            </a: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кута </a:t>
            </a:r>
            <a:r>
              <a:rPr kumimoji="0" lang="uk-UA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(зокрема прямий</a:t>
            </a:r>
            <a:r>
              <a:rPr kumimoji="0" lang="uk-UA" sz="1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кут зображають довільним кутом);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uk-UA" sz="1600" baseline="0" dirty="0" smtClean="0">
                <a:solidFill>
                  <a:srgbClr val="FF0000"/>
                </a:solidFill>
              </a:rPr>
              <a:t>3)</a:t>
            </a:r>
            <a:r>
              <a:rPr lang="uk-UA" sz="1600" dirty="0" smtClean="0">
                <a:solidFill>
                  <a:srgbClr val="FF0000"/>
                </a:solidFill>
              </a:rPr>
              <a:t> </a:t>
            </a:r>
            <a:r>
              <a:rPr lang="uk-UA" sz="1600" b="1" dirty="0" smtClean="0">
                <a:solidFill>
                  <a:srgbClr val="FF0000"/>
                </a:solidFill>
              </a:rPr>
              <a:t>Перпендикулярність прямих</a:t>
            </a:r>
            <a:r>
              <a:rPr lang="uk-UA" sz="1600" dirty="0" smtClean="0">
                <a:solidFill>
                  <a:srgbClr val="FF0000"/>
                </a:solidFill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</a:t>
            </a:r>
            <a:r>
              <a:rPr kumimoji="0" lang="uk-UA" sz="1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Рівність (пропорційність) кутів</a:t>
            </a:r>
            <a:r>
              <a:rPr kumimoji="0" lang="uk-UA" sz="1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uk-UA" sz="1600" baseline="0" dirty="0" smtClean="0">
                <a:solidFill>
                  <a:srgbClr val="FF0000"/>
                </a:solidFill>
              </a:rPr>
              <a:t>5) </a:t>
            </a:r>
            <a:r>
              <a:rPr lang="uk-UA" sz="1600" b="1" baseline="0" dirty="0" smtClean="0">
                <a:solidFill>
                  <a:srgbClr val="FF0000"/>
                </a:solidFill>
              </a:rPr>
              <a:t>Рівність</a:t>
            </a:r>
            <a:r>
              <a:rPr lang="uk-UA" sz="1600" b="1" dirty="0" smtClean="0">
                <a:solidFill>
                  <a:srgbClr val="FF0000"/>
                </a:solidFill>
              </a:rPr>
              <a:t> (пропорційність) відрізків, які лежать на прямих, що перетинаються.</a:t>
            </a:r>
            <a:endPara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00148"/>
            <a:ext cx="9144000" cy="3286148"/>
          </a:xfrm>
        </p:spPr>
        <p:txBody>
          <a:bodyPr>
            <a:normAutofit/>
          </a:bodyPr>
          <a:lstStyle/>
          <a:p>
            <a:r>
              <a:rPr lang="uk-UA" dirty="0" smtClean="0"/>
              <a:t>Щоб побудувати паралельну трапецію плоскої фігури, спочатку побудуйте її оригінал. Потім, спираючись на оригінал, виділіть властивості фігури:</a:t>
            </a:r>
          </a:p>
          <a:p>
            <a:r>
              <a:rPr lang="uk-UA" dirty="0" smtClean="0"/>
              <a:t>які збігаються під час паралельного проектування (на них треба спиратися, будуючи трапецію);</a:t>
            </a:r>
          </a:p>
          <a:p>
            <a:r>
              <a:rPr lang="uk-UA" dirty="0" smtClean="0"/>
              <a:t>які не збігаються під час паралельного проектування (їх не можна використовувати, будуючи трапецію)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571504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Вправи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71522"/>
            <a:ext cx="9144000" cy="5786478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1</a:t>
            </a:r>
            <a:r>
              <a:rPr lang="uk-UA" sz="2400" dirty="0" smtClean="0"/>
              <a:t>. У якому випадку паралельної проекцією прямої буде точка?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Відповідь: Якщо пряма паралельна напрямку проектування</a:t>
            </a:r>
            <a:r>
              <a:rPr lang="uk-UA" sz="2400" dirty="0" smtClean="0"/>
              <a:t>.</a:t>
            </a:r>
          </a:p>
          <a:p>
            <a:endParaRPr lang="uk-UA" sz="2400" dirty="0" smtClean="0"/>
          </a:p>
          <a:p>
            <a:r>
              <a:rPr lang="uk-UA" sz="2400" dirty="0" smtClean="0"/>
              <a:t>2</a:t>
            </a:r>
            <a:r>
              <a:rPr lang="uk-UA" sz="2400" dirty="0" smtClean="0"/>
              <a:t>. У якому випадку паралельної проекцією двох паралельних прямих є одна пряма?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Відповідь: Якщо площина, в якій лежать ці прямі, паралельна напрямку проектування</a:t>
            </a:r>
            <a:r>
              <a:rPr lang="uk-UA" sz="2400" dirty="0" smtClean="0"/>
              <a:t>.</a:t>
            </a:r>
          </a:p>
          <a:p>
            <a:endParaRPr lang="uk-UA" sz="2400" dirty="0" smtClean="0"/>
          </a:p>
          <a:p>
            <a:r>
              <a:rPr lang="uk-UA" sz="2400" dirty="0" smtClean="0"/>
              <a:t>3. Які фігури можуть бути паралельними проекціями двох перехресних прямих?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Відповідь: Дві пересічні прямі; дві паралельні прямі; пряма і точка, їй не належить.</a:t>
            </a:r>
          </a:p>
          <a:p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9144000" cy="587694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4. Чи зберігаються при паралельному проектуванні: а) довжини відрізків; б) величини кутів?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Відповідь: а), б) Ні.</a:t>
            </a:r>
          </a:p>
          <a:p>
            <a:endParaRPr lang="uk-UA" dirty="0" smtClean="0"/>
          </a:p>
          <a:p>
            <a:r>
              <a:rPr lang="uk-UA" dirty="0" smtClean="0"/>
              <a:t>5. Чи вірно, що якщо довжина відрізка дорівнює довжині його паралельної проекції, то відрізок паралельний площині проектування?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Відповідь: Ні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r>
              <a:rPr lang="uk-UA" dirty="0" smtClean="0"/>
              <a:t>6. Чи може паралельної проекцією рівностороннього трикутника бути: а) прямокутний трикутник; б) рівнобедрений трикутник, в) різносторонній трикутник?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Відповідь: а), б), в) Так.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494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Паралельне проектування та його властивості</vt:lpstr>
      <vt:lpstr>Слайд 2</vt:lpstr>
      <vt:lpstr>Слайд 3</vt:lpstr>
      <vt:lpstr>Слайд 4</vt:lpstr>
      <vt:lpstr>Основні властивості паралельного проектування</vt:lpstr>
      <vt:lpstr>Властивості фігур під час паралельного проектування</vt:lpstr>
      <vt:lpstr>Слайд 7</vt:lpstr>
      <vt:lpstr>Вправи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Паралельне проектування та його властивості</dc:title>
  <dc:creator>Ludmila</dc:creator>
  <cp:lastModifiedBy>Ludmila</cp:lastModifiedBy>
  <cp:revision>12</cp:revision>
  <dcterms:created xsi:type="dcterms:W3CDTF">2012-12-17T19:06:13Z</dcterms:created>
  <dcterms:modified xsi:type="dcterms:W3CDTF">2012-12-17T20:21:56Z</dcterms:modified>
</cp:coreProperties>
</file>