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7875D-C8E2-421A-AA1A-4DEB61DC73BB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866D9-8351-4AC3-A2AF-3CD0D3FCA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A065-A2BE-4A4B-9080-837770FFB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F0B8A-9455-4A71-9C47-6189AA578AE4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43B5E6-44EB-4571-834C-384C0D2582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tx1"/>
                </a:solidFill>
              </a:rPr>
              <a:t>Координати на площині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Відстань середини відрізків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28860" y="4857760"/>
            <a:ext cx="4019568" cy="365125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</a:rPr>
              <a:t>учениці </a:t>
            </a:r>
            <a:r>
              <a:rPr lang="uk-UA" sz="3200" dirty="0" smtClean="0">
                <a:solidFill>
                  <a:schemeClr val="tx1"/>
                </a:solidFill>
              </a:rPr>
              <a:t>10-а класу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КЗО ДСЗШ №147</a:t>
            </a:r>
          </a:p>
          <a:p>
            <a:r>
              <a:rPr lang="uk-UA" sz="3200" dirty="0" smtClean="0">
                <a:solidFill>
                  <a:schemeClr val="tx1"/>
                </a:solidFill>
              </a:rPr>
              <a:t>і</a:t>
            </a:r>
            <a:r>
              <a:rPr lang="uk-UA" sz="3200" dirty="0" smtClean="0">
                <a:solidFill>
                  <a:schemeClr val="tx1"/>
                </a:solidFill>
              </a:rPr>
              <a:t>м</a:t>
            </a:r>
            <a:r>
              <a:rPr lang="uk-UA" sz="3200" dirty="0" smtClean="0">
                <a:solidFill>
                  <a:schemeClr val="tx1"/>
                </a:solidFill>
              </a:rPr>
              <a:t>. В. Чорновола</a:t>
            </a:r>
          </a:p>
          <a:p>
            <a:r>
              <a:rPr lang="uk-UA" sz="3200" dirty="0" err="1" smtClean="0">
                <a:solidFill>
                  <a:schemeClr val="tx1"/>
                </a:solidFill>
              </a:rPr>
              <a:t>Чернобривець</a:t>
            </a:r>
            <a:r>
              <a:rPr lang="uk-UA" sz="3200" dirty="0" smtClean="0">
                <a:solidFill>
                  <a:schemeClr val="tx1"/>
                </a:solidFill>
              </a:rPr>
              <a:t> Юлії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r>
              <a:rPr lang="uk-UA" dirty="0" smtClean="0"/>
              <a:t>При якому значенні х відстань між точками С(3;-2) і Д(х;-1) дорівнює 5?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2428868"/>
            <a:ext cx="6850721" cy="78581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500438"/>
            <a:ext cx="5909871" cy="71438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357694"/>
            <a:ext cx="3983210" cy="714380"/>
          </a:xfrm>
          <a:prstGeom prst="rect">
            <a:avLst/>
          </a:prstGeom>
          <a:noFill/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3" y="5286388"/>
            <a:ext cx="2459199" cy="57150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928662" y="5857892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/>
              <a:t>х-3=4,  </a:t>
            </a:r>
            <a:r>
              <a:rPr lang="uk-UA" sz="4000" b="1" dirty="0" smtClean="0">
                <a:solidFill>
                  <a:srgbClr val="FF0000"/>
                </a:solidFill>
              </a:rPr>
              <a:t>х=7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Line 5"/>
          <p:cNvSpPr>
            <a:spLocks noChangeShapeType="1"/>
          </p:cNvSpPr>
          <p:nvPr/>
        </p:nvSpPr>
        <p:spPr bwMode="auto">
          <a:xfrm>
            <a:off x="2124075" y="3500438"/>
            <a:ext cx="66976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Text Box 6"/>
          <p:cNvSpPr txBox="1">
            <a:spLocks noChangeArrowheads="1"/>
          </p:cNvSpPr>
          <p:nvPr/>
        </p:nvSpPr>
        <p:spPr bwMode="auto">
          <a:xfrm>
            <a:off x="8556625" y="35004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/>
              <a:t>Х</a:t>
            </a:r>
            <a:endParaRPr lang="ru-RU" b="1"/>
          </a:p>
        </p:txBody>
      </p:sp>
      <p:sp>
        <p:nvSpPr>
          <p:cNvPr id="19468" name="Line 7"/>
          <p:cNvSpPr>
            <a:spLocks noChangeShapeType="1"/>
          </p:cNvSpPr>
          <p:nvPr/>
        </p:nvSpPr>
        <p:spPr bwMode="auto">
          <a:xfrm flipH="1" flipV="1">
            <a:off x="5435600" y="981075"/>
            <a:ext cx="20638" cy="5616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Text Box 8"/>
          <p:cNvSpPr txBox="1">
            <a:spLocks noChangeArrowheads="1"/>
          </p:cNvSpPr>
          <p:nvPr/>
        </p:nvSpPr>
        <p:spPr bwMode="auto">
          <a:xfrm>
            <a:off x="5219700" y="3422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о</a:t>
            </a:r>
            <a:endParaRPr lang="ru-RU"/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5468938" y="908050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dirty="0"/>
              <a:t>У</a:t>
            </a:r>
            <a:endParaRPr lang="ru-RU" b="1" dirty="0"/>
          </a:p>
        </p:txBody>
      </p:sp>
      <p:sp>
        <p:nvSpPr>
          <p:cNvPr id="19471" name="Text Box 10"/>
          <p:cNvSpPr txBox="1">
            <a:spLocks noChangeArrowheads="1"/>
          </p:cNvSpPr>
          <p:nvPr/>
        </p:nvSpPr>
        <p:spPr bwMode="auto">
          <a:xfrm>
            <a:off x="57245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9472" name="Text Box 11"/>
          <p:cNvSpPr txBox="1">
            <a:spLocks noChangeArrowheads="1"/>
          </p:cNvSpPr>
          <p:nvPr/>
        </p:nvSpPr>
        <p:spPr bwMode="auto">
          <a:xfrm>
            <a:off x="6156325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9473" name="Text Box 12"/>
          <p:cNvSpPr txBox="1">
            <a:spLocks noChangeArrowheads="1"/>
          </p:cNvSpPr>
          <p:nvPr/>
        </p:nvSpPr>
        <p:spPr bwMode="auto">
          <a:xfrm>
            <a:off x="65897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9474" name="Text Box 13"/>
          <p:cNvSpPr txBox="1">
            <a:spLocks noChangeArrowheads="1"/>
          </p:cNvSpPr>
          <p:nvPr/>
        </p:nvSpPr>
        <p:spPr bwMode="auto">
          <a:xfrm>
            <a:off x="70215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9475" name="Text Box 14"/>
          <p:cNvSpPr txBox="1">
            <a:spLocks noChangeArrowheads="1"/>
          </p:cNvSpPr>
          <p:nvPr/>
        </p:nvSpPr>
        <p:spPr bwMode="auto">
          <a:xfrm>
            <a:off x="7453313" y="3565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9476" name="Text Box 15"/>
          <p:cNvSpPr txBox="1">
            <a:spLocks noChangeArrowheads="1"/>
          </p:cNvSpPr>
          <p:nvPr/>
        </p:nvSpPr>
        <p:spPr bwMode="auto">
          <a:xfrm>
            <a:off x="5076825" y="2917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1</a:t>
            </a:r>
            <a:endParaRPr lang="ru-RU"/>
          </a:p>
        </p:txBody>
      </p:sp>
      <p:sp>
        <p:nvSpPr>
          <p:cNvPr id="19477" name="Text Box 16"/>
          <p:cNvSpPr txBox="1">
            <a:spLocks noChangeArrowheads="1"/>
          </p:cNvSpPr>
          <p:nvPr/>
        </p:nvSpPr>
        <p:spPr bwMode="auto">
          <a:xfrm>
            <a:off x="5076825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2</a:t>
            </a:r>
            <a:endParaRPr lang="ru-RU"/>
          </a:p>
        </p:txBody>
      </p:sp>
      <p:sp>
        <p:nvSpPr>
          <p:cNvPr id="19478" name="Text Box 17"/>
          <p:cNvSpPr txBox="1">
            <a:spLocks noChangeArrowheads="1"/>
          </p:cNvSpPr>
          <p:nvPr/>
        </p:nvSpPr>
        <p:spPr bwMode="auto">
          <a:xfrm>
            <a:off x="5076825" y="20542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3</a:t>
            </a:r>
            <a:endParaRPr lang="ru-RU"/>
          </a:p>
        </p:txBody>
      </p:sp>
      <p:sp>
        <p:nvSpPr>
          <p:cNvPr id="19479" name="Text Box 18"/>
          <p:cNvSpPr txBox="1">
            <a:spLocks noChangeArrowheads="1"/>
          </p:cNvSpPr>
          <p:nvPr/>
        </p:nvSpPr>
        <p:spPr bwMode="auto">
          <a:xfrm>
            <a:off x="5076825" y="1622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4</a:t>
            </a:r>
            <a:endParaRPr lang="ru-RU"/>
          </a:p>
        </p:txBody>
      </p:sp>
      <p:sp>
        <p:nvSpPr>
          <p:cNvPr id="19480" name="Text Box 19"/>
          <p:cNvSpPr txBox="1">
            <a:spLocks noChangeArrowheads="1"/>
          </p:cNvSpPr>
          <p:nvPr/>
        </p:nvSpPr>
        <p:spPr bwMode="auto">
          <a:xfrm>
            <a:off x="5076825" y="1123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5</a:t>
            </a:r>
            <a:endParaRPr lang="ru-RU"/>
          </a:p>
        </p:txBody>
      </p:sp>
      <p:sp>
        <p:nvSpPr>
          <p:cNvPr id="19481" name="Text Box 20"/>
          <p:cNvSpPr txBox="1">
            <a:spLocks noChangeArrowheads="1"/>
          </p:cNvSpPr>
          <p:nvPr/>
        </p:nvSpPr>
        <p:spPr bwMode="auto">
          <a:xfrm>
            <a:off x="5005388" y="3783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9482" name="Text Box 21"/>
          <p:cNvSpPr txBox="1">
            <a:spLocks noChangeArrowheads="1"/>
          </p:cNvSpPr>
          <p:nvPr/>
        </p:nvSpPr>
        <p:spPr bwMode="auto">
          <a:xfrm>
            <a:off x="4976813" y="4214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-2</a:t>
            </a:r>
            <a:endParaRPr lang="ru-RU"/>
          </a:p>
        </p:txBody>
      </p:sp>
      <p:sp>
        <p:nvSpPr>
          <p:cNvPr id="19483" name="Text Box 22"/>
          <p:cNvSpPr txBox="1">
            <a:spLocks noChangeArrowheads="1"/>
          </p:cNvSpPr>
          <p:nvPr/>
        </p:nvSpPr>
        <p:spPr bwMode="auto">
          <a:xfrm>
            <a:off x="4976813" y="4581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9484" name="Text Box 23"/>
          <p:cNvSpPr txBox="1">
            <a:spLocks noChangeArrowheads="1"/>
          </p:cNvSpPr>
          <p:nvPr/>
        </p:nvSpPr>
        <p:spPr bwMode="auto">
          <a:xfrm>
            <a:off x="4976813" y="50133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9485" name="Text Box 24"/>
          <p:cNvSpPr txBox="1">
            <a:spLocks noChangeArrowheads="1"/>
          </p:cNvSpPr>
          <p:nvPr/>
        </p:nvSpPr>
        <p:spPr bwMode="auto">
          <a:xfrm>
            <a:off x="5005388" y="55102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9486" name="Text Box 25"/>
          <p:cNvSpPr txBox="1">
            <a:spLocks noChangeArrowheads="1"/>
          </p:cNvSpPr>
          <p:nvPr/>
        </p:nvSpPr>
        <p:spPr bwMode="auto">
          <a:xfrm>
            <a:off x="4789488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-1</a:t>
            </a:r>
            <a:endParaRPr lang="ru-RU"/>
          </a:p>
        </p:txBody>
      </p:sp>
      <p:sp>
        <p:nvSpPr>
          <p:cNvPr id="19487" name="Text Box 26"/>
          <p:cNvSpPr txBox="1">
            <a:spLocks noChangeArrowheads="1"/>
          </p:cNvSpPr>
          <p:nvPr/>
        </p:nvSpPr>
        <p:spPr bwMode="auto">
          <a:xfrm>
            <a:off x="4357686" y="35004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/>
              <a:t>-2</a:t>
            </a:r>
            <a:endParaRPr lang="ru-RU" dirty="0"/>
          </a:p>
        </p:txBody>
      </p:sp>
      <p:sp>
        <p:nvSpPr>
          <p:cNvPr id="19488" name="Text Box 27"/>
          <p:cNvSpPr txBox="1">
            <a:spLocks noChangeArrowheads="1"/>
          </p:cNvSpPr>
          <p:nvPr/>
        </p:nvSpPr>
        <p:spPr bwMode="auto">
          <a:xfrm>
            <a:off x="3465513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-4</a:t>
            </a:r>
            <a:endParaRPr lang="ru-RU"/>
          </a:p>
        </p:txBody>
      </p:sp>
      <p:sp>
        <p:nvSpPr>
          <p:cNvPr id="19489" name="Text Box 28"/>
          <p:cNvSpPr txBox="1">
            <a:spLocks noChangeArrowheads="1"/>
          </p:cNvSpPr>
          <p:nvPr/>
        </p:nvSpPr>
        <p:spPr bwMode="auto">
          <a:xfrm>
            <a:off x="3033713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-5</a:t>
            </a:r>
            <a:endParaRPr lang="ru-RU"/>
          </a:p>
        </p:txBody>
      </p:sp>
      <p:sp>
        <p:nvSpPr>
          <p:cNvPr id="19490" name="Text Box 29"/>
          <p:cNvSpPr txBox="1">
            <a:spLocks noChangeArrowheads="1"/>
          </p:cNvSpPr>
          <p:nvPr/>
        </p:nvSpPr>
        <p:spPr bwMode="auto">
          <a:xfrm>
            <a:off x="26289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9491" name="Text Box 30"/>
          <p:cNvSpPr txBox="1">
            <a:spLocks noChangeArrowheads="1"/>
          </p:cNvSpPr>
          <p:nvPr/>
        </p:nvSpPr>
        <p:spPr bwMode="auto">
          <a:xfrm>
            <a:off x="3924300" y="35655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-3</a:t>
            </a:r>
            <a:endParaRPr lang="ru-RU"/>
          </a:p>
        </p:txBody>
      </p:sp>
      <p:sp>
        <p:nvSpPr>
          <p:cNvPr id="19492" name="Line 31"/>
          <p:cNvSpPr>
            <a:spLocks noChangeShapeType="1"/>
          </p:cNvSpPr>
          <p:nvPr/>
        </p:nvSpPr>
        <p:spPr bwMode="auto">
          <a:xfrm>
            <a:off x="58689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Line 32"/>
          <p:cNvSpPr>
            <a:spLocks noChangeShapeType="1"/>
          </p:cNvSpPr>
          <p:nvPr/>
        </p:nvSpPr>
        <p:spPr bwMode="auto">
          <a:xfrm>
            <a:off x="63007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4" name="Line 33"/>
          <p:cNvSpPr>
            <a:spLocks noChangeShapeType="1"/>
          </p:cNvSpPr>
          <p:nvPr/>
        </p:nvSpPr>
        <p:spPr bwMode="auto">
          <a:xfrm>
            <a:off x="67325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5" name="Line 34"/>
          <p:cNvSpPr>
            <a:spLocks noChangeShapeType="1"/>
          </p:cNvSpPr>
          <p:nvPr/>
        </p:nvSpPr>
        <p:spPr bwMode="auto">
          <a:xfrm>
            <a:off x="7164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6" name="Line 35"/>
          <p:cNvSpPr>
            <a:spLocks noChangeShapeType="1"/>
          </p:cNvSpPr>
          <p:nvPr/>
        </p:nvSpPr>
        <p:spPr bwMode="auto">
          <a:xfrm>
            <a:off x="75977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7" name="Line 36"/>
          <p:cNvSpPr>
            <a:spLocks noChangeShapeType="1"/>
          </p:cNvSpPr>
          <p:nvPr/>
        </p:nvSpPr>
        <p:spPr bwMode="auto">
          <a:xfrm>
            <a:off x="80295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8" name="Text Box 37"/>
          <p:cNvSpPr txBox="1">
            <a:spLocks noChangeArrowheads="1"/>
          </p:cNvSpPr>
          <p:nvPr/>
        </p:nvSpPr>
        <p:spPr bwMode="auto">
          <a:xfrm>
            <a:off x="786130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6</a:t>
            </a:r>
            <a:endParaRPr lang="ru-RU"/>
          </a:p>
        </p:txBody>
      </p:sp>
      <p:sp>
        <p:nvSpPr>
          <p:cNvPr id="19499" name="Line 38"/>
          <p:cNvSpPr>
            <a:spLocks noChangeShapeType="1"/>
          </p:cNvSpPr>
          <p:nvPr/>
        </p:nvSpPr>
        <p:spPr bwMode="auto">
          <a:xfrm>
            <a:off x="5005388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0" name="Line 39"/>
          <p:cNvSpPr>
            <a:spLocks noChangeShapeType="1"/>
          </p:cNvSpPr>
          <p:nvPr/>
        </p:nvSpPr>
        <p:spPr bwMode="auto">
          <a:xfrm>
            <a:off x="4572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1" name="Line 40"/>
          <p:cNvSpPr>
            <a:spLocks noChangeShapeType="1"/>
          </p:cNvSpPr>
          <p:nvPr/>
        </p:nvSpPr>
        <p:spPr bwMode="auto">
          <a:xfrm>
            <a:off x="41402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2" name="Line 41"/>
          <p:cNvSpPr>
            <a:spLocks noChangeShapeType="1"/>
          </p:cNvSpPr>
          <p:nvPr/>
        </p:nvSpPr>
        <p:spPr bwMode="auto">
          <a:xfrm>
            <a:off x="37084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3" name="Line 42"/>
          <p:cNvSpPr>
            <a:spLocks noChangeShapeType="1"/>
          </p:cNvSpPr>
          <p:nvPr/>
        </p:nvSpPr>
        <p:spPr bwMode="auto">
          <a:xfrm>
            <a:off x="32766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4" name="Line 43"/>
          <p:cNvSpPr>
            <a:spLocks noChangeShapeType="1"/>
          </p:cNvSpPr>
          <p:nvPr/>
        </p:nvSpPr>
        <p:spPr bwMode="auto">
          <a:xfrm>
            <a:off x="28448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5" name="Line 44"/>
          <p:cNvSpPr>
            <a:spLocks noChangeShapeType="1"/>
          </p:cNvSpPr>
          <p:nvPr/>
        </p:nvSpPr>
        <p:spPr bwMode="auto">
          <a:xfrm>
            <a:off x="2413000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6" name="Text Box 45"/>
          <p:cNvSpPr txBox="1">
            <a:spLocks noChangeArrowheads="1"/>
          </p:cNvSpPr>
          <p:nvPr/>
        </p:nvSpPr>
        <p:spPr bwMode="auto">
          <a:xfrm>
            <a:off x="2197100" y="35734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9507" name="Text Box 46"/>
          <p:cNvSpPr txBox="1">
            <a:spLocks noChangeArrowheads="1"/>
          </p:cNvSpPr>
          <p:nvPr/>
        </p:nvSpPr>
        <p:spPr bwMode="auto">
          <a:xfrm>
            <a:off x="8316913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7</a:t>
            </a:r>
            <a:endParaRPr lang="ru-RU"/>
          </a:p>
        </p:txBody>
      </p:sp>
      <p:sp>
        <p:nvSpPr>
          <p:cNvPr id="19508" name="Line 47"/>
          <p:cNvSpPr>
            <a:spLocks noChangeShapeType="1"/>
          </p:cNvSpPr>
          <p:nvPr/>
        </p:nvSpPr>
        <p:spPr bwMode="auto">
          <a:xfrm>
            <a:off x="8461375" y="34290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9" name="Line 48"/>
          <p:cNvSpPr>
            <a:spLocks noChangeShapeType="1"/>
          </p:cNvSpPr>
          <p:nvPr/>
        </p:nvSpPr>
        <p:spPr bwMode="auto">
          <a:xfrm>
            <a:off x="5364163" y="30686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0" name="Line 49"/>
          <p:cNvSpPr>
            <a:spLocks noChangeShapeType="1"/>
          </p:cNvSpPr>
          <p:nvPr/>
        </p:nvSpPr>
        <p:spPr bwMode="auto">
          <a:xfrm>
            <a:off x="5364163" y="26368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1" name="Line 50"/>
          <p:cNvSpPr>
            <a:spLocks noChangeShapeType="1"/>
          </p:cNvSpPr>
          <p:nvPr/>
        </p:nvSpPr>
        <p:spPr bwMode="auto">
          <a:xfrm>
            <a:off x="5364163" y="22050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2" name="Line 51"/>
          <p:cNvSpPr>
            <a:spLocks noChangeShapeType="1"/>
          </p:cNvSpPr>
          <p:nvPr/>
        </p:nvSpPr>
        <p:spPr bwMode="auto">
          <a:xfrm>
            <a:off x="5364163" y="1773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3" name="Line 52"/>
          <p:cNvSpPr>
            <a:spLocks noChangeShapeType="1"/>
          </p:cNvSpPr>
          <p:nvPr/>
        </p:nvSpPr>
        <p:spPr bwMode="auto">
          <a:xfrm>
            <a:off x="5364163" y="13414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4" name="Line 55"/>
          <p:cNvSpPr>
            <a:spLocks noChangeShapeType="1"/>
          </p:cNvSpPr>
          <p:nvPr/>
        </p:nvSpPr>
        <p:spPr bwMode="auto">
          <a:xfrm>
            <a:off x="5364163" y="39322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5" name="Line 56"/>
          <p:cNvSpPr>
            <a:spLocks noChangeShapeType="1"/>
          </p:cNvSpPr>
          <p:nvPr/>
        </p:nvSpPr>
        <p:spPr bwMode="auto">
          <a:xfrm>
            <a:off x="5364163" y="4365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6" name="Line 57"/>
          <p:cNvSpPr>
            <a:spLocks noChangeShapeType="1"/>
          </p:cNvSpPr>
          <p:nvPr/>
        </p:nvSpPr>
        <p:spPr bwMode="auto">
          <a:xfrm>
            <a:off x="5364163" y="47974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7" name="Line 58"/>
          <p:cNvSpPr>
            <a:spLocks noChangeShapeType="1"/>
          </p:cNvSpPr>
          <p:nvPr/>
        </p:nvSpPr>
        <p:spPr bwMode="auto">
          <a:xfrm>
            <a:off x="5364163" y="5229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8" name="Line 59"/>
          <p:cNvSpPr>
            <a:spLocks noChangeShapeType="1"/>
          </p:cNvSpPr>
          <p:nvPr/>
        </p:nvSpPr>
        <p:spPr bwMode="auto">
          <a:xfrm>
            <a:off x="5364163" y="56610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9" name="Line 60"/>
          <p:cNvSpPr>
            <a:spLocks noChangeShapeType="1"/>
          </p:cNvSpPr>
          <p:nvPr/>
        </p:nvSpPr>
        <p:spPr bwMode="auto">
          <a:xfrm>
            <a:off x="5364163" y="60928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20" name="Line 61"/>
          <p:cNvSpPr>
            <a:spLocks noChangeShapeType="1"/>
          </p:cNvSpPr>
          <p:nvPr/>
        </p:nvSpPr>
        <p:spPr bwMode="auto">
          <a:xfrm>
            <a:off x="5364163" y="65246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21" name="Text Box 62"/>
          <p:cNvSpPr txBox="1">
            <a:spLocks noChangeArrowheads="1"/>
          </p:cNvSpPr>
          <p:nvPr/>
        </p:nvSpPr>
        <p:spPr bwMode="auto">
          <a:xfrm>
            <a:off x="5005388" y="59420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-6</a:t>
            </a:r>
            <a:endParaRPr lang="ru-RU"/>
          </a:p>
        </p:txBody>
      </p:sp>
      <p:sp>
        <p:nvSpPr>
          <p:cNvPr id="19522" name="Text Box 63"/>
          <p:cNvSpPr txBox="1">
            <a:spLocks noChangeArrowheads="1"/>
          </p:cNvSpPr>
          <p:nvPr/>
        </p:nvSpPr>
        <p:spPr bwMode="auto">
          <a:xfrm>
            <a:off x="5005388" y="6373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-7</a:t>
            </a:r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00042"/>
            <a:ext cx="442915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Координатна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площина-це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площина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на як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зображено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 взаємно перпендикулярні координатні прямі зі спільним початком відліку.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Выноска 1 59"/>
          <p:cNvSpPr/>
          <p:nvPr/>
        </p:nvSpPr>
        <p:spPr>
          <a:xfrm>
            <a:off x="6215074" y="785794"/>
            <a:ext cx="2000264" cy="785818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Вісь </a:t>
            </a:r>
            <a:r>
              <a:rPr lang="uk-UA" b="1" dirty="0" err="1" smtClean="0">
                <a:solidFill>
                  <a:srgbClr val="FF0000"/>
                </a:solidFill>
              </a:rPr>
              <a:t>Оу-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вісь ординат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1" name="Выноска 1 60"/>
          <p:cNvSpPr/>
          <p:nvPr/>
        </p:nvSpPr>
        <p:spPr>
          <a:xfrm>
            <a:off x="6929454" y="2571744"/>
            <a:ext cx="1714512" cy="785818"/>
          </a:xfrm>
          <a:prstGeom prst="borderCallout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Вісь </a:t>
            </a:r>
            <a:r>
              <a:rPr lang="uk-UA" b="1" dirty="0" err="1" smtClean="0">
                <a:solidFill>
                  <a:srgbClr val="FF0000"/>
                </a:solidFill>
              </a:rPr>
              <a:t>Ох-</a:t>
            </a:r>
            <a:endParaRPr lang="uk-UA" b="1" dirty="0" smtClean="0">
              <a:solidFill>
                <a:srgbClr val="FF0000"/>
              </a:solidFill>
            </a:endParaRPr>
          </a:p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вісь абсцис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4357718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Координати точки на площині </a:t>
            </a:r>
            <a:r>
              <a:rPr lang="uk-UA" b="1" dirty="0" err="1" smtClean="0"/>
              <a:t>ху</a:t>
            </a:r>
            <a:r>
              <a:rPr lang="uk-UA" b="1" dirty="0" smtClean="0"/>
              <a:t> </a:t>
            </a:r>
            <a:r>
              <a:rPr lang="uk-UA" dirty="0" smtClean="0"/>
              <a:t>називають </a:t>
            </a:r>
            <a:r>
              <a:rPr lang="uk-UA" b="1" dirty="0" err="1" smtClean="0"/>
              <a:t>декартовими</a:t>
            </a:r>
            <a:r>
              <a:rPr lang="uk-UA" b="1" dirty="0" smtClean="0"/>
              <a:t> координатами </a:t>
            </a:r>
          </a:p>
          <a:p>
            <a:pPr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sz="1600" dirty="0" smtClean="0"/>
              <a:t>(на честь французького математика </a:t>
            </a:r>
          </a:p>
          <a:p>
            <a:pPr algn="ctr">
              <a:buNone/>
            </a:pPr>
            <a:r>
              <a:rPr lang="uk-UA" sz="1600" dirty="0" err="1" smtClean="0"/>
              <a:t>Рене</a:t>
            </a:r>
            <a:r>
              <a:rPr lang="uk-UA" sz="1600" dirty="0" smtClean="0"/>
              <a:t> Декарта)</a:t>
            </a:r>
            <a:endParaRPr lang="ru-RU" sz="1600" dirty="0"/>
          </a:p>
        </p:txBody>
      </p:sp>
      <p:grpSp>
        <p:nvGrpSpPr>
          <p:cNvPr id="38" name="Group 66"/>
          <p:cNvGrpSpPr>
            <a:grpSpLocks/>
          </p:cNvGrpSpPr>
          <p:nvPr/>
        </p:nvGrpSpPr>
        <p:grpSpPr bwMode="auto">
          <a:xfrm>
            <a:off x="2339975" y="188913"/>
            <a:ext cx="6769100" cy="6335712"/>
            <a:chOff x="1519" y="119"/>
            <a:chExt cx="4264" cy="3991"/>
          </a:xfrm>
        </p:grpSpPr>
        <p:sp>
          <p:nvSpPr>
            <p:cNvPr id="39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43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48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51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54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60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62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63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80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81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89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97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388" y="1214422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(2;3)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99" name="Oval 104"/>
          <p:cNvSpPr>
            <a:spLocks noChangeArrowheads="1"/>
          </p:cNvSpPr>
          <p:nvPr/>
        </p:nvSpPr>
        <p:spPr bwMode="auto">
          <a:xfrm flipH="1" flipV="1">
            <a:off x="6429388" y="1928802"/>
            <a:ext cx="142876" cy="142876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1" name="Прямая соединительная линия 100"/>
          <p:cNvCxnSpPr>
            <a:stCxn id="99" idx="0"/>
            <a:endCxn id="66" idx="0"/>
          </p:cNvCxnSpPr>
          <p:nvPr/>
        </p:nvCxnSpPr>
        <p:spPr>
          <a:xfrm rot="16200000" flipH="1">
            <a:off x="5938046" y="2634458"/>
            <a:ext cx="1141422" cy="1586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84" idx="0"/>
            <a:endCxn id="99" idx="2"/>
          </p:cNvCxnSpPr>
          <p:nvPr/>
        </p:nvCxnSpPr>
        <p:spPr>
          <a:xfrm rot="16200000" flipH="1">
            <a:off x="6070612" y="1498588"/>
            <a:ext cx="11102" cy="99220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" name="Rectangle 1"/>
          <p:cNvSpPr>
            <a:spLocks noChangeArrowheads="1"/>
          </p:cNvSpPr>
          <p:nvPr/>
        </p:nvSpPr>
        <p:spPr bwMode="auto">
          <a:xfrm>
            <a:off x="6215074" y="4357694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(1;-3)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06" name="Oval 104"/>
          <p:cNvSpPr>
            <a:spLocks noChangeArrowheads="1"/>
          </p:cNvSpPr>
          <p:nvPr/>
        </p:nvSpPr>
        <p:spPr bwMode="auto">
          <a:xfrm>
            <a:off x="6072198" y="4500570"/>
            <a:ext cx="142875" cy="144463"/>
          </a:xfrm>
          <a:prstGeom prst="ellipse">
            <a:avLst/>
          </a:prstGeom>
          <a:solidFill>
            <a:srgbClr val="0070C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108" name="Прямая соединительная линия 107"/>
          <p:cNvCxnSpPr>
            <a:stCxn id="65" idx="1"/>
            <a:endCxn id="106" idx="3"/>
          </p:cNvCxnSpPr>
          <p:nvPr/>
        </p:nvCxnSpPr>
        <p:spPr>
          <a:xfrm rot="16200000" flipH="1">
            <a:off x="5455847" y="3986602"/>
            <a:ext cx="1266315" cy="823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91" idx="1"/>
            <a:endCxn id="106" idx="2"/>
          </p:cNvCxnSpPr>
          <p:nvPr/>
        </p:nvCxnSpPr>
        <p:spPr>
          <a:xfrm rot="5400000" flipH="1" flipV="1">
            <a:off x="5929719" y="4439047"/>
            <a:ext cx="8723" cy="27623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6" name="Прямоугольник 115"/>
          <p:cNvSpPr/>
          <p:nvPr/>
        </p:nvSpPr>
        <p:spPr>
          <a:xfrm>
            <a:off x="7858148" y="164305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І(+;+)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3643306" y="1785926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ІІ(-;+) 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3571868" y="4643446"/>
            <a:ext cx="965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ІІІ(-;-) 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7858148" y="4786322"/>
            <a:ext cx="974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І</a:t>
            </a:r>
            <a:r>
              <a:rPr lang="en-US" sz="2400" b="1" dirty="0"/>
              <a:t>V</a:t>
            </a:r>
            <a:r>
              <a:rPr lang="uk-UA" sz="2400" b="1" dirty="0"/>
              <a:t>(+;-)</a:t>
            </a:r>
            <a:endParaRPr lang="ru-RU" sz="2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6143636" y="428604"/>
            <a:ext cx="2512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66"/>
                </a:solidFill>
              </a:rPr>
              <a:t>х</a:t>
            </a:r>
            <a:r>
              <a:rPr lang="uk-UA" sz="2400" b="1" dirty="0" smtClean="0"/>
              <a:t> – абсциса точки</a:t>
            </a:r>
            <a:endParaRPr lang="ru-RU" sz="2400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215074" y="857232"/>
            <a:ext cx="27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uk-UA" sz="2400" b="1" dirty="0" smtClean="0">
                <a:solidFill>
                  <a:srgbClr val="FF0066"/>
                </a:solidFill>
              </a:rPr>
              <a:t> у</a:t>
            </a:r>
            <a:r>
              <a:rPr lang="uk-UA" sz="2400" b="1" dirty="0" smtClean="0"/>
              <a:t> – ордината точки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0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74900" y="522288"/>
            <a:ext cx="6769100" cy="6335712"/>
            <a:chOff x="1519" y="119"/>
            <a:chExt cx="4264" cy="399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3</a:t>
              </a:r>
              <a:endParaRPr lang="ru-RU" dirty="0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6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Rectangle 254"/>
          <p:cNvSpPr>
            <a:spLocks noGrp="1" noChangeArrowheads="1"/>
          </p:cNvSpPr>
          <p:nvPr>
            <p:ph idx="1"/>
          </p:nvPr>
        </p:nvSpPr>
        <p:spPr bwMode="auto">
          <a:xfrm>
            <a:off x="428596" y="2071678"/>
            <a:ext cx="40433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sz="2800" b="1" dirty="0" smtClean="0"/>
              <a:t>А(1; 2),</a:t>
            </a:r>
            <a:endParaRPr lang="uk-UA" sz="2800" b="1" dirty="0"/>
          </a:p>
          <a:p>
            <a:pPr marL="342900" indent="-342900">
              <a:spcBef>
                <a:spcPct val="20000"/>
              </a:spcBef>
            </a:pPr>
            <a:r>
              <a:rPr lang="uk-UA" sz="2800" b="1" dirty="0"/>
              <a:t>В</a:t>
            </a:r>
            <a:r>
              <a:rPr lang="uk-UA" sz="2800" b="1" dirty="0" smtClean="0"/>
              <a:t>(-1; </a:t>
            </a:r>
            <a:r>
              <a:rPr lang="uk-UA" sz="2800" b="1" dirty="0"/>
              <a:t>0),</a:t>
            </a:r>
          </a:p>
          <a:p>
            <a:pPr marL="342900" indent="-342900">
              <a:spcBef>
                <a:spcPct val="20000"/>
              </a:spcBef>
            </a:pPr>
            <a:r>
              <a:rPr lang="uk-UA" sz="2800" b="1" dirty="0"/>
              <a:t>С(0; </a:t>
            </a:r>
            <a:r>
              <a:rPr lang="uk-UA" sz="2800" b="1" dirty="0" smtClean="0"/>
              <a:t>4),</a:t>
            </a:r>
            <a:endParaRPr lang="uk-UA" sz="2800" b="1" dirty="0"/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D(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5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F</a:t>
            </a:r>
            <a:r>
              <a:rPr lang="en-US" sz="2800" b="1" dirty="0" smtClean="0"/>
              <a:t>(-</a:t>
            </a:r>
            <a:r>
              <a:rPr lang="uk-UA" sz="2800" b="1" dirty="0" smtClean="0"/>
              <a:t>2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3),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K</a:t>
            </a:r>
            <a:r>
              <a:rPr lang="en-US" sz="2800" b="1" dirty="0" smtClean="0"/>
              <a:t>(-</a:t>
            </a:r>
            <a:r>
              <a:rPr lang="uk-UA" sz="2800" b="1" dirty="0" smtClean="0"/>
              <a:t>1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1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L(</a:t>
            </a:r>
            <a:r>
              <a:rPr lang="uk-UA" sz="2800" b="1" dirty="0" smtClean="0"/>
              <a:t>4</a:t>
            </a:r>
            <a:r>
              <a:rPr lang="en-US" sz="2800" b="1" dirty="0" smtClean="0"/>
              <a:t>;</a:t>
            </a:r>
            <a:r>
              <a:rPr lang="uk-UA" sz="2800" b="1" dirty="0" smtClean="0"/>
              <a:t> </a:t>
            </a:r>
            <a:r>
              <a:rPr lang="en-US" sz="2800" b="1" dirty="0"/>
              <a:t>0),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M(0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 smtClean="0"/>
              <a:t>-</a:t>
            </a:r>
            <a:r>
              <a:rPr lang="uk-UA" sz="2800" b="1" dirty="0" smtClean="0"/>
              <a:t>4</a:t>
            </a:r>
            <a:r>
              <a:rPr lang="en-US" sz="2800" b="1" dirty="0" smtClean="0"/>
              <a:t>),</a:t>
            </a:r>
            <a:endParaRPr lang="en-US" sz="2800" b="1" dirty="0"/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P(0</a:t>
            </a:r>
            <a:r>
              <a:rPr lang="en-US" sz="2800" b="1" dirty="0"/>
              <a:t>;</a:t>
            </a:r>
            <a:r>
              <a:rPr lang="uk-UA" sz="2800" b="1" dirty="0"/>
              <a:t> </a:t>
            </a:r>
            <a:r>
              <a:rPr lang="en-US" sz="2800" b="1" dirty="0"/>
              <a:t>0).</a:t>
            </a:r>
            <a:endParaRPr lang="uk-UA" sz="2800" b="1" dirty="0"/>
          </a:p>
          <a:p>
            <a:pPr marL="342900" indent="-342900">
              <a:spcBef>
                <a:spcPct val="20000"/>
              </a:spcBef>
            </a:pP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500042"/>
            <a:ext cx="50109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Побудуйте точки за вказаними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координатами: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215074" y="250030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А</a:t>
            </a:r>
            <a:endParaRPr lang="ru-RU" sz="24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5000628" y="307181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В</a:t>
            </a:r>
            <a:endParaRPr lang="ru-RU" sz="2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786446" y="171448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С</a:t>
            </a:r>
            <a:endParaRPr lang="ru-RU" sz="2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572264" y="564357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357686" y="200024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endParaRPr lang="ru-RU" sz="2400" dirty="0"/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4786314" y="385762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K</a:t>
            </a:r>
            <a:endParaRPr lang="ru-RU" sz="24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500958" y="3000372"/>
            <a:ext cx="314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L</a:t>
            </a:r>
            <a:endParaRPr lang="ru-RU" sz="2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786446" y="5072074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715008" y="3214686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P</a:t>
            </a:r>
            <a:endParaRPr lang="ru-RU" sz="2400" dirty="0"/>
          </a:p>
        </p:txBody>
      </p:sp>
      <p:sp>
        <p:nvSpPr>
          <p:cNvPr id="76" name="Oval 237"/>
          <p:cNvSpPr>
            <a:spLocks noChangeArrowheads="1"/>
          </p:cNvSpPr>
          <p:nvPr/>
        </p:nvSpPr>
        <p:spPr bwMode="auto">
          <a:xfrm>
            <a:off x="4714876" y="2285992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7" name="Oval 237"/>
          <p:cNvSpPr>
            <a:spLocks noChangeArrowheads="1"/>
          </p:cNvSpPr>
          <p:nvPr/>
        </p:nvSpPr>
        <p:spPr bwMode="auto">
          <a:xfrm>
            <a:off x="5643570" y="1857364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0" name="Oval 237"/>
          <p:cNvSpPr>
            <a:spLocks noChangeArrowheads="1"/>
          </p:cNvSpPr>
          <p:nvPr/>
        </p:nvSpPr>
        <p:spPr bwMode="auto">
          <a:xfrm>
            <a:off x="7358082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1" name="Oval 237"/>
          <p:cNvSpPr>
            <a:spLocks noChangeArrowheads="1"/>
          </p:cNvSpPr>
          <p:nvPr/>
        </p:nvSpPr>
        <p:spPr bwMode="auto">
          <a:xfrm>
            <a:off x="6000760" y="2714620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2" name="Oval 237"/>
          <p:cNvSpPr>
            <a:spLocks noChangeArrowheads="1"/>
          </p:cNvSpPr>
          <p:nvPr/>
        </p:nvSpPr>
        <p:spPr bwMode="auto">
          <a:xfrm>
            <a:off x="5643570" y="350043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4" name="Oval 237"/>
          <p:cNvSpPr>
            <a:spLocks noChangeArrowheads="1"/>
          </p:cNvSpPr>
          <p:nvPr/>
        </p:nvSpPr>
        <p:spPr bwMode="auto">
          <a:xfrm>
            <a:off x="5143504" y="4000504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5" name="Oval 237"/>
          <p:cNvSpPr>
            <a:spLocks noChangeArrowheads="1"/>
          </p:cNvSpPr>
          <p:nvPr/>
        </p:nvSpPr>
        <p:spPr bwMode="auto">
          <a:xfrm>
            <a:off x="5643570" y="528638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6" name="Oval 237"/>
          <p:cNvSpPr>
            <a:spLocks noChangeArrowheads="1"/>
          </p:cNvSpPr>
          <p:nvPr/>
        </p:nvSpPr>
        <p:spPr bwMode="auto">
          <a:xfrm>
            <a:off x="6429388" y="5715016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7" name="Oval 237"/>
          <p:cNvSpPr>
            <a:spLocks noChangeArrowheads="1"/>
          </p:cNvSpPr>
          <p:nvPr/>
        </p:nvSpPr>
        <p:spPr bwMode="auto">
          <a:xfrm>
            <a:off x="5214942" y="3571876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build="p"/>
      <p:bldP spid="18433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 animBg="1"/>
      <p:bldP spid="77" grpId="0" animBg="1"/>
      <p:bldP spid="80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ВІДСТАНЬ МІЖ ДВОМА ТОЧКАМИ</a:t>
            </a:r>
            <a:endParaRPr lang="ru-RU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74900" y="714356"/>
            <a:ext cx="6769100" cy="6335712"/>
            <a:chOff x="1519" y="119"/>
            <a:chExt cx="4264" cy="399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3</a:t>
              </a:r>
              <a:endParaRPr lang="ru-RU" dirty="0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6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Oval 237"/>
          <p:cNvSpPr>
            <a:spLocks noChangeArrowheads="1"/>
          </p:cNvSpPr>
          <p:nvPr/>
        </p:nvSpPr>
        <p:spPr bwMode="auto">
          <a:xfrm>
            <a:off x="6429388" y="5429264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5" name="Oval 237"/>
          <p:cNvSpPr>
            <a:spLocks noChangeArrowheads="1"/>
          </p:cNvSpPr>
          <p:nvPr/>
        </p:nvSpPr>
        <p:spPr bwMode="auto">
          <a:xfrm>
            <a:off x="7858148" y="3000372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67" name="Прямая соединительная линия 66"/>
          <p:cNvCxnSpPr>
            <a:stCxn id="65" idx="7"/>
            <a:endCxn id="64" idx="3"/>
          </p:cNvCxnSpPr>
          <p:nvPr/>
        </p:nvCxnSpPr>
        <p:spPr>
          <a:xfrm rot="16200000" flipH="1" flipV="1">
            <a:off x="5949685" y="3522155"/>
            <a:ext cx="2531042" cy="1529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7286644" y="2357430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1"/>
          <p:cNvSpPr>
            <a:spLocks noChangeArrowheads="1"/>
          </p:cNvSpPr>
          <p:nvPr/>
        </p:nvSpPr>
        <p:spPr bwMode="auto">
          <a:xfrm>
            <a:off x="6143636" y="5643578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357694"/>
            <a:ext cx="5263153" cy="107157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357158" y="1285860"/>
            <a:ext cx="4038600" cy="28575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Відстань між двома точками дорівнює кореню квадратному із суми квадратів різниць їх відповідних координат.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Знайдіть відстань між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74900" y="714356"/>
            <a:ext cx="6769100" cy="6335712"/>
            <a:chOff x="1519" y="119"/>
            <a:chExt cx="4264" cy="399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3</a:t>
              </a:r>
              <a:endParaRPr lang="ru-RU" dirty="0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6</a:t>
              </a:r>
              <a:endParaRPr lang="ru-RU" dirty="0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6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785786" y="2071678"/>
            <a:ext cx="2674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sz="2800" b="1" dirty="0" smtClean="0"/>
              <a:t>С(-1; 2)  і  В(4;-3)</a:t>
            </a:r>
            <a:endParaRPr lang="uk-UA" sz="2800" b="1" dirty="0"/>
          </a:p>
        </p:txBody>
      </p:sp>
      <p:sp>
        <p:nvSpPr>
          <p:cNvPr id="65" name="Oval 237"/>
          <p:cNvSpPr>
            <a:spLocks noChangeArrowheads="1"/>
          </p:cNvSpPr>
          <p:nvPr/>
        </p:nvSpPr>
        <p:spPr bwMode="auto">
          <a:xfrm>
            <a:off x="7358082" y="5072074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6" name="Oval 237"/>
          <p:cNvSpPr>
            <a:spLocks noChangeArrowheads="1"/>
          </p:cNvSpPr>
          <p:nvPr/>
        </p:nvSpPr>
        <p:spPr bwMode="auto">
          <a:xfrm>
            <a:off x="5143504" y="2857496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7" name="Прямоугольник 66"/>
          <p:cNvSpPr/>
          <p:nvPr/>
        </p:nvSpPr>
        <p:spPr>
          <a:xfrm>
            <a:off x="4714876" y="2714620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С</a:t>
            </a:r>
            <a:endParaRPr lang="ru-RU" sz="24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572396" y="4786322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В</a:t>
            </a:r>
            <a:endParaRPr lang="ru-RU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0" y="5214926"/>
            <a:ext cx="5429288" cy="16430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0" y="5357826"/>
            <a:ext cx="5429288" cy="14287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4" grpId="0"/>
      <p:bldP spid="65" grpId="0" animBg="1"/>
      <p:bldP spid="66" grpId="0" animBg="1"/>
      <p:bldP spid="67" grpId="0"/>
      <p:bldP spid="68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2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Вершинами трикутника є точки </a:t>
            </a:r>
            <a:br>
              <a:rPr lang="uk-UA" dirty="0" smtClean="0"/>
            </a:br>
            <a:r>
              <a:rPr lang="uk-UA" dirty="0" smtClean="0"/>
              <a:t>А(-1;3), В(5;9), С(6;2). Доведіть, що трикутник-рівнобедрений.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071546"/>
            <a:ext cx="8215370" cy="869863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7929618" cy="571636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857496"/>
            <a:ext cx="8143932" cy="54855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1928794" y="6000768"/>
            <a:ext cx="123825" cy="13335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71472" y="5429264"/>
            <a:ext cx="59293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ВС=АС,    АВС- рівнобедрений.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14" grpId="0" animBg="1"/>
      <p:bldP spid="21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Координати середини відрізка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74900" y="714356"/>
            <a:ext cx="6769100" cy="6335712"/>
            <a:chOff x="1519" y="119"/>
            <a:chExt cx="4264" cy="3991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19" y="2069"/>
              <a:ext cx="421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571" y="206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Х</a:t>
              </a:r>
              <a:endParaRPr lang="ru-RU" b="1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618" y="255"/>
              <a:ext cx="0" cy="376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69" y="202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о</a:t>
              </a:r>
              <a:endParaRPr lang="ru-RU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618" y="119"/>
              <a:ext cx="2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/>
                <a:t>У</a:t>
              </a:r>
              <a:endParaRPr lang="ru-RU" b="1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787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059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2</a:t>
              </a:r>
              <a:endParaRPr lang="ru-RU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332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3</a:t>
              </a:r>
              <a:endParaRPr lang="ru-RU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604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876" y="211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379" y="170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1</a:t>
              </a:r>
              <a:endParaRPr lang="ru-RU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379" y="138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379" y="115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dirty="0"/>
                <a:t>3</a:t>
              </a:r>
              <a:endParaRPr lang="ru-RU" dirty="0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379" y="88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4</a:t>
              </a:r>
              <a:endParaRPr lang="ru-RU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79" y="5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5</a:t>
              </a:r>
              <a:endParaRPr lang="ru-RU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334" y="224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316" y="251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316" y="275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16" y="3022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334" y="333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3198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-1</a:t>
              </a:r>
              <a:endParaRPr lang="ru-RU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92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-2</a:t>
              </a:r>
              <a:endParaRPr lang="ru-RU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364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-4</a:t>
              </a:r>
              <a:endParaRPr lang="ru-RU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2092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-5</a:t>
              </a:r>
              <a:endParaRPr lang="ru-RU"/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837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653" y="2110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-3</a:t>
              </a:r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878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4150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4422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469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496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523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5133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3334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06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2789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>
              <a:off x="2517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2245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1973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170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565" y="2115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5420" y="21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7</a:t>
              </a:r>
              <a:endParaRPr lang="ru-RU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5511" y="202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3560" y="1797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>
              <a:off x="3560" y="1525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3560" y="1253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52"/>
            <p:cNvSpPr>
              <a:spLocks noChangeShapeType="1"/>
            </p:cNvSpPr>
            <p:nvPr/>
          </p:nvSpPr>
          <p:spPr bwMode="auto">
            <a:xfrm>
              <a:off x="3560" y="98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3560" y="709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3560" y="43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Text Box 55"/>
            <p:cNvSpPr txBox="1">
              <a:spLocks noChangeArrowheads="1"/>
            </p:cNvSpPr>
            <p:nvPr/>
          </p:nvSpPr>
          <p:spPr bwMode="auto">
            <a:xfrm>
              <a:off x="3379" y="3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6</a:t>
              </a:r>
              <a:endParaRPr lang="ru-RU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3560" y="2341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3560" y="261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>
              <a:off x="3560" y="2886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3560" y="3158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3560" y="343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3560" y="3702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2"/>
            <p:cNvSpPr>
              <a:spLocks noChangeShapeType="1"/>
            </p:cNvSpPr>
            <p:nvPr/>
          </p:nvSpPr>
          <p:spPr bwMode="auto">
            <a:xfrm>
              <a:off x="3560" y="3974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Text Box 63"/>
            <p:cNvSpPr txBox="1">
              <a:spLocks noChangeArrowheads="1"/>
            </p:cNvSpPr>
            <p:nvPr/>
          </p:nvSpPr>
          <p:spPr bwMode="auto">
            <a:xfrm>
              <a:off x="3334" y="3607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-6</a:t>
              </a:r>
              <a:endParaRPr lang="ru-RU"/>
            </a:p>
          </p:txBody>
        </p:sp>
        <p:sp>
          <p:nvSpPr>
            <p:cNvPr id="63" name="Text Box 64"/>
            <p:cNvSpPr txBox="1">
              <a:spLocks noChangeArrowheads="1"/>
            </p:cNvSpPr>
            <p:nvPr/>
          </p:nvSpPr>
          <p:spPr bwMode="auto">
            <a:xfrm>
              <a:off x="3334" y="3879"/>
              <a:ext cx="2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/>
                <a:t>-7</a:t>
              </a:r>
              <a:endParaRPr lang="ru-RU"/>
            </a:p>
          </p:txBody>
        </p:sp>
      </p:grp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7143768" y="2500306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(х₁;у₁)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2643174" y="5000636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(х₂;у₂)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67" name="Oval 237"/>
          <p:cNvSpPr>
            <a:spLocks noChangeArrowheads="1"/>
          </p:cNvSpPr>
          <p:nvPr/>
        </p:nvSpPr>
        <p:spPr bwMode="auto">
          <a:xfrm>
            <a:off x="6929454" y="2857496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8" name="Oval 237"/>
          <p:cNvSpPr>
            <a:spLocks noChangeArrowheads="1"/>
          </p:cNvSpPr>
          <p:nvPr/>
        </p:nvSpPr>
        <p:spPr bwMode="auto">
          <a:xfrm>
            <a:off x="4286248" y="5286388"/>
            <a:ext cx="142875" cy="1444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cxnSp>
        <p:nvCxnSpPr>
          <p:cNvPr id="70" name="Прямая соединительная линия 69"/>
          <p:cNvCxnSpPr>
            <a:endCxn id="67" idx="4"/>
          </p:cNvCxnSpPr>
          <p:nvPr/>
        </p:nvCxnSpPr>
        <p:spPr>
          <a:xfrm flipV="1">
            <a:off x="4286250" y="3001958"/>
            <a:ext cx="2714642" cy="242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929066"/>
            <a:ext cx="2071670" cy="813870"/>
          </a:xfrm>
          <a:prstGeom prst="rect">
            <a:avLst/>
          </a:prstGeom>
          <a:noFill/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714884"/>
            <a:ext cx="2071670" cy="80666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43116"/>
            <a:ext cx="60007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 А(х₁;у₁) і В(х₂;у₂)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–кінці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відрізка АВ,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С(х;у)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-його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середина, то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29"/>
          <p:cNvSpPr txBox="1">
            <a:spLocks noChangeArrowheads="1"/>
          </p:cNvSpPr>
          <p:nvPr/>
        </p:nvSpPr>
        <p:spPr>
          <a:xfrm>
            <a:off x="0" y="5600700"/>
            <a:ext cx="9144000" cy="12573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Кожна координата середини відрізка дорівнює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півсумі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відповідних координат його кінців.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1" grpId="0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/>
          <a:lstStyle/>
          <a:p>
            <a:r>
              <a:rPr lang="uk-UA" dirty="0" smtClean="0"/>
              <a:t>Знайдіть координати середини відрізка ВС, якщо В(5;4), С(3;2)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143116"/>
            <a:ext cx="3786214" cy="1194581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643313"/>
            <a:ext cx="3786214" cy="1168087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85786" y="5214950"/>
            <a:ext cx="5357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О(4;3)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-середина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5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571</Words>
  <Application>Microsoft Office PowerPoint</Application>
  <PresentationFormat>Экран (4:3)</PresentationFormat>
  <Paragraphs>243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Координати на площині  Відстань середини відрізків</vt:lpstr>
      <vt:lpstr>Слайд 2</vt:lpstr>
      <vt:lpstr>Слайд 3</vt:lpstr>
      <vt:lpstr>Слайд 4</vt:lpstr>
      <vt:lpstr>ВІДСТАНЬ МІЖ ДВОМА ТОЧКАМИ</vt:lpstr>
      <vt:lpstr>Знайдіть відстань між точками:</vt:lpstr>
      <vt:lpstr>Вершинами трикутника є точки  А(-1;3), В(5;9), С(6;2). Доведіть, що трикутник-рівнобедрений.</vt:lpstr>
      <vt:lpstr>Координати середини відрізка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ВІДСТАНЬ МІЖ ДВОМА ТОЧКАМИ. КООРДИНАТИ СЕРЕДИНИ ВІДРІЗКА.</dc:title>
  <dc:creator>Люда</dc:creator>
  <cp:lastModifiedBy>USER</cp:lastModifiedBy>
  <cp:revision>14</cp:revision>
  <dcterms:created xsi:type="dcterms:W3CDTF">2012-02-24T12:50:16Z</dcterms:created>
  <dcterms:modified xsi:type="dcterms:W3CDTF">2013-01-20T15:17:35Z</dcterms:modified>
</cp:coreProperties>
</file>