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D2E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ut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85786" y="1500174"/>
            <a:ext cx="3394584" cy="120032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Похідна</a:t>
            </a:r>
            <a:endParaRPr lang="ru-RU" sz="72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71604" y="3357562"/>
            <a:ext cx="7394718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CanDown">
              <a:avLst/>
            </a:prstTxWarp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Фізичний</a:t>
            </a:r>
            <a:r>
              <a:rPr lang="ru-RU" sz="72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ru-RU" sz="7200" b="1" cap="none" spc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зміст</a:t>
            </a:r>
            <a:r>
              <a:rPr lang="ru-RU" sz="72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ru-RU" sz="7200" b="1" cap="none" spc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похідної</a:t>
            </a:r>
            <a:endParaRPr lang="ru-RU" sz="72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5786" y="214290"/>
            <a:ext cx="4286280" cy="16377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oubleWave1">
              <a:avLst/>
            </a:prstTxWarp>
            <a:spAutoFit/>
          </a:bodyPr>
          <a:lstStyle/>
          <a:p>
            <a:pPr algn="ctr"/>
            <a:r>
              <a:rPr lang="ru-RU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Похідна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14" name="Рисунок 13" descr="Безымянный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72132" y="785794"/>
            <a:ext cx="3344565" cy="2571768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5715008" y="3500438"/>
            <a:ext cx="321467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Графік функції, що позначено чорним кольором, та дотична до нього(червоний). Значення тангенсу кута нахилу дотичної є значенням похідної у вказаній точці.</a:t>
            </a:r>
            <a:endParaRPr lang="uk-UA" dirty="0"/>
          </a:p>
        </p:txBody>
      </p:sp>
      <p:sp>
        <p:nvSpPr>
          <p:cNvPr id="17" name="TextBox 16"/>
          <p:cNvSpPr txBox="1"/>
          <p:nvPr/>
        </p:nvSpPr>
        <p:spPr>
          <a:xfrm>
            <a:off x="428596" y="2285992"/>
            <a:ext cx="4000528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 smtClean="0">
                <a:solidFill>
                  <a:srgbClr val="FF0000"/>
                </a:solidFill>
              </a:rPr>
              <a:t>Похідна</a:t>
            </a:r>
            <a:r>
              <a:rPr lang="uk-UA" sz="3600" dirty="0" smtClean="0"/>
              <a:t> </a:t>
            </a:r>
            <a:r>
              <a:rPr lang="uk-UA" sz="2800" dirty="0" smtClean="0"/>
              <a:t>– основне поняття диференційного числення, що характеризує швидкість зміни функції. Функцію, що має скінченну похідну, називають </a:t>
            </a:r>
            <a:r>
              <a:rPr lang="uk-UA" sz="2800" dirty="0" err="1" smtClean="0">
                <a:solidFill>
                  <a:srgbClr val="FF0000"/>
                </a:solidFill>
              </a:rPr>
              <a:t>диференційовною</a:t>
            </a:r>
            <a:r>
              <a:rPr lang="uk-UA" sz="2800" dirty="0" smtClean="0">
                <a:solidFill>
                  <a:srgbClr val="FF0000"/>
                </a:solidFill>
              </a:rPr>
              <a:t>.</a:t>
            </a:r>
            <a:endParaRPr lang="uk-UA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85784" y="1500174"/>
            <a:ext cx="5286412" cy="264320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3600" dirty="0" smtClean="0"/>
              <a:t>Похідна від шляху за часом дорівнює миттєвій швидкості руху матеріальної точки.</a:t>
            </a:r>
            <a:endParaRPr lang="uk-UA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428604"/>
            <a:ext cx="73947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Фізичний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зміст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похідної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86380" y="2826127"/>
            <a:ext cx="385762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/>
              <a:t>Зокрема, похідна за часом є мірою швидкості зміни відповідної функції, яку можна застосувати до найрізноманітніших фізичних величин.</a:t>
            </a:r>
            <a:endParaRPr lang="uk-UA" sz="3200" dirty="0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642910" y="5857892"/>
            <a:ext cx="292895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 flipH="1" flipV="1">
            <a:off x="-177833" y="5106999"/>
            <a:ext cx="221457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928662" y="4357694"/>
            <a:ext cx="2714644" cy="18573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Дуга 15"/>
          <p:cNvSpPr/>
          <p:nvPr/>
        </p:nvSpPr>
        <p:spPr>
          <a:xfrm rot="3751257">
            <a:off x="-418467" y="2776789"/>
            <a:ext cx="3359018" cy="2384212"/>
          </a:xfrm>
          <a:prstGeom prst="arc">
            <a:avLst>
              <a:gd name="adj1" fmla="val 18426605"/>
              <a:gd name="adj2" fmla="val 891192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7" name="TextBox 16"/>
          <p:cNvSpPr txBox="1"/>
          <p:nvPr/>
        </p:nvSpPr>
        <p:spPr>
          <a:xfrm>
            <a:off x="1000100" y="385762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у</a:t>
            </a:r>
            <a:endParaRPr lang="uk-UA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3571868" y="550070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х</a:t>
            </a:r>
            <a:endParaRPr lang="uk-UA" dirty="0"/>
          </a:p>
        </p:txBody>
      </p:sp>
      <p:sp>
        <p:nvSpPr>
          <p:cNvPr id="19" name="TextBox 18"/>
          <p:cNvSpPr txBox="1"/>
          <p:nvPr/>
        </p:nvSpPr>
        <p:spPr>
          <a:xfrm>
            <a:off x="928662" y="5500702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0</a:t>
            </a:r>
            <a:endParaRPr lang="uk-UA" dirty="0"/>
          </a:p>
        </p:txBody>
      </p:sp>
      <p:sp>
        <p:nvSpPr>
          <p:cNvPr id="20" name="TextBox 19"/>
          <p:cNvSpPr txBox="1"/>
          <p:nvPr/>
        </p:nvSpPr>
        <p:spPr>
          <a:xfrm>
            <a:off x="1714480" y="450057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у = </a:t>
            </a:r>
            <a:r>
              <a:rPr lang="en-US" dirty="0" smtClean="0"/>
              <a:t>f(x)</a:t>
            </a:r>
            <a:endParaRPr lang="uk-UA" dirty="0"/>
          </a:p>
        </p:txBody>
      </p:sp>
      <p:sp>
        <p:nvSpPr>
          <p:cNvPr id="21" name="Дуга 20"/>
          <p:cNvSpPr/>
          <p:nvPr/>
        </p:nvSpPr>
        <p:spPr>
          <a:xfrm rot="1094674">
            <a:off x="1744846" y="5582981"/>
            <a:ext cx="571504" cy="285752"/>
          </a:xfrm>
          <a:prstGeom prst="arc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2" name="TextBox 21"/>
          <p:cNvSpPr txBox="1"/>
          <p:nvPr/>
        </p:nvSpPr>
        <p:spPr>
          <a:xfrm>
            <a:off x="2214546" y="5357826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а</a:t>
            </a:r>
            <a:endParaRPr lang="uk-UA" dirty="0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rot="5400000">
            <a:off x="2428860" y="5143512"/>
            <a:ext cx="14287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16200000" flipH="1">
            <a:off x="2393142" y="5393545"/>
            <a:ext cx="214315" cy="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16200000" flipH="1">
            <a:off x="2393142" y="5679296"/>
            <a:ext cx="214315" cy="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428860" y="5857892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/>
              <a:t>х</a:t>
            </a:r>
            <a:r>
              <a:rPr lang="uk-UA" sz="700" dirty="0" smtClean="0"/>
              <a:t>0</a:t>
            </a:r>
            <a:endParaRPr lang="uk-UA" dirty="0" smtClean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357298"/>
            <a:ext cx="6000760" cy="192882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Похідна характеризує швидкість зміни функції при зміні аргументу: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786190"/>
            <a:ext cx="8229600" cy="262572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 = s(t) </a:t>
            </a:r>
            <a:r>
              <a:rPr lang="en-US" dirty="0" smtClean="0"/>
              <a:t>– </a:t>
            </a:r>
            <a:r>
              <a:rPr lang="uk-UA" sz="2400" dirty="0" smtClean="0"/>
              <a:t>залежність пройденого шляху від часу;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v = s’(t)</a:t>
            </a:r>
            <a:r>
              <a:rPr lang="en-US" dirty="0" smtClean="0"/>
              <a:t> – </a:t>
            </a:r>
            <a:r>
              <a:rPr lang="uk-UA" sz="2400" dirty="0" smtClean="0"/>
              <a:t>швидкість прямолінійного руху;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 = v’(t) </a:t>
            </a:r>
            <a:r>
              <a:rPr lang="en-US" dirty="0" smtClean="0"/>
              <a:t>– </a:t>
            </a:r>
            <a:r>
              <a:rPr lang="uk-UA" sz="2400" dirty="0" smtClean="0"/>
              <a:t>прискорення прямолінійного руху</a:t>
            </a:r>
            <a:endParaRPr lang="uk-UA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214290"/>
            <a:ext cx="73947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Фізичний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зміст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похідної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7072330" cy="61435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dirty="0" smtClean="0"/>
              <a:t>Задано закон </a:t>
            </a:r>
            <a:r>
              <a:rPr lang="ru-RU" dirty="0" err="1" smtClean="0"/>
              <a:t>прямолінійного</a:t>
            </a:r>
            <a:r>
              <a:rPr lang="ru-RU" dirty="0" smtClean="0"/>
              <a:t> </a:t>
            </a:r>
            <a:r>
              <a:rPr lang="ru-RU" dirty="0" err="1" smtClean="0"/>
              <a:t>руху</a:t>
            </a:r>
            <a:r>
              <a:rPr lang="ru-RU" dirty="0" smtClean="0"/>
              <a:t>: 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214290"/>
            <a:ext cx="571504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sz="6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Приклад:</a:t>
            </a:r>
            <a:endParaRPr lang="uk-UA" sz="6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5" name="Рисунок 4" descr="http://subject.com.ua/mathematics/zno/zno.files/image1674.jpg"/>
          <p:cNvPicPr/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071934" y="1928802"/>
            <a:ext cx="4071966" cy="61246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0" y="2428868"/>
            <a:ext cx="88582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(</a:t>
            </a:r>
            <a:r>
              <a:rPr lang="ru-RU" sz="3200" dirty="0" err="1" smtClean="0"/>
              <a:t>х</a:t>
            </a:r>
            <a:r>
              <a:rPr lang="ru-RU" sz="3200" dirty="0" smtClean="0"/>
              <a:t> - </a:t>
            </a:r>
            <a:r>
              <a:rPr lang="ru-RU" sz="3200" dirty="0" err="1" smtClean="0"/>
              <a:t>вимірюється</a:t>
            </a:r>
            <a:r>
              <a:rPr lang="ru-RU" sz="3200" dirty="0" smtClean="0"/>
              <a:t> у метрах, </a:t>
            </a:r>
            <a:r>
              <a:rPr lang="ru-RU" sz="3200" dirty="0" err="1" smtClean="0"/>
              <a:t>t</a:t>
            </a:r>
            <a:r>
              <a:rPr lang="ru-RU" sz="3200" dirty="0" smtClean="0"/>
              <a:t> - у секундах). </a:t>
            </a:r>
            <a:r>
              <a:rPr lang="ru-RU" sz="3200" dirty="0" err="1" smtClean="0"/>
              <a:t>Знайдіть</a:t>
            </a:r>
            <a:r>
              <a:rPr lang="ru-RU" sz="3200" dirty="0" smtClean="0"/>
              <a:t> </a:t>
            </a:r>
            <a:r>
              <a:rPr lang="ru-RU" sz="3200" dirty="0" err="1" smtClean="0"/>
              <a:t>швидкість</a:t>
            </a:r>
            <a:r>
              <a:rPr lang="ru-RU" sz="3200" dirty="0" smtClean="0"/>
              <a:t> </a:t>
            </a:r>
            <a:r>
              <a:rPr lang="ru-RU" sz="3200" dirty="0" err="1" smtClean="0"/>
              <a:t>і</a:t>
            </a:r>
            <a:r>
              <a:rPr lang="ru-RU" sz="3200" dirty="0" smtClean="0"/>
              <a:t> </a:t>
            </a:r>
            <a:r>
              <a:rPr lang="ru-RU" sz="3200" dirty="0" err="1" smtClean="0"/>
              <a:t>прискорення</a:t>
            </a:r>
            <a:r>
              <a:rPr lang="ru-RU" sz="3200" dirty="0" smtClean="0"/>
              <a:t> в момент часу </a:t>
            </a:r>
            <a:r>
              <a:rPr lang="ru-RU" sz="3200" dirty="0" err="1" smtClean="0"/>
              <a:t>t</a:t>
            </a:r>
            <a:r>
              <a:rPr lang="ru-RU" sz="3200" dirty="0" smtClean="0"/>
              <a:t> = 2с.</a:t>
            </a:r>
            <a:endParaRPr lang="uk-UA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57224" y="3500438"/>
            <a:ext cx="20741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Розв’язання</a:t>
            </a:r>
            <a:r>
              <a:rPr lang="ru-RU" dirty="0" smtClean="0"/>
              <a:t>.</a:t>
            </a:r>
            <a:endParaRPr lang="uk-UA" dirty="0"/>
          </a:p>
        </p:txBody>
      </p:sp>
      <p:pic>
        <p:nvPicPr>
          <p:cNvPr id="8" name="Рисунок 7" descr="http://subject.com.ua/mathematics/zno/zno.files/image1675.jpg"/>
          <p:cNvPicPr/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786050" y="3929066"/>
            <a:ext cx="5715040" cy="25181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173</Words>
  <Application>Microsoft Office PowerPoint</Application>
  <PresentationFormat>Экран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Похідна характеризує швидкість зміни функції при зміні аргументу: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Best</dc:creator>
  <cp:lastModifiedBy>Best</cp:lastModifiedBy>
  <cp:revision>20</cp:revision>
  <dcterms:created xsi:type="dcterms:W3CDTF">2014-09-08T16:16:31Z</dcterms:created>
  <dcterms:modified xsi:type="dcterms:W3CDTF">2014-09-15T20:10:49Z</dcterms:modified>
</cp:coreProperties>
</file>