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42EF8B3-EBB1-46E7-AE7A-B76AEAB362C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171B2E0-497C-497A-AD0A-CC07606D2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7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F8B3-EBB1-46E7-AE7A-B76AEAB362C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2E0-497C-497A-AD0A-CC07606D2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6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F8B3-EBB1-46E7-AE7A-B76AEAB362C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2E0-497C-497A-AD0A-CC07606D2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9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F8B3-EBB1-46E7-AE7A-B76AEAB362C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2E0-497C-497A-AD0A-CC07606D2559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632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F8B3-EBB1-46E7-AE7A-B76AEAB362C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2E0-497C-497A-AD0A-CC07606D2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105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F8B3-EBB1-46E7-AE7A-B76AEAB362C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2E0-497C-497A-AD0A-CC07606D2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89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F8B3-EBB1-46E7-AE7A-B76AEAB362C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2E0-497C-497A-AD0A-CC07606D2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21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F8B3-EBB1-46E7-AE7A-B76AEAB362C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2E0-497C-497A-AD0A-CC07606D2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39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F8B3-EBB1-46E7-AE7A-B76AEAB362C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2E0-497C-497A-AD0A-CC07606D2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32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F8B3-EBB1-46E7-AE7A-B76AEAB362C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2E0-497C-497A-AD0A-CC07606D2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45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F8B3-EBB1-46E7-AE7A-B76AEAB362C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2E0-497C-497A-AD0A-CC07606D2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4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F8B3-EBB1-46E7-AE7A-B76AEAB362C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2E0-497C-497A-AD0A-CC07606D2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8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F8B3-EBB1-46E7-AE7A-B76AEAB362C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2E0-497C-497A-AD0A-CC07606D2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52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F8B3-EBB1-46E7-AE7A-B76AEAB362C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2E0-497C-497A-AD0A-CC07606D2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3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F8B3-EBB1-46E7-AE7A-B76AEAB362C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2E0-497C-497A-AD0A-CC07606D2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7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F8B3-EBB1-46E7-AE7A-B76AEAB362C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2E0-497C-497A-AD0A-CC07606D2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1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F8B3-EBB1-46E7-AE7A-B76AEAB362C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2E0-497C-497A-AD0A-CC07606D2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5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F8B3-EBB1-46E7-AE7A-B76AEAB362C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1B2E0-497C-497A-AD0A-CC07606D2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6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3" y="661044"/>
            <a:ext cx="8791575" cy="2387600"/>
          </a:xfrm>
        </p:spPr>
        <p:txBody>
          <a:bodyPr/>
          <a:lstStyle/>
          <a:p>
            <a:r>
              <a:rPr lang="uk-UA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Циліндр у повсякденному житті</a:t>
            </a:r>
            <a:endParaRPr lang="ru-RU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Виконав швець максим 11-а класу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932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5895" y="-100013"/>
            <a:ext cx="10968038" cy="1079500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ЦИЛІНДР</a:t>
            </a:r>
            <a:endParaRPr lang="ru-RU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196976"/>
            <a:ext cx="4968875" cy="4608513"/>
          </a:xfrm>
          <a:noFill/>
        </p:spPr>
      </p:pic>
      <p:sp>
        <p:nvSpPr>
          <p:cNvPr id="307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096001" y="5831443"/>
            <a:ext cx="7451725" cy="1368425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 smtClean="0"/>
              <a:t>Нижня</a:t>
            </a:r>
            <a:r>
              <a:rPr lang="ru-RU" sz="1800" dirty="0" smtClean="0"/>
              <a:t> основа </a:t>
            </a:r>
            <a:r>
              <a:rPr lang="ru-RU" sz="1800" dirty="0" err="1" smtClean="0"/>
              <a:t>циліндра</a:t>
            </a:r>
          </a:p>
          <a:p>
            <a:pPr marL="0" indent="0">
              <a:buNone/>
            </a:pPr>
            <a:r>
              <a:rPr lang="ru-RU" sz="1800" dirty="0" err="1" smtClean="0"/>
              <a:t>Утворюючі</a:t>
            </a:r>
            <a:r>
              <a:rPr lang="ru-RU" sz="1800" dirty="0" smtClean="0"/>
              <a:t> </a:t>
            </a:r>
            <a:r>
              <a:rPr lang="ru-RU" sz="1800" dirty="0" err="1" smtClean="0"/>
              <a:t>циліндра</a:t>
            </a:r>
            <a:endParaRPr lang="ru-RU" sz="1800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3648075" y="981075"/>
            <a:ext cx="3024188" cy="13668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079875" y="2492376"/>
            <a:ext cx="2592388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4367213" y="1628776"/>
            <a:ext cx="2233612" cy="720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 flipV="1">
            <a:off x="4079876" y="3429001"/>
            <a:ext cx="2447925" cy="142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H="1">
            <a:off x="4079876" y="3933826"/>
            <a:ext cx="2447925" cy="7905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H="1" flipV="1">
            <a:off x="4727576" y="4797426"/>
            <a:ext cx="1439863" cy="12239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6311900" y="5300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6600825" y="765175"/>
            <a:ext cx="3924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Верхня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основа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циліндра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5699919" y="1449387"/>
            <a:ext cx="3240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>
              <a:spcBef>
                <a:spcPct val="20000"/>
              </a:spcBef>
              <a:buClr>
                <a:srgbClr val="FF0000"/>
              </a:buClr>
              <a:buSzPct val="90000"/>
            </a:pPr>
            <a:r>
              <a:rPr lang="uk-UA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Радіус циліндра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6456364" y="3429001"/>
            <a:ext cx="3876675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Висота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циліндра</a:t>
            </a: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Центр </a:t>
            </a: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нижньої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основи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6507164" y="4007713"/>
            <a:ext cx="33766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6167437" y="2636839"/>
            <a:ext cx="30606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Центр </a:t>
            </a: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верхньої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основи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6527800" y="1989138"/>
            <a:ext cx="2012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Вісь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циліндра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6542089" y="4360348"/>
            <a:ext cx="3633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Переріз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циліндра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6096000" y="40767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 flipH="1">
            <a:off x="6096001" y="4508501"/>
            <a:ext cx="1444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 flipH="1" flipV="1">
            <a:off x="3719513" y="3573464"/>
            <a:ext cx="2881312" cy="9350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3071814" y="3429001"/>
            <a:ext cx="3024187" cy="2879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4224338" y="46529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 flipH="1" flipV="1">
            <a:off x="4079876" y="1412875"/>
            <a:ext cx="2447925" cy="7191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6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withGroup">
                            <p:stCondLst>
                              <p:cond delay="17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 build="p"/>
      <p:bldP spid="3078" grpId="0" animBg="1"/>
      <p:bldP spid="3080" grpId="0" animBg="1"/>
      <p:bldP spid="3081" grpId="0" animBg="1"/>
      <p:bldP spid="3082" grpId="0" animBg="1"/>
      <p:bldP spid="3083" grpId="0" animBg="1"/>
      <p:bldP spid="3085" grpId="0" animBg="1"/>
      <p:bldP spid="3088" grpId="0"/>
      <p:bldP spid="3099" grpId="0"/>
      <p:bldP spid="3102" grpId="0"/>
      <p:bldP spid="3105" grpId="0" animBg="1"/>
      <p:bldP spid="3106" grpId="0" animBg="1"/>
      <p:bldP spid="31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102" y="-57665"/>
            <a:ext cx="9452446" cy="807308"/>
          </a:xfrm>
        </p:spPr>
        <p:txBody>
          <a:bodyPr>
            <a:normAutofit/>
          </a:bodyPr>
          <a:lstStyle/>
          <a:p>
            <a:r>
              <a:rPr lang="ru-RU" b="1" cap="none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Циліндри</a:t>
            </a:r>
            <a:r>
              <a:rPr lang="ru-RU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Фараона - </a:t>
            </a:r>
            <a:r>
              <a:rPr lang="ru-RU" b="1" cap="none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таємниця</a:t>
            </a:r>
            <a:r>
              <a:rPr lang="ru-RU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cap="none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тисячоліть</a:t>
            </a:r>
            <a:r>
              <a:rPr lang="ru-RU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872" y="733168"/>
            <a:ext cx="8323861" cy="59093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два </a:t>
            </a:r>
            <a:r>
              <a:rPr lang="ru-RU" dirty="0" err="1" smtClean="0"/>
              <a:t>загадкових</a:t>
            </a:r>
            <a:r>
              <a:rPr lang="ru-RU" dirty="0" smtClean="0"/>
              <a:t> предмета,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циліндричну</a:t>
            </a:r>
            <a:r>
              <a:rPr lang="ru-RU" dirty="0" smtClean="0"/>
              <a:t> форму, не </a:t>
            </a:r>
            <a:r>
              <a:rPr lang="ru-RU" dirty="0" err="1" smtClean="0"/>
              <a:t>піддаються</a:t>
            </a:r>
            <a:r>
              <a:rPr lang="ru-RU" dirty="0" smtClean="0"/>
              <a:t> </a:t>
            </a:r>
            <a:r>
              <a:rPr lang="ru-RU" dirty="0" err="1" smtClean="0"/>
              <a:t>науковому</a:t>
            </a:r>
            <a:r>
              <a:rPr lang="ru-RU" dirty="0" smtClean="0"/>
              <a:t> </a:t>
            </a:r>
            <a:r>
              <a:rPr lang="ru-RU" dirty="0" err="1" smtClean="0"/>
              <a:t>поясненню</a:t>
            </a:r>
            <a:r>
              <a:rPr lang="ru-RU" dirty="0" smtClean="0"/>
              <a:t>. До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пір</a:t>
            </a:r>
            <a:r>
              <a:rPr lang="ru-RU" dirty="0" smtClean="0"/>
              <a:t> думки </a:t>
            </a:r>
            <a:r>
              <a:rPr lang="ru-RU" dirty="0" err="1" smtClean="0"/>
              <a:t>фахівців-єгиптологів</a:t>
            </a:r>
            <a:r>
              <a:rPr lang="ru-RU" dirty="0" smtClean="0"/>
              <a:t> </a:t>
            </a:r>
            <a:r>
              <a:rPr lang="ru-RU" dirty="0" err="1" smtClean="0"/>
              <a:t>розходяться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Десь</a:t>
            </a:r>
            <a:r>
              <a:rPr lang="ru-RU" dirty="0" smtClean="0"/>
              <a:t> на початку 1976 року, </a:t>
            </a:r>
            <a:r>
              <a:rPr lang="ru-RU" dirty="0" err="1" smtClean="0"/>
              <a:t>дослідники</a:t>
            </a:r>
            <a:r>
              <a:rPr lang="ru-RU" dirty="0" smtClean="0"/>
              <a:t> В. Ковтун та Р. </a:t>
            </a:r>
            <a:r>
              <a:rPr lang="ru-RU" dirty="0" err="1" smtClean="0"/>
              <a:t>Добровольський</a:t>
            </a:r>
            <a:r>
              <a:rPr lang="ru-RU" dirty="0" smtClean="0"/>
              <a:t>,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Закавказзя</a:t>
            </a:r>
            <a:r>
              <a:rPr lang="ru-RU" dirty="0" smtClean="0"/>
              <a:t> </a:t>
            </a:r>
            <a:r>
              <a:rPr lang="ru-RU" dirty="0" err="1" smtClean="0"/>
              <a:t>виявили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стародавній</a:t>
            </a:r>
            <a:r>
              <a:rPr lang="ru-RU" dirty="0" smtClean="0"/>
              <a:t> </a:t>
            </a:r>
            <a:r>
              <a:rPr lang="ru-RU" dirty="0" err="1" smtClean="0"/>
              <a:t>рукопис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«</a:t>
            </a:r>
            <a:r>
              <a:rPr lang="ru-RU" dirty="0" err="1" smtClean="0"/>
              <a:t>Таємниці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і </a:t>
            </a:r>
            <a:r>
              <a:rPr lang="ru-RU" dirty="0" err="1" smtClean="0"/>
              <a:t>Смерті</a:t>
            </a:r>
            <a:r>
              <a:rPr lang="ru-RU" dirty="0" smtClean="0"/>
              <a:t>». 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про </a:t>
            </a:r>
            <a:r>
              <a:rPr lang="ru-RU" dirty="0" err="1" smtClean="0"/>
              <a:t>Сонячні</a:t>
            </a:r>
            <a:r>
              <a:rPr lang="ru-RU" dirty="0" smtClean="0"/>
              <a:t> і </a:t>
            </a:r>
            <a:r>
              <a:rPr lang="ru-RU" dirty="0" err="1" smtClean="0"/>
              <a:t>Місячні</a:t>
            </a:r>
            <a:r>
              <a:rPr lang="ru-RU" dirty="0" smtClean="0"/>
              <a:t> </a:t>
            </a:r>
            <a:r>
              <a:rPr lang="ru-RU" dirty="0" err="1" smtClean="0"/>
              <a:t>циліндри</a:t>
            </a:r>
            <a:r>
              <a:rPr lang="ru-RU" dirty="0" smtClean="0"/>
              <a:t>, </a:t>
            </a:r>
            <a:r>
              <a:rPr lang="ru-RU" dirty="0" err="1" smtClean="0"/>
              <a:t>виготовлені</a:t>
            </a:r>
            <a:r>
              <a:rPr lang="ru-RU" dirty="0" smtClean="0"/>
              <a:t> з </a:t>
            </a:r>
            <a:r>
              <a:rPr lang="ru-RU" dirty="0" err="1" smtClean="0"/>
              <a:t>міді</a:t>
            </a:r>
            <a:r>
              <a:rPr lang="ru-RU" dirty="0" smtClean="0"/>
              <a:t> та цинку, а </a:t>
            </a:r>
            <a:r>
              <a:rPr lang="ru-RU" dirty="0" err="1" smtClean="0"/>
              <a:t>також</a:t>
            </a:r>
            <a:r>
              <a:rPr lang="ru-RU" dirty="0" smtClean="0"/>
              <a:t> з особливого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наповнення</a:t>
            </a:r>
            <a:r>
              <a:rPr lang="ru-RU" dirty="0" smtClean="0"/>
              <a:t>. </a:t>
            </a:r>
            <a:r>
              <a:rPr lang="ru-RU" dirty="0" err="1" smtClean="0"/>
              <a:t>Згідно</a:t>
            </a:r>
            <a:r>
              <a:rPr lang="ru-RU" dirty="0" smtClean="0"/>
              <a:t> з </a:t>
            </a:r>
            <a:r>
              <a:rPr lang="ru-RU" dirty="0" err="1" smtClean="0"/>
              <a:t>твердженнями</a:t>
            </a:r>
            <a:r>
              <a:rPr lang="ru-RU" dirty="0" smtClean="0"/>
              <a:t> </a:t>
            </a:r>
            <a:r>
              <a:rPr lang="ru-RU" dirty="0" err="1" smtClean="0"/>
              <a:t>невідомого</a:t>
            </a:r>
            <a:r>
              <a:rPr lang="ru-RU" dirty="0" smtClean="0"/>
              <a:t> автора,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загадкові</a:t>
            </a:r>
            <a:r>
              <a:rPr lang="ru-RU" dirty="0" smtClean="0"/>
              <a:t> для </a:t>
            </a:r>
            <a:r>
              <a:rPr lang="ru-RU" dirty="0" err="1" smtClean="0"/>
              <a:t>нашого</a:t>
            </a:r>
            <a:r>
              <a:rPr lang="ru-RU" dirty="0" smtClean="0"/>
              <a:t> </a:t>
            </a:r>
            <a:r>
              <a:rPr lang="ru-RU" dirty="0" err="1" smtClean="0"/>
              <a:t>розуму</a:t>
            </a:r>
            <a:r>
              <a:rPr lang="ru-RU" dirty="0" smtClean="0"/>
              <a:t> </a:t>
            </a:r>
            <a:r>
              <a:rPr lang="ru-RU" dirty="0" err="1" smtClean="0"/>
              <a:t>циліндри</a:t>
            </a:r>
            <a:r>
              <a:rPr lang="ru-RU" dirty="0" smtClean="0"/>
              <a:t>, колись </a:t>
            </a:r>
            <a:r>
              <a:rPr lang="ru-RU" dirty="0" err="1" smtClean="0"/>
              <a:t>використовувалися</a:t>
            </a:r>
            <a:r>
              <a:rPr lang="ru-RU" dirty="0" smtClean="0"/>
              <a:t> великими </a:t>
            </a:r>
            <a:r>
              <a:rPr lang="ru-RU" dirty="0" err="1" smtClean="0"/>
              <a:t>жерцями</a:t>
            </a:r>
            <a:r>
              <a:rPr lang="ru-RU" dirty="0" smtClean="0"/>
              <a:t> і фараонами </a:t>
            </a:r>
            <a:r>
              <a:rPr lang="ru-RU" dirty="0" err="1" smtClean="0"/>
              <a:t>Стародавнього</a:t>
            </a:r>
            <a:r>
              <a:rPr lang="ru-RU" dirty="0" smtClean="0"/>
              <a:t> </a:t>
            </a:r>
            <a:r>
              <a:rPr lang="ru-RU" dirty="0" err="1" smtClean="0"/>
              <a:t>Єгипту</a:t>
            </a:r>
            <a:r>
              <a:rPr lang="ru-RU" dirty="0" smtClean="0"/>
              <a:t> для </a:t>
            </a:r>
            <a:r>
              <a:rPr lang="ru-RU" dirty="0" err="1" smtClean="0"/>
              <a:t>спілкування</a:t>
            </a:r>
            <a:r>
              <a:rPr lang="ru-RU" dirty="0" smtClean="0"/>
              <a:t> з богами і </a:t>
            </a:r>
            <a:r>
              <a:rPr lang="ru-RU" dirty="0" err="1" smtClean="0"/>
              <a:t>зміцнення</a:t>
            </a:r>
            <a:r>
              <a:rPr lang="ru-RU" dirty="0" smtClean="0"/>
              <a:t> </a:t>
            </a:r>
            <a:r>
              <a:rPr lang="ru-RU" dirty="0" err="1" smtClean="0"/>
              <a:t>життєвих</a:t>
            </a:r>
            <a:r>
              <a:rPr lang="ru-RU" dirty="0" smtClean="0"/>
              <a:t> сил. </a:t>
            </a:r>
            <a:r>
              <a:rPr lang="ru-RU" dirty="0" err="1" smtClean="0"/>
              <a:t>Завдяки</a:t>
            </a:r>
            <a:r>
              <a:rPr lang="ru-RU" dirty="0" smtClean="0"/>
              <a:t> одному </a:t>
            </a:r>
            <a:r>
              <a:rPr lang="ru-RU" dirty="0" err="1" smtClean="0"/>
              <a:t>старовинному</a:t>
            </a:r>
            <a:r>
              <a:rPr lang="ru-RU" dirty="0" smtClean="0"/>
              <a:t> рецепту,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дійшов</a:t>
            </a:r>
            <a:r>
              <a:rPr lang="ru-RU" dirty="0" smtClean="0"/>
              <a:t> у </a:t>
            </a:r>
            <a:r>
              <a:rPr lang="ru-RU" dirty="0" err="1" smtClean="0"/>
              <a:t>рукописах</a:t>
            </a:r>
            <a:r>
              <a:rPr lang="ru-RU" dirty="0" smtClean="0"/>
              <a:t> до наших </a:t>
            </a:r>
            <a:r>
              <a:rPr lang="ru-RU" dirty="0" err="1" smtClean="0"/>
              <a:t>часів</a:t>
            </a:r>
            <a:r>
              <a:rPr lang="ru-RU" dirty="0" smtClean="0"/>
              <a:t>, </a:t>
            </a:r>
            <a:r>
              <a:rPr lang="ru-RU" dirty="0" err="1" smtClean="0"/>
              <a:t>Циліндри</a:t>
            </a:r>
            <a:r>
              <a:rPr lang="ru-RU" dirty="0" smtClean="0"/>
              <a:t> Фараона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відтворені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вивчалися</a:t>
            </a:r>
            <a:r>
              <a:rPr lang="ru-RU" dirty="0" smtClean="0"/>
              <a:t> </a:t>
            </a:r>
            <a:r>
              <a:rPr lang="ru-RU" dirty="0" err="1" smtClean="0"/>
              <a:t>відомим</a:t>
            </a:r>
            <a:r>
              <a:rPr lang="ru-RU" dirty="0" smtClean="0"/>
              <a:t> </a:t>
            </a:r>
            <a:r>
              <a:rPr lang="ru-RU" dirty="0" err="1" smtClean="0"/>
              <a:t>фізиком</a:t>
            </a:r>
            <a:r>
              <a:rPr lang="ru-RU" dirty="0" smtClean="0"/>
              <a:t> </a:t>
            </a:r>
            <a:r>
              <a:rPr lang="ru-RU" dirty="0" err="1" smtClean="0"/>
              <a:t>Володимиром</a:t>
            </a:r>
            <a:r>
              <a:rPr lang="ru-RU" dirty="0" smtClean="0"/>
              <a:t> Ковтуном. </a:t>
            </a:r>
            <a:r>
              <a:rPr lang="ru-RU" dirty="0" err="1" smtClean="0"/>
              <a:t>Крім</a:t>
            </a:r>
            <a:r>
              <a:rPr lang="ru-RU" dirty="0" smtClean="0"/>
              <a:t> того, в </a:t>
            </a:r>
            <a:r>
              <a:rPr lang="ru-RU" dirty="0" err="1" smtClean="0"/>
              <a:t>дослідженнях</a:t>
            </a:r>
            <a:r>
              <a:rPr lang="ru-RU" dirty="0" smtClean="0"/>
              <a:t> брали участь </a:t>
            </a:r>
            <a:r>
              <a:rPr lang="ru-RU" dirty="0" err="1" smtClean="0"/>
              <a:t>провідні</a:t>
            </a:r>
            <a:r>
              <a:rPr lang="ru-RU" dirty="0" smtClean="0"/>
              <a:t> </a:t>
            </a:r>
            <a:r>
              <a:rPr lang="ru-RU" dirty="0" err="1" smtClean="0"/>
              <a:t>єгиптологи</a:t>
            </a:r>
            <a:r>
              <a:rPr lang="ru-RU" dirty="0" smtClean="0"/>
              <a:t>, медики, парапсихологи і </a:t>
            </a:r>
            <a:r>
              <a:rPr lang="ru-RU" dirty="0" err="1" smtClean="0"/>
              <a:t>екстрасенси</a:t>
            </a:r>
            <a:r>
              <a:rPr lang="ru-RU" dirty="0" smtClean="0"/>
              <a:t>. </a:t>
            </a:r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в рамках </a:t>
            </a:r>
            <a:r>
              <a:rPr lang="ru-RU" dirty="0" err="1" smtClean="0"/>
              <a:t>даного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вразили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. </a:t>
            </a:r>
            <a:r>
              <a:rPr lang="ru-RU" dirty="0" err="1" smtClean="0"/>
              <a:t>З’ясувалося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Циліндри</a:t>
            </a:r>
            <a:r>
              <a:rPr lang="ru-RU" dirty="0" smtClean="0"/>
              <a:t> Фараона </a:t>
            </a:r>
            <a:r>
              <a:rPr lang="ru-RU" dirty="0" err="1" smtClean="0"/>
              <a:t>володіють</a:t>
            </a:r>
            <a:r>
              <a:rPr lang="ru-RU" dirty="0" smtClean="0"/>
              <a:t> </a:t>
            </a:r>
            <a:r>
              <a:rPr lang="ru-RU" dirty="0" err="1" smtClean="0"/>
              <a:t>дивовижними</a:t>
            </a:r>
            <a:r>
              <a:rPr lang="ru-RU" dirty="0" smtClean="0"/>
              <a:t> </a:t>
            </a:r>
            <a:r>
              <a:rPr lang="ru-RU" dirty="0" err="1" smtClean="0"/>
              <a:t>властивостями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благотворно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впливати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медиків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Циліндри</a:t>
            </a:r>
            <a:r>
              <a:rPr lang="ru-RU" dirty="0" smtClean="0"/>
              <a:t> Фараона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унікальний</a:t>
            </a:r>
            <a:r>
              <a:rPr lang="ru-RU" dirty="0" smtClean="0"/>
              <a:t>, </a:t>
            </a:r>
            <a:r>
              <a:rPr lang="ru-RU" dirty="0" err="1" smtClean="0"/>
              <a:t>фізіотерапевтичний</a:t>
            </a:r>
            <a:r>
              <a:rPr lang="ru-RU" dirty="0" smtClean="0"/>
              <a:t> </a:t>
            </a:r>
            <a:r>
              <a:rPr lang="ru-RU" dirty="0" err="1" smtClean="0"/>
              <a:t>прилад</a:t>
            </a:r>
            <a:r>
              <a:rPr lang="ru-RU" dirty="0" smtClean="0"/>
              <a:t>, </a:t>
            </a:r>
            <a:r>
              <a:rPr lang="ru-RU" dirty="0" err="1" smtClean="0"/>
              <a:t>створений</a:t>
            </a:r>
            <a:r>
              <a:rPr lang="ru-RU" dirty="0" smtClean="0"/>
              <a:t> </a:t>
            </a:r>
            <a:r>
              <a:rPr lang="ru-RU" dirty="0" err="1" smtClean="0"/>
              <a:t>якимось</a:t>
            </a:r>
            <a:r>
              <a:rPr lang="ru-RU" dirty="0" smtClean="0"/>
              <a:t> </a:t>
            </a:r>
            <a:r>
              <a:rPr lang="ru-RU" dirty="0" err="1" smtClean="0"/>
              <a:t>генієм</a:t>
            </a:r>
            <a:r>
              <a:rPr lang="ru-RU" dirty="0" smtClean="0"/>
              <a:t> </a:t>
            </a:r>
            <a:r>
              <a:rPr lang="ru-RU" dirty="0" err="1" smtClean="0"/>
              <a:t>Стародавнього</a:t>
            </a:r>
            <a:r>
              <a:rPr lang="ru-RU" dirty="0" smtClean="0"/>
              <a:t> </a:t>
            </a:r>
            <a:r>
              <a:rPr lang="ru-RU" dirty="0" err="1" smtClean="0"/>
              <a:t>Єгипту</a:t>
            </a:r>
            <a:r>
              <a:rPr lang="ru-RU" dirty="0" smtClean="0"/>
              <a:t>. Вони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захищати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випромінювань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 – </a:t>
            </a:r>
            <a:r>
              <a:rPr lang="ru-RU" dirty="0" err="1" smtClean="0"/>
              <a:t>мікрохвильових</a:t>
            </a:r>
            <a:r>
              <a:rPr lang="ru-RU" dirty="0" smtClean="0"/>
              <a:t> печей, </a:t>
            </a:r>
            <a:r>
              <a:rPr lang="ru-RU" dirty="0" err="1" smtClean="0"/>
              <a:t>телевізорів</a:t>
            </a:r>
            <a:r>
              <a:rPr lang="ru-RU" dirty="0" smtClean="0"/>
              <a:t>, </a:t>
            </a:r>
            <a:r>
              <a:rPr lang="ru-RU" dirty="0" err="1" smtClean="0"/>
              <a:t>персональних</a:t>
            </a:r>
            <a:r>
              <a:rPr lang="ru-RU" dirty="0" smtClean="0"/>
              <a:t> </a:t>
            </a:r>
            <a:r>
              <a:rPr lang="ru-RU" dirty="0" err="1" smtClean="0"/>
              <a:t>комп’ютерів</a:t>
            </a:r>
            <a:r>
              <a:rPr lang="ru-RU" dirty="0" smtClean="0"/>
              <a:t> і т.д.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неодноразово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доведено </a:t>
            </a:r>
            <a:r>
              <a:rPr lang="ru-RU" dirty="0" err="1" smtClean="0"/>
              <a:t>дослідженнями</a:t>
            </a:r>
            <a:r>
              <a:rPr lang="ru-RU" dirty="0" smtClean="0"/>
              <a:t> та </a:t>
            </a:r>
            <a:r>
              <a:rPr lang="ru-RU" dirty="0" err="1" smtClean="0"/>
              <a:t>експериментами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32" name="Picture 8" descr="http://t0.gstatic.com/images?q=tbn:ANd9GcTaaGsrotgM_bbkyc-j4L-XFhao8bm4ijEs1VPOuC11aBvQ0VNG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044" y="1029729"/>
            <a:ext cx="2048305" cy="2457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ylinders.ru/_content/kupit_cilindri_farao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42" y="3943196"/>
            <a:ext cx="3051311" cy="2014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0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983" y="0"/>
            <a:ext cx="9452446" cy="807308"/>
          </a:xfrm>
        </p:spPr>
        <p:txBody>
          <a:bodyPr>
            <a:normAutofit/>
          </a:bodyPr>
          <a:lstStyle/>
          <a:p>
            <a:r>
              <a:rPr lang="ru-RU" b="1" cap="none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Циліндри</a:t>
            </a:r>
            <a:r>
              <a:rPr lang="ru-RU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b="1" cap="none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архітектура</a:t>
            </a:r>
            <a:endParaRPr lang="ru-RU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012" y="1482337"/>
            <a:ext cx="8323861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«Круглий будинок»</a:t>
            </a:r>
            <a:endParaRPr lang="ru-RU" sz="2400" dirty="0" smtClean="0"/>
          </a:p>
          <a:p>
            <a:r>
              <a:rPr lang="ru-RU" sz="2400" dirty="0" err="1" smtClean="0"/>
              <a:t>Архітектура</a:t>
            </a:r>
            <a:r>
              <a:rPr lang="ru-RU" sz="2400" dirty="0" smtClean="0"/>
              <a:t>, яку </a:t>
            </a:r>
            <a:r>
              <a:rPr lang="ru-RU" sz="2400" dirty="0"/>
              <a:t>створено на початку 19 </a:t>
            </a:r>
            <a:r>
              <a:rPr lang="ru-RU" sz="2400" dirty="0" err="1"/>
              <a:t>століття</a:t>
            </a:r>
            <a:r>
              <a:rPr lang="ru-RU" sz="2400" dirty="0"/>
              <a:t>, </a:t>
            </a:r>
            <a:r>
              <a:rPr lang="ru-RU" sz="2400" dirty="0" err="1"/>
              <a:t>знаходиться</a:t>
            </a:r>
            <a:r>
              <a:rPr lang="ru-RU" sz="2400" dirty="0"/>
              <a:t> у </a:t>
            </a:r>
            <a:r>
              <a:rPr lang="ru-RU" sz="2400" dirty="0" err="1"/>
              <a:t>селі</a:t>
            </a:r>
            <a:r>
              <a:rPr lang="ru-RU" sz="2400" dirty="0"/>
              <a:t> Головчино </a:t>
            </a:r>
            <a:r>
              <a:rPr lang="ru-RU" sz="2400" dirty="0" err="1"/>
              <a:t>Грайворонського</a:t>
            </a:r>
            <a:r>
              <a:rPr lang="ru-RU" sz="2400" dirty="0"/>
              <a:t> району </a:t>
            </a:r>
            <a:r>
              <a:rPr lang="ru-RU" sz="2400" dirty="0" err="1"/>
              <a:t>Білгородської</a:t>
            </a:r>
            <a:r>
              <a:rPr lang="ru-RU" sz="2400" dirty="0"/>
              <a:t> </a:t>
            </a:r>
            <a:r>
              <a:rPr lang="ru-RU" sz="2400" dirty="0" err="1"/>
              <a:t>області</a:t>
            </a:r>
            <a:r>
              <a:rPr lang="ru-RU" sz="2400" dirty="0"/>
              <a:t> (</a:t>
            </a:r>
            <a:r>
              <a:rPr lang="ru-RU" sz="2400" dirty="0" err="1"/>
              <a:t>Росія</a:t>
            </a:r>
            <a:r>
              <a:rPr lang="ru-RU" sz="2400" dirty="0"/>
              <a:t>).</a:t>
            </a:r>
          </a:p>
          <a:p>
            <a:r>
              <a:rPr lang="ru-RU" sz="2400" dirty="0" err="1"/>
              <a:t>Цегляна</a:t>
            </a:r>
            <a:r>
              <a:rPr lang="ru-RU" sz="2400" dirty="0"/>
              <a:t> </a:t>
            </a:r>
            <a:r>
              <a:rPr lang="ru-RU" sz="2400" dirty="0" err="1"/>
              <a:t>споруда</a:t>
            </a:r>
            <a:r>
              <a:rPr lang="ru-RU" sz="2400" dirty="0"/>
              <a:t> </a:t>
            </a:r>
            <a:r>
              <a:rPr lang="ru-RU" sz="2400" dirty="0" err="1"/>
              <a:t>складається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двох</a:t>
            </a:r>
            <a:r>
              <a:rPr lang="ru-RU" sz="2400" dirty="0"/>
              <a:t> </a:t>
            </a:r>
            <a:r>
              <a:rPr lang="ru-RU" sz="2400" dirty="0" err="1"/>
              <a:t>циліндрів</a:t>
            </a:r>
            <a:r>
              <a:rPr lang="ru-RU" sz="2400" dirty="0"/>
              <a:t> – великого (</a:t>
            </a:r>
            <a:r>
              <a:rPr lang="ru-RU" sz="2400" dirty="0" err="1"/>
              <a:t>діаметр</a:t>
            </a:r>
            <a:r>
              <a:rPr lang="ru-RU" sz="2400" dirty="0"/>
              <a:t> 26 м)  і малого (</a:t>
            </a:r>
            <a:r>
              <a:rPr lang="ru-RU" sz="2400" dirty="0" err="1"/>
              <a:t>діаметр</a:t>
            </a:r>
            <a:r>
              <a:rPr lang="ru-RU" sz="2400" dirty="0"/>
              <a:t> </a:t>
            </a:r>
            <a:r>
              <a:rPr lang="ru-RU" sz="2400" dirty="0" err="1"/>
              <a:t>біля</a:t>
            </a:r>
            <a:r>
              <a:rPr lang="ru-RU" sz="2400" dirty="0"/>
              <a:t> 10 м). </a:t>
            </a:r>
            <a:r>
              <a:rPr lang="ru-RU" sz="2400" dirty="0" err="1"/>
              <a:t>Малий</a:t>
            </a:r>
            <a:r>
              <a:rPr lang="ru-RU" sz="2400" dirty="0"/>
              <a:t> (3 </a:t>
            </a:r>
            <a:r>
              <a:rPr lang="ru-RU" sz="2400" dirty="0" err="1"/>
              <a:t>поверхи</a:t>
            </a:r>
            <a:r>
              <a:rPr lang="ru-RU" sz="2400" dirty="0"/>
              <a:t>) </a:t>
            </a:r>
            <a:r>
              <a:rPr lang="ru-RU" sz="2400" dirty="0" err="1"/>
              <a:t>знаходиться</a:t>
            </a:r>
            <a:r>
              <a:rPr lang="ru-RU" sz="2400" dirty="0"/>
              <a:t>  </a:t>
            </a:r>
            <a:r>
              <a:rPr lang="ru-RU" sz="2400" dirty="0" err="1"/>
              <a:t>всередині</a:t>
            </a:r>
            <a:r>
              <a:rPr lang="ru-RU" sz="2400" dirty="0"/>
              <a:t> великого (2 </a:t>
            </a:r>
            <a:r>
              <a:rPr lang="ru-RU" sz="2400" dirty="0" err="1"/>
              <a:t>поверхи</a:t>
            </a:r>
            <a:r>
              <a:rPr lang="ru-RU" sz="2400" dirty="0"/>
              <a:t>), </a:t>
            </a:r>
            <a:r>
              <a:rPr lang="ru-RU" sz="2400" dirty="0" err="1"/>
              <a:t>підіймається</a:t>
            </a:r>
            <a:r>
              <a:rPr lang="ru-RU" sz="2400" dirty="0"/>
              <a:t> над ним і </a:t>
            </a:r>
            <a:r>
              <a:rPr lang="ru-RU" sz="2400" dirty="0" err="1"/>
              <a:t>завершується</a:t>
            </a:r>
            <a:r>
              <a:rPr lang="ru-RU" sz="2400" dirty="0"/>
              <a:t> куполом.  </a:t>
            </a:r>
            <a:r>
              <a:rPr lang="ru-RU" sz="2400" dirty="0" err="1"/>
              <a:t>Усередині</a:t>
            </a:r>
            <a:r>
              <a:rPr lang="ru-RU" sz="2400" dirty="0"/>
              <a:t> малого </a:t>
            </a:r>
            <a:r>
              <a:rPr lang="ru-RU" sz="2400" dirty="0" err="1"/>
              <a:t>циліндра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поверхи</a:t>
            </a:r>
            <a:r>
              <a:rPr lang="ru-RU" sz="2400" dirty="0"/>
              <a:t> </a:t>
            </a:r>
            <a:r>
              <a:rPr lang="ru-RU" sz="2400" dirty="0" err="1"/>
              <a:t>поєднані</a:t>
            </a:r>
            <a:r>
              <a:rPr lang="ru-RU" sz="2400" dirty="0"/>
              <a:t>  сходами. </a:t>
            </a:r>
            <a:r>
              <a:rPr lang="ru-RU" sz="2400" dirty="0" err="1"/>
              <a:t>Нині</a:t>
            </a:r>
            <a:r>
              <a:rPr lang="ru-RU" sz="2400" dirty="0"/>
              <a:t> в </a:t>
            </a:r>
            <a:r>
              <a:rPr lang="ru-RU" sz="2400" dirty="0" err="1"/>
              <a:t>даній</a:t>
            </a:r>
            <a:r>
              <a:rPr lang="ru-RU" sz="2400" dirty="0"/>
              <a:t> </a:t>
            </a:r>
            <a:r>
              <a:rPr lang="ru-RU" sz="2400" dirty="0" err="1"/>
              <a:t>будівлі</a:t>
            </a:r>
            <a:r>
              <a:rPr lang="ru-RU" sz="2400" dirty="0"/>
              <a:t> </a:t>
            </a:r>
            <a:r>
              <a:rPr lang="ru-RU" sz="2400" dirty="0" err="1"/>
              <a:t>знаходиться</a:t>
            </a:r>
            <a:r>
              <a:rPr lang="ru-RU" sz="2400" dirty="0"/>
              <a:t> музей.</a:t>
            </a:r>
          </a:p>
        </p:txBody>
      </p:sp>
      <p:pic>
        <p:nvPicPr>
          <p:cNvPr id="2050" name="Picture 2" descr="http://belgorod.drugiegoroda.ru/files/2010/10/22973535_0_af0e_18b7c49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40" y="403654"/>
            <a:ext cx="3102050" cy="209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erb.bel.ru/pages/kray/img/grayvoron1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40" y="4360604"/>
            <a:ext cx="3102050" cy="2118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68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983" y="0"/>
            <a:ext cx="9452446" cy="807308"/>
          </a:xfrm>
        </p:spPr>
        <p:txBody>
          <a:bodyPr>
            <a:normAutofit/>
          </a:bodyPr>
          <a:lstStyle/>
          <a:p>
            <a:r>
              <a:rPr lang="ru-RU" b="1" cap="none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Циліндри</a:t>
            </a:r>
            <a:r>
              <a:rPr lang="ru-RU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b="1" cap="none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архітектура</a:t>
            </a:r>
            <a:endParaRPr lang="ru-RU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013" y="856357"/>
            <a:ext cx="8183820" cy="550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200" dirty="0" smtClean="0"/>
              <a:t>«Будинок Мельникова»</a:t>
            </a:r>
          </a:p>
          <a:p>
            <a:pPr algn="ctr"/>
            <a:r>
              <a:rPr lang="uk-UA" sz="2200" dirty="0" smtClean="0"/>
              <a:t>Ідея створити будинок, який складається з п’яти циліндрів, виникла в архітектора К.С. Мельникова  коли він проектував один з шести клубів, що побудовано ним у Москві. Проект не ухвалили і тоді Мельников, для здійснення свого задуму, вирішив побудувати на власні кошти будинок для своєї родини.  Керівництво столиці виділило архітекторові ділянку площею 720 </a:t>
            </a:r>
            <a:r>
              <a:rPr lang="uk-UA" sz="2200" dirty="0" err="1" smtClean="0"/>
              <a:t>кв.м</a:t>
            </a:r>
            <a:r>
              <a:rPr lang="uk-UA" sz="2200" dirty="0" smtClean="0"/>
              <a:t> у </a:t>
            </a:r>
            <a:r>
              <a:rPr lang="uk-UA" sz="2200" dirty="0" err="1" smtClean="0"/>
              <a:t>Кривоарбатському</a:t>
            </a:r>
            <a:r>
              <a:rPr lang="uk-UA" sz="2200" dirty="0" smtClean="0"/>
              <a:t> провулку  для будівництва (єдиний раз за всю історію соціалістичної Москви). І  восени 1929 року родина Мельникових оселилася у новій будові. </a:t>
            </a:r>
          </a:p>
          <a:p>
            <a:pPr algn="ctr"/>
            <a:r>
              <a:rPr lang="uk-UA" sz="2200" dirty="0" smtClean="0"/>
              <a:t>Будинок – фігура, яка складається із двох вертикально побудованих циліндрів різної висоти і одного діаметру, що перетинаються.  Передня частина першого циліндра зрізана скляним вітражем, на стіну заднього циліндра накинута сітка з 38-ма шестикутними ромбовидними вікнами -, які створюють образ вулика. </a:t>
            </a:r>
            <a:endParaRPr lang="ru-RU" sz="2200" dirty="0"/>
          </a:p>
        </p:txBody>
      </p:sp>
      <p:pic>
        <p:nvPicPr>
          <p:cNvPr id="3076" name="Picture 4" descr="http://znaimo.com.ua/images/rubase_4_99407471_26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425" y="403654"/>
            <a:ext cx="2274922" cy="3128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nn.in.ua/static/media/publications/49192/6f9b3c1a86144c58a2ce8172aee2ae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401" y="4566122"/>
            <a:ext cx="3136970" cy="1960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70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597" y="0"/>
            <a:ext cx="9452446" cy="807308"/>
          </a:xfrm>
        </p:spPr>
        <p:txBody>
          <a:bodyPr>
            <a:normAutofit/>
          </a:bodyPr>
          <a:lstStyle/>
          <a:p>
            <a:r>
              <a:rPr lang="ru-RU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Аптека </a:t>
            </a:r>
            <a:r>
              <a:rPr lang="en-US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Placebo Pharmacy </a:t>
            </a:r>
            <a:r>
              <a:rPr lang="ru-RU" b="1" cap="none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від</a:t>
            </a:r>
            <a:r>
              <a:rPr lang="ru-RU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cap="none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Klab</a:t>
            </a:r>
            <a:r>
              <a:rPr lang="en-US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Architecture</a:t>
            </a:r>
            <a:endParaRPr lang="ru-RU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48" y="1556574"/>
            <a:ext cx="8183820" cy="38164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200" dirty="0" smtClean="0"/>
              <a:t>Грецьке архітектурне агентство </a:t>
            </a:r>
            <a:r>
              <a:rPr lang="en-US" sz="2200" dirty="0" err="1"/>
              <a:t>K</a:t>
            </a:r>
            <a:r>
              <a:rPr lang="en-US" sz="2200" dirty="0" err="1" smtClean="0"/>
              <a:t>lab</a:t>
            </a:r>
            <a:r>
              <a:rPr lang="en-US" sz="2200" dirty="0" smtClean="0"/>
              <a:t> Architecture </a:t>
            </a:r>
            <a:r>
              <a:rPr lang="uk-UA" sz="2200" dirty="0" smtClean="0"/>
              <a:t>закінчило роботу над проектом аптеки ‘</a:t>
            </a:r>
            <a:r>
              <a:rPr lang="en-US" sz="2200" dirty="0" smtClean="0"/>
              <a:t>placebo pharmacy’, </a:t>
            </a:r>
            <a:r>
              <a:rPr lang="uk-UA" sz="2200" dirty="0" smtClean="0"/>
              <a:t>яка має форму циліндра.  Внутрішня площа будівлі становить 600 </a:t>
            </a:r>
            <a:r>
              <a:rPr lang="uk-UA" sz="2200" dirty="0" err="1" smtClean="0"/>
              <a:t>кв</a:t>
            </a:r>
            <a:r>
              <a:rPr lang="uk-UA" sz="2200" dirty="0" smtClean="0"/>
              <a:t>. м. Ця аптека розташована на одній із самих довгих і жвавих доріг в Афінах. Форма будинку відповідає  сучасним урбаністичним тенденціям.</a:t>
            </a:r>
          </a:p>
          <a:p>
            <a:pPr algn="ctr"/>
            <a:r>
              <a:rPr lang="uk-UA" sz="2200" dirty="0" smtClean="0"/>
              <a:t>Білосніжний фасад будинку прикрашений перфорацією, що імітує шрифт </a:t>
            </a:r>
            <a:r>
              <a:rPr lang="uk-UA" sz="2200" dirty="0" err="1" smtClean="0"/>
              <a:t>Брайля</a:t>
            </a:r>
            <a:r>
              <a:rPr lang="uk-UA" sz="2200" dirty="0" smtClean="0"/>
              <a:t>. Яскрава індивідуальність будинку притягає до нього відвідувачів і працює в якості своєрідного візуального маркера. Зовнішній вигляд будинку знаходить відображення й у його інтер’єрі.</a:t>
            </a:r>
            <a:endParaRPr lang="ru-RU" sz="2200" dirty="0"/>
          </a:p>
        </p:txBody>
      </p:sp>
      <p:pic>
        <p:nvPicPr>
          <p:cNvPr id="4098" name="Picture 2" descr="http://gooddays.ru/files/news/dezeen_placebo-pharma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457" y="2246569"/>
            <a:ext cx="3475014" cy="2152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57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99" y="0"/>
            <a:ext cx="9452446" cy="807308"/>
          </a:xfrm>
        </p:spPr>
        <p:txBody>
          <a:bodyPr>
            <a:normAutofit/>
          </a:bodyPr>
          <a:lstStyle/>
          <a:p>
            <a:r>
              <a:rPr lang="ru-RU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ПІЗАНСЬКА ВЕЖА </a:t>
            </a:r>
            <a:r>
              <a:rPr lang="ru-RU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b="1" cap="none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Падаюча</a:t>
            </a:r>
            <a:r>
              <a:rPr lang="ru-RU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cap="none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башта</a:t>
            </a:r>
            <a:r>
              <a:rPr lang="ru-RU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b="1" cap="none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Пізі</a:t>
            </a:r>
            <a:r>
              <a:rPr lang="ru-RU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013" y="979926"/>
            <a:ext cx="8183820" cy="550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Д</a:t>
            </a:r>
            <a:r>
              <a:rPr lang="uk-UA" sz="2200" dirty="0" err="1" smtClean="0"/>
              <a:t>звіниця</a:t>
            </a:r>
            <a:r>
              <a:rPr lang="uk-UA" sz="2200" dirty="0" smtClean="0"/>
              <a:t> ( </a:t>
            </a:r>
            <a:r>
              <a:rPr lang="uk-UA" sz="2200" dirty="0" err="1" smtClean="0"/>
              <a:t>кампанила</a:t>
            </a:r>
            <a:r>
              <a:rPr lang="uk-UA" sz="2200" dirty="0" smtClean="0"/>
              <a:t> ) собору в місті Піза ( Італія ), розташована на Соборній площі , яку часто називають «Площа чудес». Кругла в плані башта , виконана з каменю і мармуру , викликає захоплення своїми грандіозними розмірами , ажурністю і відчуттям « ефекту падіння» . Висота </a:t>
            </a:r>
            <a:r>
              <a:rPr lang="uk-UA" sz="2200" dirty="0" err="1" smtClean="0"/>
              <a:t>восьміярусной</a:t>
            </a:r>
            <a:r>
              <a:rPr lang="uk-UA" sz="2200" dirty="0" smtClean="0"/>
              <a:t> дзвіниці - 58,36 м над фундаментом , діаметр основи - 15,54 м , відхилення на рівні основи перевищує 4 м. Центральний циліндр вежі викладений з цегли. Товщина зовнішніх стін зменшується від основи до вершини ( біля основи - 4,9 м , на висоті галерей - 2,48 м). Нижній ярус дзвіниці прикрашений 15 </a:t>
            </a:r>
            <a:r>
              <a:rPr lang="uk-UA" sz="2200" dirty="0" err="1" smtClean="0"/>
              <a:t>полуколоннами</a:t>
            </a:r>
            <a:r>
              <a:rPr lang="uk-UA" sz="2200" dirty="0" smtClean="0"/>
              <a:t> . Ажурність і легкість вежі надають колони , з спиралися б на них округлими арками , з проходами під ними: 6 ярусів аркад по 30 колон у кожному. Нагорі розташована </a:t>
            </a:r>
            <a:r>
              <a:rPr lang="uk-UA" sz="2200" dirty="0" err="1" smtClean="0"/>
              <a:t>ошатно</a:t>
            </a:r>
            <a:r>
              <a:rPr lang="uk-UA" sz="2200" dirty="0" smtClean="0"/>
              <a:t> прикрашена дзвіниця з дзвонами. Усередині циліндра дзвіниці йде гвинтові сходи з 294 ступенів , по якій можна потрапити на оглядовий майданчик .</a:t>
            </a:r>
            <a:endParaRPr lang="ru-RU" sz="2200" dirty="0"/>
          </a:p>
        </p:txBody>
      </p:sp>
      <p:pic>
        <p:nvPicPr>
          <p:cNvPr id="5122" name="Picture 2" descr="http://sluhi.com.ua/images/news/55-11011508119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107" y="140043"/>
            <a:ext cx="2193077" cy="336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kranews.com/uploads/news/2010/06/06/c4781abd2a43e6a90db72bc0f25b825a7b6eb44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645" y="3853977"/>
            <a:ext cx="304800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1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693" y="0"/>
            <a:ext cx="9452446" cy="807308"/>
          </a:xfrm>
        </p:spPr>
        <p:txBody>
          <a:bodyPr>
            <a:normAutofit/>
          </a:bodyPr>
          <a:lstStyle/>
          <a:p>
            <a:r>
              <a:rPr lang="ru-RU" b="1" cap="none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Циліндр</a:t>
            </a:r>
            <a:r>
              <a:rPr lang="ru-RU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b="1" cap="none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головний</a:t>
            </a:r>
            <a:r>
              <a:rPr lang="ru-RU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cap="none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убір</a:t>
            </a:r>
            <a:r>
              <a:rPr lang="ru-RU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013" y="979926"/>
            <a:ext cx="8183820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 smtClean="0"/>
              <a:t>Циліндр</a:t>
            </a:r>
            <a:r>
              <a:rPr lang="en-US" sz="2000" dirty="0" smtClean="0"/>
              <a:t>— </a:t>
            </a:r>
            <a:r>
              <a:rPr lang="ru-RU" sz="2000" dirty="0" err="1" smtClean="0"/>
              <a:t>європейський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чоловічий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убір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являє</a:t>
            </a:r>
            <a:r>
              <a:rPr lang="ru-RU" sz="2000" dirty="0" smtClean="0"/>
              <a:t> собою </a:t>
            </a:r>
            <a:r>
              <a:rPr lang="ru-RU" sz="2000" dirty="0" err="1" smtClean="0"/>
              <a:t>високий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капелюх</a:t>
            </a:r>
            <a:r>
              <a:rPr lang="ru-RU" sz="2000" dirty="0" smtClean="0"/>
              <a:t> з плоским верхом. </a:t>
            </a:r>
            <a:r>
              <a:rPr lang="ru-RU" sz="2000" dirty="0" err="1" smtClean="0"/>
              <a:t>Циліндри</a:t>
            </a:r>
            <a:r>
              <a:rPr lang="ru-RU" sz="2000" dirty="0" smtClean="0"/>
              <a:t> як </a:t>
            </a:r>
            <a:r>
              <a:rPr lang="ru-RU" sz="2000" dirty="0" err="1" smtClean="0"/>
              <a:t>повсякденний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убір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поширені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впродовж</a:t>
            </a:r>
            <a:r>
              <a:rPr lang="ru-RU" sz="2000" dirty="0" smtClean="0"/>
              <a:t> </a:t>
            </a:r>
            <a:r>
              <a:rPr lang="en-US" sz="2000" dirty="0" smtClean="0"/>
              <a:t>XIX </a:t>
            </a:r>
            <a:r>
              <a:rPr lang="ru-RU" sz="2000" dirty="0" err="1" smtClean="0"/>
              <a:t>століття.Перший</a:t>
            </a:r>
            <a:r>
              <a:rPr lang="ru-RU" sz="2000" dirty="0" smtClean="0"/>
              <a:t> </a:t>
            </a:r>
            <a:r>
              <a:rPr lang="ru-RU" sz="2000" dirty="0" err="1" smtClean="0"/>
              <a:t>циліндр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виготовлений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торгівельником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капелюхами</a:t>
            </a:r>
            <a:r>
              <a:rPr lang="ru-RU" sz="2000" dirty="0" smtClean="0"/>
              <a:t> Джоном </a:t>
            </a:r>
            <a:r>
              <a:rPr lang="ru-RU" sz="2000" dirty="0" err="1" smtClean="0"/>
              <a:t>Гетерінгтоном</a:t>
            </a:r>
            <a:r>
              <a:rPr lang="ru-RU" sz="2000" dirty="0" smtClean="0"/>
              <a:t> в 1797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популярність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циліндри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знайшли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в 1820. У </a:t>
            </a:r>
            <a:r>
              <a:rPr lang="en-US" sz="2000" dirty="0" smtClean="0"/>
              <a:t>XIX </a:t>
            </a:r>
            <a:r>
              <a:rPr lang="ru-RU" sz="2000" dirty="0" smtClean="0"/>
              <a:t>ст. </a:t>
            </a:r>
            <a:r>
              <a:rPr lang="ru-RU" sz="2000" dirty="0" err="1" smtClean="0"/>
              <a:t>циліндр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перетворився</a:t>
            </a:r>
            <a:r>
              <a:rPr lang="ru-RU" sz="2000" dirty="0" smtClean="0"/>
              <a:t> з </a:t>
            </a:r>
            <a:r>
              <a:rPr lang="ru-RU" sz="2000" dirty="0" err="1" smtClean="0"/>
              <a:t>єкстравагантного</a:t>
            </a:r>
            <a:r>
              <a:rPr lang="ru-RU" sz="2000" dirty="0" smtClean="0"/>
              <a:t> атрибуту на символ </a:t>
            </a:r>
            <a:r>
              <a:rPr lang="ru-RU" sz="2000" dirty="0" err="1" smtClean="0"/>
              <a:t>міської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респектабельності</a:t>
            </a:r>
            <a:r>
              <a:rPr lang="ru-RU" sz="2000" dirty="0" smtClean="0"/>
              <a:t>, особливо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того, як в 1850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став </a:t>
            </a:r>
            <a:r>
              <a:rPr lang="ru-RU" sz="2000" dirty="0" err="1" smtClean="0"/>
              <a:t>носити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чоловік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королеви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Вікторії</a:t>
            </a:r>
            <a:r>
              <a:rPr lang="ru-RU" sz="2000" dirty="0" smtClean="0"/>
              <a:t>, принц Альберт. У </a:t>
            </a:r>
            <a:r>
              <a:rPr lang="ru-RU" sz="2000" dirty="0" err="1" smtClean="0"/>
              <a:t>ті</a:t>
            </a:r>
            <a:r>
              <a:rPr lang="ru-RU" sz="2000" dirty="0" smtClean="0"/>
              <a:t> роки </a:t>
            </a:r>
            <a:r>
              <a:rPr lang="ru-RU" sz="2000" dirty="0" err="1" smtClean="0"/>
              <a:t>циліндри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виготовлялися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фасонів</a:t>
            </a:r>
            <a:r>
              <a:rPr lang="ru-RU" sz="2000" dirty="0" smtClean="0"/>
              <a:t> з </a:t>
            </a:r>
            <a:r>
              <a:rPr lang="ru-RU" sz="2000" dirty="0" err="1" smtClean="0"/>
              <a:t>варіаціями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кольору</a:t>
            </a:r>
            <a:r>
              <a:rPr lang="ru-RU" sz="2000" dirty="0" smtClean="0"/>
              <a:t>, </a:t>
            </a:r>
            <a:r>
              <a:rPr lang="ru-RU" sz="2000" dirty="0" err="1" smtClean="0"/>
              <a:t>матеріалу</a:t>
            </a:r>
            <a:r>
              <a:rPr lang="ru-RU" sz="2000" dirty="0" smtClean="0"/>
              <a:t>, </a:t>
            </a:r>
            <a:r>
              <a:rPr lang="ru-RU" sz="2000" dirty="0" err="1" smtClean="0"/>
              <a:t>форми</a:t>
            </a:r>
            <a:r>
              <a:rPr lang="ru-RU" sz="2000" dirty="0" smtClean="0"/>
              <a:t>.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високий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циліндр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носив президент США Абрахам </a:t>
            </a:r>
            <a:r>
              <a:rPr lang="ru-RU" sz="2000" dirty="0" err="1" smtClean="0"/>
              <a:t>Лінкольн</a:t>
            </a:r>
            <a:r>
              <a:rPr lang="ru-RU" sz="2000" dirty="0" smtClean="0"/>
              <a:t>, дозволяв </a:t>
            </a:r>
            <a:r>
              <a:rPr lang="ru-RU" sz="2000" dirty="0" err="1" smtClean="0"/>
              <a:t>йому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поміщати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всередину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листи</a:t>
            </a:r>
            <a:r>
              <a:rPr lang="ru-RU" sz="2000" dirty="0" smtClean="0"/>
              <a:t>, </a:t>
            </a:r>
            <a:r>
              <a:rPr lang="ru-RU" sz="2000" dirty="0" err="1" smtClean="0"/>
              <a:t>фінансові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папери</a:t>
            </a:r>
            <a:r>
              <a:rPr lang="ru-RU" sz="2000" dirty="0" smtClean="0"/>
              <a:t>, </a:t>
            </a:r>
            <a:r>
              <a:rPr lang="ru-RU" sz="2000" dirty="0" err="1" smtClean="0"/>
              <a:t>законопроекти</a:t>
            </a:r>
            <a:r>
              <a:rPr lang="ru-RU" sz="2000" dirty="0" smtClean="0"/>
              <a:t> і </a:t>
            </a:r>
            <a:r>
              <a:rPr lang="ru-RU" sz="2000" dirty="0" err="1" smtClean="0"/>
              <a:t>замітки</a:t>
            </a:r>
            <a:r>
              <a:rPr lang="ru-RU" sz="2000" dirty="0" smtClean="0"/>
              <a:t>. У 1823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у </a:t>
            </a:r>
            <a:r>
              <a:rPr lang="ru-RU" sz="2000" dirty="0" err="1" smtClean="0"/>
              <a:t>Франції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винайдений</a:t>
            </a:r>
            <a:r>
              <a:rPr lang="ru-RU" sz="2000" dirty="0" smtClean="0"/>
              <a:t> шапокляк — </a:t>
            </a:r>
            <a:r>
              <a:rPr lang="ru-RU" sz="2000" dirty="0" err="1" smtClean="0"/>
              <a:t>складаний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циліндр</a:t>
            </a:r>
            <a:r>
              <a:rPr lang="ru-RU" sz="2000" dirty="0" smtClean="0"/>
              <a:t>, знаний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як "шляпа для опери"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146" name="Picture 2" descr="Файл:Top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635" y="271849"/>
            <a:ext cx="2755825" cy="2578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Файл:ChurchillGeorge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635" y="3122442"/>
            <a:ext cx="2755825" cy="3482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0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156</TotalTime>
  <Words>851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Контур</vt:lpstr>
      <vt:lpstr>Циліндр у повсякденному житті</vt:lpstr>
      <vt:lpstr>ЦИЛІНДР</vt:lpstr>
      <vt:lpstr>Циліндри Фараона - таємниця тисячоліть.</vt:lpstr>
      <vt:lpstr>Циліндри та архітектура</vt:lpstr>
      <vt:lpstr>Циліндри та архітектура</vt:lpstr>
      <vt:lpstr>Аптека Placebo Pharmacy від Klab Architecture</vt:lpstr>
      <vt:lpstr>ПІЗАНСЬКА ВЕЖА (Падаюча башта в Пізі)</vt:lpstr>
      <vt:lpstr>Циліндр (головний убір)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</dc:creator>
  <cp:lastModifiedBy>Max</cp:lastModifiedBy>
  <cp:revision>10</cp:revision>
  <dcterms:created xsi:type="dcterms:W3CDTF">2014-01-26T20:08:55Z</dcterms:created>
  <dcterms:modified xsi:type="dcterms:W3CDTF">2014-01-26T22:45:49Z</dcterms:modified>
</cp:coreProperties>
</file>