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4993-DEFA-47E5-AFD6-38A165F0BAFA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4953-0CB6-4D62-9FF6-2DEACE345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6118448" cy="1470025"/>
          </a:xfrm>
        </p:spPr>
        <p:txBody>
          <a:bodyPr/>
          <a:lstStyle/>
          <a:p>
            <a:r>
              <a:rPr lang="uk-UA" dirty="0" smtClean="0"/>
              <a:t>Геометрія 10 клас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Робота 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у</a:t>
            </a:r>
            <a:r>
              <a:rPr lang="ru-RU" sz="2400" dirty="0" err="1" smtClean="0">
                <a:solidFill>
                  <a:schemeClr val="tx1"/>
                </a:solidFill>
              </a:rPr>
              <a:t>чениці</a:t>
            </a:r>
            <a:r>
              <a:rPr lang="ru-RU" sz="2400" dirty="0" smtClean="0">
                <a:solidFill>
                  <a:schemeClr val="tx1"/>
                </a:solidFill>
              </a:rPr>
              <a:t> 10-А </a:t>
            </a:r>
            <a:r>
              <a:rPr lang="ru-RU" sz="2400" dirty="0" err="1" smtClean="0">
                <a:solidFill>
                  <a:schemeClr val="tx1"/>
                </a:solidFill>
              </a:rPr>
              <a:t>класу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Баранюк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Надії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3845" y="0"/>
            <a:ext cx="305015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uk-UA" dirty="0" smtClean="0"/>
              <a:t>Трикутники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191278"/>
            <a:ext cx="3528392" cy="366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0790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16216" cy="1143000"/>
          </a:xfrm>
        </p:spPr>
        <p:txBody>
          <a:bodyPr/>
          <a:lstStyle/>
          <a:p>
            <a:r>
              <a:rPr lang="uk-UA" dirty="0" smtClean="0"/>
              <a:t>Трикутник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8074918" cy="419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4790" y="-1"/>
            <a:ext cx="2569210" cy="249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рівності</a:t>
            </a:r>
            <a:r>
              <a:rPr lang="ru-RU" dirty="0" smtClean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подібності</a:t>
            </a:r>
            <a:r>
              <a:rPr lang="ru-RU" dirty="0"/>
              <a:t> </a:t>
            </a:r>
            <a:r>
              <a:rPr lang="ru-RU" dirty="0" err="1"/>
              <a:t>трикутників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3"/>
            <a:ext cx="9144000" cy="510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Означення</a:t>
            </a:r>
            <a:r>
              <a:rPr lang="ru-RU" dirty="0" smtClean="0"/>
              <a:t> </a:t>
            </a:r>
            <a:r>
              <a:rPr lang="ru-RU" dirty="0" err="1" smtClean="0"/>
              <a:t>вписаних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описа</a:t>
            </a:r>
            <a:r>
              <a:rPr lang="ru-RU" dirty="0"/>
              <a:t>-</a:t>
            </a:r>
            <a:br>
              <a:rPr lang="ru-RU" dirty="0"/>
            </a:br>
            <a:r>
              <a:rPr lang="ru-RU" dirty="0"/>
              <a:t>них </a:t>
            </a:r>
            <a:r>
              <a:rPr lang="ru-RU" dirty="0" err="1"/>
              <a:t>трикутників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09733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/>
              <a:t>Паралелограм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6372200" cy="4785395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Паралелограм</a:t>
            </a:r>
            <a:r>
              <a:rPr lang="en-US" dirty="0" smtClean="0"/>
              <a:t> </a:t>
            </a:r>
            <a:r>
              <a:rPr lang="en-US" i="1" dirty="0" smtClean="0"/>
              <a:t>ABCD </a:t>
            </a:r>
            <a:r>
              <a:rPr lang="en-US" i="1" dirty="0"/>
              <a:t>(</a:t>
            </a:r>
            <a:r>
              <a:rPr lang="ru-RU" i="1" dirty="0"/>
              <a:t>мал. 6):</a:t>
            </a:r>
          </a:p>
          <a:p>
            <a:pPr>
              <a:buNone/>
            </a:pPr>
            <a:r>
              <a:rPr lang="pt-BR" dirty="0"/>
              <a:t>1) </a:t>
            </a:r>
            <a:r>
              <a:rPr lang="pt-BR" i="1" dirty="0"/>
              <a:t>AD </a:t>
            </a:r>
            <a:r>
              <a:rPr lang="en-US" i="1" dirty="0" smtClean="0"/>
              <a:t>||</a:t>
            </a:r>
            <a:r>
              <a:rPr lang="pt-BR" i="1" dirty="0" smtClean="0"/>
              <a:t> </a:t>
            </a:r>
            <a:r>
              <a:rPr lang="pt-BR" i="1" dirty="0"/>
              <a:t>BC, AB </a:t>
            </a:r>
            <a:r>
              <a:rPr lang="pt-BR" i="1" dirty="0" smtClean="0"/>
              <a:t>|| </a:t>
            </a:r>
            <a:r>
              <a:rPr lang="pt-BR" i="1" dirty="0"/>
              <a:t>DC;</a:t>
            </a:r>
          </a:p>
          <a:p>
            <a:pPr>
              <a:buNone/>
            </a:pPr>
            <a:r>
              <a:rPr lang="de-DE" dirty="0"/>
              <a:t>2) </a:t>
            </a:r>
            <a:r>
              <a:rPr lang="de-DE" i="1" dirty="0"/>
              <a:t>AD = BC, AB = DC;</a:t>
            </a:r>
          </a:p>
          <a:p>
            <a:pPr>
              <a:buNone/>
            </a:pPr>
            <a:r>
              <a:rPr lang="pt-BR" dirty="0"/>
              <a:t>3) ∠ </a:t>
            </a:r>
            <a:r>
              <a:rPr lang="pt-BR" i="1" dirty="0"/>
              <a:t>A = ∠ C, ∠ B = ∠ D;</a:t>
            </a:r>
          </a:p>
          <a:p>
            <a:pPr>
              <a:buNone/>
            </a:pPr>
            <a:r>
              <a:rPr lang="pl-PL" dirty="0"/>
              <a:t>4) </a:t>
            </a:r>
            <a:r>
              <a:rPr lang="pl-PL" i="1" dirty="0"/>
              <a:t>AO = OC, BO = OD;</a:t>
            </a:r>
          </a:p>
          <a:p>
            <a:pPr>
              <a:buNone/>
            </a:pPr>
            <a:r>
              <a:rPr lang="pt-BR" dirty="0"/>
              <a:t>5) ∠ </a:t>
            </a:r>
            <a:r>
              <a:rPr lang="pt-BR" i="1" dirty="0"/>
              <a:t>A + ∠ B = 180°, ∠ A + ∠ D = 180°.</a:t>
            </a:r>
          </a:p>
          <a:p>
            <a:pPr>
              <a:buNone/>
            </a:pP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паралелограма</a:t>
            </a:r>
            <a:r>
              <a:rPr lang="ru-RU" dirty="0"/>
              <a:t>: </a:t>
            </a:r>
            <a:r>
              <a:rPr lang="en-US" i="1" dirty="0"/>
              <a:t>S = ah.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96752"/>
            <a:ext cx="3995936" cy="28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Прямокутник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4713387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Прямокутник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i="1" dirty="0"/>
              <a:t>ABCD (</a:t>
            </a:r>
            <a:r>
              <a:rPr lang="ru-RU" i="1" dirty="0"/>
              <a:t>мал. 7):</a:t>
            </a:r>
          </a:p>
          <a:p>
            <a:pPr>
              <a:buNone/>
            </a:pPr>
            <a:r>
              <a:rPr lang="ru-RU" dirty="0"/>
              <a:t>1)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паралелограма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2) ∠ </a:t>
            </a:r>
            <a:r>
              <a:rPr lang="ru-RU" i="1" dirty="0"/>
              <a:t>A = ∠ В = ∠ С = ∠ D = 90°;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i="1" dirty="0"/>
              <a:t>АС = В</a:t>
            </a:r>
            <a:r>
              <a:rPr lang="en-US" i="1" dirty="0"/>
              <a:t>D.</a:t>
            </a:r>
          </a:p>
          <a:p>
            <a:pPr>
              <a:buNone/>
            </a:pP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прямокутника</a:t>
            </a:r>
            <a:r>
              <a:rPr lang="ru-RU" dirty="0"/>
              <a:t>: </a:t>
            </a:r>
            <a:r>
              <a:rPr lang="en-US" i="1" dirty="0"/>
              <a:t>S = ab.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556792"/>
            <a:ext cx="3214752" cy="256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Ромб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58375"/>
            <a:ext cx="3563888" cy="437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340768"/>
            <a:ext cx="586629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Квадрат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3"/>
            <a:ext cx="8229600" cy="2016224"/>
          </a:xfrm>
        </p:spPr>
        <p:txBody>
          <a:bodyPr/>
          <a:lstStyle/>
          <a:p>
            <a:pPr marL="0" indent="355600">
              <a:buNone/>
            </a:pPr>
            <a:r>
              <a:rPr lang="ru-RU" dirty="0"/>
              <a:t>Квадрат </a:t>
            </a:r>
            <a:r>
              <a:rPr lang="ru-RU" i="1" dirty="0"/>
              <a:t>ABCD (мал. 9): </a:t>
            </a:r>
            <a:r>
              <a:rPr lang="ru-RU" i="1" dirty="0" err="1" smtClean="0"/>
              <a:t>усі</a:t>
            </a:r>
            <a:r>
              <a:rPr lang="ru-RU" i="1" dirty="0" smtClean="0"/>
              <a:t> </a:t>
            </a:r>
            <a:r>
              <a:rPr lang="ru-RU" i="1" dirty="0" err="1" smtClean="0"/>
              <a:t>властивості</a:t>
            </a:r>
            <a:r>
              <a:rPr lang="ru-RU" i="1" dirty="0" smtClean="0"/>
              <a:t> </a:t>
            </a:r>
            <a:r>
              <a:rPr lang="ru-RU" dirty="0" err="1" smtClean="0"/>
              <a:t>паралелограма</a:t>
            </a:r>
            <a:r>
              <a:rPr lang="ru-RU" dirty="0"/>
              <a:t>, </a:t>
            </a:r>
            <a:r>
              <a:rPr lang="ru-RU" dirty="0" err="1"/>
              <a:t>прямокутника</a:t>
            </a:r>
            <a:r>
              <a:rPr lang="ru-RU" dirty="0"/>
              <a:t>, ромба.</a:t>
            </a:r>
          </a:p>
          <a:p>
            <a:pPr marL="0" indent="355600">
              <a:buNone/>
            </a:pPr>
            <a:r>
              <a:rPr lang="ru-RU" dirty="0" err="1"/>
              <a:t>Площа</a:t>
            </a:r>
            <a:r>
              <a:rPr lang="ru-RU" dirty="0"/>
              <a:t> квадрата: </a:t>
            </a:r>
            <a:r>
              <a:rPr lang="en-US" i="1" dirty="0"/>
              <a:t>S = a</a:t>
            </a:r>
            <a:r>
              <a:rPr lang="en-US" i="1" baseline="30000" dirty="0"/>
              <a:t>2</a:t>
            </a:r>
            <a:r>
              <a:rPr lang="en-US" i="1" dirty="0"/>
              <a:t>.</a:t>
            </a: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59" y="2852936"/>
            <a:ext cx="3744995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Трапеція</a:t>
            </a: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052736"/>
            <a:ext cx="744574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501009"/>
            <a:ext cx="4265356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Властивості вписаних і описаних</a:t>
            </a:r>
            <a:br>
              <a:rPr lang="uk-UA" b="1" dirty="0" smtClean="0"/>
            </a:br>
            <a:r>
              <a:rPr lang="uk-UA" b="1" dirty="0" smtClean="0"/>
              <a:t>чотирикутників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1) у вписаному чотирикутнику </a:t>
            </a:r>
            <a:r>
              <a:rPr lang="uk-UA" i="1" dirty="0" smtClean="0"/>
              <a:t>MNKP</a:t>
            </a:r>
          </a:p>
          <a:p>
            <a:pPr>
              <a:buNone/>
            </a:pPr>
            <a:r>
              <a:rPr lang="uk-UA" dirty="0" smtClean="0"/>
              <a:t>(мал. 11): ∠ </a:t>
            </a:r>
            <a:r>
              <a:rPr lang="uk-UA" i="1" dirty="0" smtClean="0"/>
              <a:t>M + ∠ P = 180°, ∠ N + ∠ K = 180°;</a:t>
            </a:r>
          </a:p>
          <a:p>
            <a:pPr>
              <a:buNone/>
            </a:pPr>
            <a:r>
              <a:rPr lang="uk-UA" dirty="0" smtClean="0"/>
              <a:t>2) в описаному чотирикутнику </a:t>
            </a:r>
            <a:r>
              <a:rPr lang="uk-UA" i="1" dirty="0" smtClean="0"/>
              <a:t>ABCD</a:t>
            </a:r>
          </a:p>
          <a:p>
            <a:pPr>
              <a:buNone/>
            </a:pPr>
            <a:r>
              <a:rPr lang="uk-UA" dirty="0" smtClean="0"/>
              <a:t>(мал. 11): </a:t>
            </a:r>
            <a:r>
              <a:rPr lang="uk-UA" i="1" dirty="0" smtClean="0"/>
              <a:t>AB + CD = AD + BC.</a:t>
            </a:r>
            <a:endParaRPr lang="uk-UA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828929"/>
            <a:ext cx="3491881" cy="40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ПОВТОРЕННЯ</a:t>
            </a:r>
            <a:br>
              <a:rPr lang="ru-RU" b="1" dirty="0" smtClean="0"/>
            </a:br>
            <a:r>
              <a:rPr lang="ru-RU" b="1" dirty="0" smtClean="0"/>
              <a:t>КУРСУ ПЛАНІМЕТРІЇ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планіметрії</a:t>
            </a:r>
            <a:r>
              <a:rPr lang="ru-RU" dirty="0"/>
              <a:t>;</a:t>
            </a:r>
          </a:p>
          <a:p>
            <a:r>
              <a:rPr lang="ru-RU" dirty="0" err="1" smtClean="0"/>
              <a:t>аксіоми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твердження</a:t>
            </a:r>
            <a:r>
              <a:rPr lang="ru-RU" dirty="0"/>
              <a:t>, </a:t>
            </a:r>
            <a:r>
              <a:rPr lang="ru-RU" dirty="0" err="1"/>
              <a:t>істинність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endParaRPr lang="ru-RU" dirty="0"/>
          </a:p>
          <a:p>
            <a:r>
              <a:rPr lang="ru-RU" dirty="0" err="1"/>
              <a:t>приймають</a:t>
            </a:r>
            <a:r>
              <a:rPr lang="ru-RU" dirty="0"/>
              <a:t> без </a:t>
            </a:r>
            <a:r>
              <a:rPr lang="ru-RU" dirty="0" err="1"/>
              <a:t>доведень</a:t>
            </a:r>
            <a:r>
              <a:rPr lang="ru-RU" dirty="0"/>
              <a:t>;</a:t>
            </a:r>
          </a:p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геометричних</a:t>
            </a:r>
            <a:r>
              <a:rPr lang="ru-RU" dirty="0"/>
              <a:t> </a:t>
            </a:r>
            <a:r>
              <a:rPr lang="ru-RU" dirty="0" err="1"/>
              <a:t>фігур</a:t>
            </a:r>
            <a:endParaRPr lang="ru-RU" dirty="0"/>
          </a:p>
          <a:p>
            <a:r>
              <a:rPr lang="ru-RU" dirty="0"/>
              <a:t>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;</a:t>
            </a:r>
          </a:p>
          <a:p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/>
              <a:t>розв’язування</a:t>
            </a:r>
            <a:r>
              <a:rPr lang="ru-RU" dirty="0"/>
              <a:t> </a:t>
            </a:r>
            <a:r>
              <a:rPr lang="ru-RU" dirty="0" err="1"/>
              <a:t>геометричних</a:t>
            </a:r>
            <a:r>
              <a:rPr lang="ru-RU" dirty="0"/>
              <a:t> задач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Многокутники</a:t>
            </a:r>
            <a:endParaRPr lang="ru-RU" dirty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842493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689648"/>
            <a:ext cx="31683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132855"/>
            <a:ext cx="3563888" cy="404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Правильні</a:t>
            </a:r>
            <a:r>
              <a:rPr lang="ru-RU" b="1" dirty="0" smtClean="0"/>
              <a:t> </a:t>
            </a:r>
            <a:r>
              <a:rPr lang="ru-RU" b="1" dirty="0" err="1" smtClean="0"/>
              <a:t>многокутники</a:t>
            </a:r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1556792"/>
            <a:ext cx="597666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ОПОРНІ ФАКТИ ПЛАНІМЕТРІЇ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2664295"/>
          </a:xfrm>
        </p:spPr>
        <p:txBody>
          <a:bodyPr>
            <a:normAutofit fontScale="70000" lnSpcReduction="20000"/>
          </a:bodyPr>
          <a:lstStyle/>
          <a:p>
            <a:pPr marL="0" indent="355600">
              <a:buNone/>
            </a:pPr>
            <a:r>
              <a:rPr lang="uk-UA" dirty="0" smtClean="0"/>
              <a:t>В планіметрії </a:t>
            </a:r>
            <a:r>
              <a:rPr lang="uk-UA" i="1" dirty="0" smtClean="0"/>
              <a:t>основними фігурами є </a:t>
            </a:r>
            <a:r>
              <a:rPr lang="uk-UA" i="1" dirty="0" smtClean="0">
                <a:solidFill>
                  <a:srgbClr val="00B050"/>
                </a:solidFill>
              </a:rPr>
              <a:t>точка і пряма</a:t>
            </a:r>
            <a:r>
              <a:rPr lang="uk-UA" i="1" dirty="0" smtClean="0"/>
              <a:t>, а основними відношеннями – </a:t>
            </a:r>
            <a:r>
              <a:rPr lang="uk-UA" i="1" dirty="0" smtClean="0">
                <a:solidFill>
                  <a:srgbClr val="00B050"/>
                </a:solidFill>
              </a:rPr>
              <a:t>«належати», «лежати між», «накладання».</a:t>
            </a:r>
          </a:p>
          <a:p>
            <a:pPr marL="0" indent="355600">
              <a:buNone/>
            </a:pPr>
            <a:r>
              <a:rPr lang="uk-UA" dirty="0" smtClean="0"/>
              <a:t>Вони вводяться без означень. Використовуючи ці поняття, ми даємо означення іншим фігурам (</a:t>
            </a:r>
            <a:r>
              <a:rPr lang="uk-UA" dirty="0" smtClean="0">
                <a:solidFill>
                  <a:srgbClr val="00B0F0"/>
                </a:solidFill>
              </a:rPr>
              <a:t>променю, відрізку, куту </a:t>
            </a:r>
            <a:r>
              <a:rPr lang="uk-UA" dirty="0" smtClean="0"/>
              <a:t>тощо) та відношенням (</a:t>
            </a:r>
            <a:r>
              <a:rPr lang="uk-UA" dirty="0" smtClean="0">
                <a:solidFill>
                  <a:srgbClr val="00B0F0"/>
                </a:solidFill>
              </a:rPr>
              <a:t>рівності, подібності, паралельності </a:t>
            </a:r>
            <a:r>
              <a:rPr lang="uk-UA" dirty="0" smtClean="0"/>
              <a:t>тощо). Так само, кілька перших тверджень приймають як істинні без доведень. Їх називають </a:t>
            </a:r>
            <a:r>
              <a:rPr lang="uk-UA" i="1" dirty="0" smtClean="0">
                <a:solidFill>
                  <a:srgbClr val="C00000"/>
                </a:solidFill>
              </a:rPr>
              <a:t>аксіомами</a:t>
            </a:r>
            <a:r>
              <a:rPr lang="uk-UA" i="1" dirty="0" smtClean="0"/>
              <a:t>.</a:t>
            </a:r>
          </a:p>
          <a:p>
            <a:pPr marL="0" indent="355600">
              <a:buNone/>
            </a:pPr>
            <a:r>
              <a:rPr lang="uk-UA" dirty="0" smtClean="0"/>
              <a:t>Всі інші твердження доводять, спираючись на аксіоми, означення понять та раніше доведені теореми.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717032"/>
            <a:ext cx="5472608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5839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07300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30384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Кути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6948264" cy="5001419"/>
          </a:xfrm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ru-RU" dirty="0">
                <a:solidFill>
                  <a:srgbClr val="00B050"/>
                </a:solidFill>
              </a:rPr>
              <a:t>Два кути </a:t>
            </a:r>
            <a:r>
              <a:rPr lang="ru-RU" dirty="0" err="1">
                <a:solidFill>
                  <a:srgbClr val="00B050"/>
                </a:solidFill>
              </a:rPr>
              <a:t>називаються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суміжними</a:t>
            </a:r>
            <a:r>
              <a:rPr lang="ru-RU" i="1" dirty="0">
                <a:solidFill>
                  <a:srgbClr val="00B050"/>
                </a:solidFill>
              </a:rPr>
              <a:t>, </a:t>
            </a:r>
            <a:r>
              <a:rPr lang="ru-RU" i="1" dirty="0" err="1">
                <a:solidFill>
                  <a:srgbClr val="00B050"/>
                </a:solidFill>
              </a:rPr>
              <a:t>якщо</a:t>
            </a:r>
            <a:r>
              <a:rPr lang="ru-RU" i="1" dirty="0">
                <a:solidFill>
                  <a:srgbClr val="00B050"/>
                </a:solidFill>
              </a:rPr>
              <a:t> в них </a:t>
            </a:r>
            <a:r>
              <a:rPr lang="ru-RU" i="1" dirty="0" smtClean="0">
                <a:solidFill>
                  <a:srgbClr val="00B050"/>
                </a:solidFill>
              </a:rPr>
              <a:t>одна </a:t>
            </a:r>
            <a:r>
              <a:rPr lang="ru-RU" dirty="0" smtClean="0">
                <a:solidFill>
                  <a:srgbClr val="00B050"/>
                </a:solidFill>
              </a:rPr>
              <a:t>сторона </a:t>
            </a:r>
            <a:r>
              <a:rPr lang="ru-RU" dirty="0" err="1">
                <a:solidFill>
                  <a:srgbClr val="00B050"/>
                </a:solidFill>
              </a:rPr>
              <a:t>спільна</a:t>
            </a:r>
            <a:r>
              <a:rPr lang="ru-RU" dirty="0">
                <a:solidFill>
                  <a:srgbClr val="00B050"/>
                </a:solidFill>
              </a:rPr>
              <a:t>, а </a:t>
            </a:r>
            <a:r>
              <a:rPr lang="ru-RU" dirty="0" err="1">
                <a:solidFill>
                  <a:srgbClr val="00B050"/>
                </a:solidFill>
              </a:rPr>
              <a:t>дві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інші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сторони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є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доповняльними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променями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(мал. 1). </a:t>
            </a:r>
            <a:endParaRPr lang="ru-RU" dirty="0" smtClean="0">
              <a:solidFill>
                <a:srgbClr val="00B050"/>
              </a:solidFill>
            </a:endParaRPr>
          </a:p>
          <a:p>
            <a:pPr marL="0" indent="35560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Сума </a:t>
            </a:r>
            <a:r>
              <a:rPr lang="ru-RU" b="1" dirty="0" err="1">
                <a:solidFill>
                  <a:srgbClr val="7030A0"/>
                </a:solidFill>
              </a:rPr>
              <a:t>суміжних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кутів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дорівнює</a:t>
            </a:r>
            <a:r>
              <a:rPr lang="ru-RU" b="1" dirty="0">
                <a:solidFill>
                  <a:srgbClr val="7030A0"/>
                </a:solidFill>
              </a:rPr>
              <a:t> 180°.</a:t>
            </a:r>
          </a:p>
          <a:p>
            <a:pPr marL="0" indent="355600">
              <a:buNone/>
            </a:pPr>
            <a:r>
              <a:rPr lang="ru-RU" dirty="0">
                <a:solidFill>
                  <a:srgbClr val="00B0F0"/>
                </a:solidFill>
              </a:rPr>
              <a:t>Два кути </a:t>
            </a:r>
            <a:r>
              <a:rPr lang="ru-RU" dirty="0" err="1">
                <a:solidFill>
                  <a:srgbClr val="00B0F0"/>
                </a:solidFill>
              </a:rPr>
              <a:t>називаються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вертикальними</a:t>
            </a:r>
            <a:r>
              <a:rPr lang="ru-RU" i="1" dirty="0">
                <a:solidFill>
                  <a:srgbClr val="00B0F0"/>
                </a:solidFill>
              </a:rPr>
              <a:t>, </a:t>
            </a:r>
            <a:r>
              <a:rPr lang="ru-RU" i="1" dirty="0" err="1">
                <a:solidFill>
                  <a:srgbClr val="00B0F0"/>
                </a:solidFill>
              </a:rPr>
              <a:t>якщо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</a:rPr>
              <a:t>сторони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одного </a:t>
            </a:r>
            <a:r>
              <a:rPr lang="ru-RU" dirty="0">
                <a:solidFill>
                  <a:srgbClr val="00B0F0"/>
                </a:solidFill>
              </a:rPr>
              <a:t>кута </a:t>
            </a:r>
            <a:r>
              <a:rPr lang="ru-RU" dirty="0" err="1">
                <a:solidFill>
                  <a:srgbClr val="00B0F0"/>
                </a:solidFill>
              </a:rPr>
              <a:t>є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доповняльними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променями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сторін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другого (</a:t>
            </a:r>
            <a:r>
              <a:rPr lang="ru-RU" dirty="0">
                <a:solidFill>
                  <a:srgbClr val="00B0F0"/>
                </a:solidFill>
              </a:rPr>
              <a:t>мал. 2). </a:t>
            </a:r>
            <a:endParaRPr lang="ru-RU" dirty="0" smtClean="0">
              <a:solidFill>
                <a:srgbClr val="00B0F0"/>
              </a:solidFill>
            </a:endParaRPr>
          </a:p>
          <a:p>
            <a:pPr marL="0" indent="355600">
              <a:buNone/>
            </a:pPr>
            <a:r>
              <a:rPr lang="ru-RU" b="1" dirty="0" err="1" smtClean="0">
                <a:solidFill>
                  <a:srgbClr val="7030A0"/>
                </a:solidFill>
              </a:rPr>
              <a:t>Вертикальні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кути </a:t>
            </a:r>
            <a:r>
              <a:rPr lang="ru-RU" b="1" dirty="0" err="1">
                <a:solidFill>
                  <a:srgbClr val="7030A0"/>
                </a:solidFill>
              </a:rPr>
              <a:t>рівні</a:t>
            </a:r>
            <a:r>
              <a:rPr lang="ru-RU" b="1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3" y="1556791"/>
            <a:ext cx="2123728" cy="447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Властивості</a:t>
            </a:r>
            <a:r>
              <a:rPr lang="ru-RU" b="1" dirty="0" smtClean="0"/>
              <a:t> </a:t>
            </a:r>
            <a:r>
              <a:rPr lang="ru-RU" b="1" dirty="0" err="1" smtClean="0"/>
              <a:t>паралельних</a:t>
            </a:r>
            <a:r>
              <a:rPr lang="ru-RU" b="1" dirty="0" smtClean="0"/>
              <a:t> </a:t>
            </a:r>
            <a:r>
              <a:rPr lang="ru-RU" b="1" dirty="0" err="1" smtClean="0"/>
              <a:t>прямих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58011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rgbClr val="00B050"/>
                </a:solidFill>
              </a:rPr>
              <a:t>Якщо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дві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паралельні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прямі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перетинає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третя</a:t>
            </a:r>
            <a:r>
              <a:rPr lang="ru-RU" dirty="0">
                <a:solidFill>
                  <a:srgbClr val="00B050"/>
                </a:solidFill>
              </a:rPr>
              <a:t> (мал. 3), то:</a:t>
            </a:r>
          </a:p>
          <a:p>
            <a:pPr marL="452438" indent="-452438">
              <a:buNone/>
            </a:pPr>
            <a:r>
              <a:rPr lang="ru-RU" dirty="0">
                <a:solidFill>
                  <a:srgbClr val="00B050"/>
                </a:solidFill>
              </a:rPr>
              <a:t>1) сума </a:t>
            </a:r>
            <a:r>
              <a:rPr lang="ru-RU" dirty="0" err="1">
                <a:solidFill>
                  <a:srgbClr val="00B050"/>
                </a:solidFill>
              </a:rPr>
              <a:t>внутрішніх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односторонніх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кутів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дорівнює</a:t>
            </a:r>
            <a:r>
              <a:rPr lang="ru-RU" dirty="0">
                <a:solidFill>
                  <a:srgbClr val="00B050"/>
                </a:solidFill>
              </a:rPr>
              <a:t> 180</a:t>
            </a:r>
            <a:r>
              <a:rPr lang="ru-RU" dirty="0" smtClean="0">
                <a:solidFill>
                  <a:srgbClr val="00B050"/>
                </a:solidFill>
              </a:rPr>
              <a:t>°: </a:t>
            </a:r>
            <a:r>
              <a:rPr lang="ru-RU" baseline="0" dirty="0" smtClean="0">
                <a:solidFill>
                  <a:srgbClr val="00B050"/>
                </a:solidFill>
              </a:rPr>
              <a:t>∠</a:t>
            </a:r>
            <a:r>
              <a:rPr lang="ru-RU" dirty="0">
                <a:solidFill>
                  <a:srgbClr val="00B050"/>
                </a:solidFill>
              </a:rPr>
              <a:t>1 + ∠2 = 180°;</a:t>
            </a:r>
          </a:p>
          <a:p>
            <a:pPr marL="355600" indent="-355600">
              <a:buNone/>
            </a:pPr>
            <a:r>
              <a:rPr lang="ru-RU" dirty="0">
                <a:solidFill>
                  <a:srgbClr val="00B050"/>
                </a:solidFill>
              </a:rPr>
              <a:t>2) </a:t>
            </a:r>
            <a:r>
              <a:rPr lang="ru-RU" dirty="0" err="1">
                <a:solidFill>
                  <a:srgbClr val="00B050"/>
                </a:solidFill>
              </a:rPr>
              <a:t>внутрішні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різносторонні</a:t>
            </a:r>
            <a:r>
              <a:rPr lang="ru-RU" dirty="0">
                <a:solidFill>
                  <a:srgbClr val="00B050"/>
                </a:solidFill>
              </a:rPr>
              <a:t> кути </a:t>
            </a:r>
            <a:r>
              <a:rPr lang="ru-RU" dirty="0" err="1">
                <a:solidFill>
                  <a:srgbClr val="00B050"/>
                </a:solidFill>
              </a:rPr>
              <a:t>рівні</a:t>
            </a:r>
            <a:r>
              <a:rPr lang="ru-RU" dirty="0">
                <a:solidFill>
                  <a:srgbClr val="00B050"/>
                </a:solidFill>
              </a:rPr>
              <a:t>: ∠1 = ∠3;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3) </a:t>
            </a:r>
            <a:r>
              <a:rPr lang="ru-RU" dirty="0" err="1">
                <a:solidFill>
                  <a:srgbClr val="00B050"/>
                </a:solidFill>
              </a:rPr>
              <a:t>відповідні</a:t>
            </a:r>
            <a:r>
              <a:rPr lang="ru-RU" dirty="0">
                <a:solidFill>
                  <a:srgbClr val="00B050"/>
                </a:solidFill>
              </a:rPr>
              <a:t> кути </a:t>
            </a:r>
            <a:r>
              <a:rPr lang="ru-RU" dirty="0" err="1">
                <a:solidFill>
                  <a:srgbClr val="00B050"/>
                </a:solidFill>
              </a:rPr>
              <a:t>рівні</a:t>
            </a:r>
            <a:r>
              <a:rPr lang="ru-RU" dirty="0">
                <a:solidFill>
                  <a:srgbClr val="00B050"/>
                </a:solidFill>
              </a:rPr>
              <a:t>: ∠1 = ∠4.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063" y="1184430"/>
            <a:ext cx="3533561" cy="368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Трикутники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/>
          <a:lstStyle/>
          <a:p>
            <a:pPr marL="0" indent="355600">
              <a:buNone/>
            </a:pP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кутів</a:t>
            </a:r>
            <a:r>
              <a:rPr lang="ru-RU" dirty="0"/>
              <a:t>, </a:t>
            </a:r>
            <a:r>
              <a:rPr lang="ru-RU" dirty="0" err="1"/>
              <a:t>трикутники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гострокутні</a:t>
            </a:r>
            <a:r>
              <a:rPr lang="ru-RU" dirty="0"/>
              <a:t>, </a:t>
            </a:r>
            <a:r>
              <a:rPr lang="ru-RU" dirty="0" err="1" smtClean="0"/>
              <a:t>тупокутні</a:t>
            </a:r>
            <a:r>
              <a:rPr lang="ru-RU" dirty="0" smtClean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 smtClean="0"/>
              <a:t>прямокутні</a:t>
            </a:r>
            <a:r>
              <a:rPr lang="ru-RU" dirty="0" smtClean="0"/>
              <a:t>.</a:t>
            </a:r>
          </a:p>
          <a:p>
            <a:pPr marL="0" indent="355600">
              <a:buNone/>
            </a:pPr>
            <a:endParaRPr lang="uk-UA" dirty="0"/>
          </a:p>
          <a:p>
            <a:pPr marL="0" indent="355600">
              <a:buNone/>
            </a:pPr>
            <a:endParaRPr lang="uk-UA" dirty="0" smtClean="0"/>
          </a:p>
          <a:p>
            <a:pPr marL="0" indent="355600">
              <a:buNone/>
            </a:pPr>
            <a:endParaRPr lang="ru-RU" dirty="0" smtClean="0"/>
          </a:p>
          <a:p>
            <a:pPr marL="0" indent="355600">
              <a:buNone/>
            </a:pP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довжин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 smtClean="0"/>
              <a:t>трикутники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різносторонні</a:t>
            </a:r>
            <a:r>
              <a:rPr lang="ru-RU" dirty="0" smtClean="0"/>
              <a:t>, </a:t>
            </a:r>
            <a:r>
              <a:rPr lang="ru-RU" dirty="0" err="1" smtClean="0"/>
              <a:t>рівнобедрені</a:t>
            </a:r>
            <a:r>
              <a:rPr lang="ru-RU" dirty="0" smtClean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рівносторонні</a:t>
            </a:r>
            <a:r>
              <a:rPr lang="ru-RU" dirty="0"/>
              <a:t>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83568" y="2420888"/>
            <a:ext cx="1152128" cy="1440160"/>
          </a:xfrm>
          <a:prstGeom prst="triangle">
            <a:avLst>
              <a:gd name="adj" fmla="val 7361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123728" y="2708920"/>
            <a:ext cx="3384376" cy="1152128"/>
          </a:xfrm>
          <a:prstGeom prst="triangle">
            <a:avLst>
              <a:gd name="adj" fmla="val 7999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6084168" y="2708920"/>
            <a:ext cx="2304256" cy="1152128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788024" y="5157192"/>
            <a:ext cx="1440160" cy="155679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915816" y="5445224"/>
            <a:ext cx="1584176" cy="1224136"/>
          </a:xfrm>
          <a:prstGeom prst="triangle">
            <a:avLst>
              <a:gd name="adj" fmla="val 2691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588224" y="5301208"/>
            <a:ext cx="1800200" cy="1368152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Трикутники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1" y="1772816"/>
            <a:ext cx="909449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506144"/>
            <a:ext cx="2664296" cy="335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478</Words>
  <Application>Microsoft Office PowerPoint</Application>
  <PresentationFormat>Экран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Геометрія 10 клас</vt:lpstr>
      <vt:lpstr>ПОВТОРЕННЯ КУРСУ ПЛАНІМЕТРІЇ</vt:lpstr>
      <vt:lpstr>ОПОРНІ ФАКТИ ПЛАНІМЕТРІЇ</vt:lpstr>
      <vt:lpstr>Слайд 4</vt:lpstr>
      <vt:lpstr>Слайд 5</vt:lpstr>
      <vt:lpstr>Кути</vt:lpstr>
      <vt:lpstr>Властивості паралельних прямих</vt:lpstr>
      <vt:lpstr>Трикутники</vt:lpstr>
      <vt:lpstr>Трикутники</vt:lpstr>
      <vt:lpstr>Трикутники</vt:lpstr>
      <vt:lpstr>Трикутник</vt:lpstr>
      <vt:lpstr>Ознаки рівності й ознаки подібності трикутників</vt:lpstr>
      <vt:lpstr>Означення вписаних і описа- них трикутників та їх властивості</vt:lpstr>
      <vt:lpstr>Паралелограм</vt:lpstr>
      <vt:lpstr>Прямокутник</vt:lpstr>
      <vt:lpstr>Ромб</vt:lpstr>
      <vt:lpstr>Квадрат</vt:lpstr>
      <vt:lpstr>Трапеція</vt:lpstr>
      <vt:lpstr>Властивості вписаних і описаних чотирикутників</vt:lpstr>
      <vt:lpstr>Многокутники</vt:lpstr>
      <vt:lpstr>Правильні многокутники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Геометрія 10 клас</dc:title>
  <dc:creator>KEKC</dc:creator>
  <cp:lastModifiedBy>pc</cp:lastModifiedBy>
  <cp:revision>17</cp:revision>
  <dcterms:created xsi:type="dcterms:W3CDTF">2012-07-01T06:45:41Z</dcterms:created>
  <dcterms:modified xsi:type="dcterms:W3CDTF">2013-06-13T22:39:49Z</dcterms:modified>
</cp:coreProperties>
</file>