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94660"/>
  </p:normalViewPr>
  <p:slideViewPr>
    <p:cSldViewPr>
      <p:cViewPr varScale="1">
        <p:scale>
          <a:sx n="65" d="100"/>
          <a:sy n="65" d="100"/>
        </p:scale>
        <p:origin x="-6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29DC6-2488-4EE5-8D46-174F0B318ED5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E041-471E-4C82-B6D2-F4C7B5A3A8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5C551-1748-4346-8AB1-38FBAC2CA4B0}" type="datetimeFigureOut">
              <a:rPr lang="ru-RU" smtClean="0"/>
              <a:pPr/>
              <a:t>10.06.2014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6EDCB-E034-4FA0-A55E-878940A6C0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6EDCB-E034-4FA0-A55E-878940A6C0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924944"/>
            <a:ext cx="6480048" cy="2301240"/>
          </a:xfrm>
        </p:spPr>
        <p:txBody>
          <a:bodyPr/>
          <a:lstStyle/>
          <a:p>
            <a:r>
              <a:rPr lang="uk-UA" dirty="0" smtClean="0"/>
              <a:t>ДІОФАНТОВІ РІВНЯННЯ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3933056"/>
            <a:ext cx="3848472" cy="1752600"/>
          </a:xfrm>
        </p:spPr>
        <p:txBody>
          <a:bodyPr/>
          <a:lstStyle/>
          <a:p>
            <a:r>
              <a:rPr lang="uk-UA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Виконала</a:t>
            </a:r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:</a:t>
            </a:r>
            <a:endParaRPr lang="uk-UA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r>
              <a:rPr lang="uk-UA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учениця 6-А класу</a:t>
            </a:r>
          </a:p>
          <a:p>
            <a:r>
              <a:rPr lang="uk-UA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Лапко Анастасія</a:t>
            </a:r>
            <a:endParaRPr lang="ru-RU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7-конечная звезда 6"/>
          <p:cNvSpPr/>
          <p:nvPr/>
        </p:nvSpPr>
        <p:spPr>
          <a:xfrm>
            <a:off x="755576" y="260648"/>
            <a:ext cx="7848872" cy="6597352"/>
          </a:xfrm>
          <a:prstGeom prst="star7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>
                <a:solidFill>
                  <a:schemeClr val="tx1"/>
                </a:solidFill>
              </a:rPr>
              <a:t>ДЯКУЮ ЗА УВАГУ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38132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Вивчаючи на уроках алгебри тему «Лінійні рівняння», ми зустріли декілька задач, для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розв′язку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  яких  необхідно скласти лінійне рівняння з двома змінними,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розв′язування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яких викликали труднощі. Тут ми і познайомилися з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Діофантовими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рівняннями.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А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перед тим,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перенесемося в історичну епоху,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 якій жив 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Ді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</a:t>
            </a:r>
            <a:r>
              <a:rPr lang="uk-UA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фант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  <a:endParaRPr lang="en-US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Олександрія - центр античної математики. У ній велися оригінальні дослідження, хоча переказ і коментування стали основним видом наукової діяльності. Олександрійські вчені приводили науку в порядок, збираючи розрізнені результати в єдине ціле, і багато праць античних математиків і астрономів дійшли до нас тільки завдяки їхній діяльності. Грецька наука з її незграбним геометричним способом вираження при систематичному відмовленні від алгебраїчних позначень згасала, алгебру й обчислення (прикладну математику) олександрійці взяли зі сходу, з Вавилону та Єгипту.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C00000"/>
                </a:solidFill>
              </a:rPr>
              <a:t>Історичні відомості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686800" cy="594928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Діофант представляє одну із найцікавіших особистостей в історії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математики. До 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нас дійшло 7 книг із 13, які були об’єднані в «Арифметику». Стиль і зміст цих книг дуже відрізняється від класичних книг з теорії чисел та алгебри, зразки яких ми знаємо з «Начал» Евкліда, лем Архімеда і Аполлонія. «Арифметика», безсумнівно, є результатом багаточисленних досліджень, велика кількість з яких залишилась нам невідомою.</a:t>
            </a:r>
            <a:endParaRPr lang="ru-RU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«Арифметика» Діофанта – це збірник задач (їх всього 189), кожна з яких має розв'язок і необхідні пояснення. В збірник входять різноманітні задачі, і їх розв’язки дуже часто не так просто зрозуміти.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  Рівняння Діофонта</a:t>
            </a:r>
            <a:endParaRPr lang="ru-RU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73424"/>
            <a:ext cx="8435280" cy="51845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Рівняння  виду   </a:t>
            </a:r>
            <a:r>
              <a:rPr lang="uk-UA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ах +bу = с  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називається </a:t>
            </a:r>
            <a:r>
              <a:rPr lang="uk-UA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лінійне діофантове рівняння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з двома невідомими, якщо 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а, b, с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 - цілі числа,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 ≠ 0,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≠ 0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, с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≠  0.</a:t>
            </a: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Приклади лінійних діофантових  рівнянь з двома невідомими:</a:t>
            </a:r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1)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2х +3у = -5, коефіцієнти рівняння а =2, b =3, с =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-5.</a:t>
            </a:r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2)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- х - 3у = 10, коефіцієнти рівняння  а =-1, b = -3, с =10.</a:t>
            </a:r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3)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32х +17у = 3, коефіцієнти рівняння а =32, b =17, с =3.</a:t>
            </a:r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4)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32/х +17у = 3</a:t>
            </a:r>
            <a:r>
              <a:rPr lang="uk-UA" i="1" baseline="30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0,5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- це недіофантове рівняння(бо коефіцієнти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 та b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 являються нецілими числами), проте це лінійне рівняння відносно двох невідомих  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х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 та  </a:t>
            </a:r>
            <a:r>
              <a:rPr lang="uk-UA" i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у</a:t>
            </a:r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.</a:t>
            </a:r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604448" cy="1584176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Діофантові рівняння першого степення</a:t>
            </a:r>
            <a:endParaRPr lang="ru-RU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8461448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Рівняння виду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ах +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у = с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де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а,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,с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- числа, а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х,у-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змінні, називають діофантовим рівнянням першого степеня з двома змінними. Для розв'язання рівняння застосовують наступні теореми.</a:t>
            </a:r>
            <a:endParaRPr lang="ru-RU" sz="8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8400" b="1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 Теорема 1.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Якщо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 і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взаємно прості числа, то для будь якого цілого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с,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ах +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у = с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має хоча б один розв'язок в цілих числах.</a:t>
            </a:r>
            <a:endParaRPr lang="ru-RU" sz="8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8400" b="1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 Теорема2.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Якщо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 і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взаємно прості числа, то рівняння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ах +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у = с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має нескінченну кількість розв'язків, які знаходять за формулами </a:t>
            </a:r>
            <a:r>
              <a:rPr lang="ru-RU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х = х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bk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; у = у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ak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де 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(х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;у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)   -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будь який цілий розв'язок даного рівняння,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k </a:t>
            </a:r>
            <a:r>
              <a:rPr lang="ru-RU" sz="8400" i="1" dirty="0" err="1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є</a:t>
            </a:r>
            <a:r>
              <a:rPr lang="ru-RU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ru-RU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8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    Частинний розв'язок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(х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;у</a:t>
            </a:r>
            <a:r>
              <a:rPr lang="uk-UA" sz="8400" i="1" baseline="-250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можна знайти підбором, для малих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 і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 у</a:t>
            </a:r>
            <a:r>
              <a:rPr lang="ru-RU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випадку коли числа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а і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великі, то користуємось наступною теоремою. </a:t>
            </a:r>
            <a:r>
              <a:rPr lang="ru-RU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ru-RU" sz="8400" b="1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8400" b="1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uk-UA" sz="8400" b="1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еорема 3.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НСД(а,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d 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може бути записаний у вигляді </a:t>
            </a:r>
            <a:endParaRPr lang="en-US" sz="8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     d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= ат + </a:t>
            </a:r>
            <a:r>
              <a:rPr lang="en-US" sz="8400" i="1" dirty="0" err="1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8400" i="1" dirty="0" err="1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де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т,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n -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цілі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числа,</a:t>
            </a:r>
            <a:r>
              <a:rPr lang="en-US" sz="8400" i="1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lang="uk-UA" sz="8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cs typeface="Arial" pitchFamily="34" charset="0"/>
              </a:rPr>
              <a:t>знаходимо за алгоритмом Евкліда.</a:t>
            </a:r>
            <a:endParaRPr lang="ru-RU" sz="8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188640"/>
            <a:ext cx="8064896" cy="6120680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bliqueTopLeft"/>
            <a:lightRig rig="threePt" dir="t"/>
          </a:scene3d>
          <a:sp3d>
            <a:bevelT w="139700" prst="cross"/>
          </a:sp3d>
        </p:spPr>
        <p:txBody>
          <a:bodyPr vert="horz" anchor="ctr">
            <a:normAutofit/>
          </a:bodyPr>
          <a:lstStyle/>
          <a:p>
            <a:pPr>
              <a:buNone/>
            </a:pPr>
            <a:r>
              <a:rPr lang="uk-UA" sz="2800" dirty="0" smtClean="0"/>
              <a:t>Розв</a:t>
            </a:r>
            <a:r>
              <a:rPr lang="en-US" sz="2800" dirty="0" smtClean="0"/>
              <a:t>’</a:t>
            </a:r>
            <a:r>
              <a:rPr lang="uk-UA" sz="2800" dirty="0" err="1" smtClean="0"/>
              <a:t>яжемо</a:t>
            </a:r>
            <a:r>
              <a:rPr lang="uk-UA" sz="2800" dirty="0" smtClean="0"/>
              <a:t> рівняння в цілих числах </a:t>
            </a:r>
            <a:r>
              <a:rPr lang="uk-UA" sz="2800" i="1" dirty="0" smtClean="0"/>
              <a:t>13</a:t>
            </a:r>
            <a:r>
              <a:rPr lang="en-US" sz="2800" i="1" dirty="0" smtClean="0"/>
              <a:t>x</a:t>
            </a:r>
            <a:r>
              <a:rPr lang="ru-RU" sz="2800" i="1" dirty="0" smtClean="0"/>
              <a:t>+12</a:t>
            </a:r>
            <a:r>
              <a:rPr lang="en-US" sz="2800" i="1" dirty="0" smtClean="0"/>
              <a:t>y</a:t>
            </a:r>
            <a:r>
              <a:rPr lang="ru-RU" sz="2800" i="1" dirty="0" smtClean="0"/>
              <a:t>=55</a:t>
            </a:r>
            <a:r>
              <a:rPr lang="ru-RU" sz="2800" dirty="0" smtClean="0"/>
              <a:t> </a:t>
            </a:r>
          </a:p>
          <a:p>
            <a:pPr>
              <a:buNone/>
            </a:pPr>
            <a:endParaRPr lang="uk-UA" sz="2800" b="1" i="1" dirty="0" smtClean="0"/>
          </a:p>
          <a:p>
            <a:pPr>
              <a:buNone/>
            </a:pPr>
            <a:r>
              <a:rPr lang="uk-UA" sz="2800" b="1" i="1" dirty="0" smtClean="0"/>
              <a:t>Розв'язання: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uk-UA" sz="2800" dirty="0" smtClean="0"/>
              <a:t>Так як </a:t>
            </a:r>
            <a:r>
              <a:rPr lang="uk-UA" sz="2800" i="1" dirty="0" smtClean="0"/>
              <a:t>НСД</a:t>
            </a:r>
            <a:r>
              <a:rPr lang="uk-UA" sz="2800" dirty="0" smtClean="0"/>
              <a:t>(13,21)=1</a:t>
            </a:r>
            <a:r>
              <a:rPr lang="uk-UA" sz="2800" i="1" dirty="0" smtClean="0"/>
              <a:t>, </a:t>
            </a:r>
            <a:r>
              <a:rPr lang="uk-UA" sz="2800" dirty="0" smtClean="0"/>
              <a:t>то дане рівняння має безліч розв'язків. Підбором</a:t>
            </a:r>
            <a:r>
              <a:rPr lang="ru-RU" sz="2800" dirty="0" smtClean="0"/>
              <a:t>   </a:t>
            </a:r>
            <a:r>
              <a:rPr lang="uk-UA" sz="2800" dirty="0" smtClean="0"/>
              <a:t>встановлюємо частинний розв'язок </a:t>
            </a:r>
            <a:r>
              <a:rPr lang="uk-UA" sz="2800" i="1" dirty="0" smtClean="0"/>
              <a:t>(х</a:t>
            </a:r>
            <a:r>
              <a:rPr lang="uk-UA" sz="2800" i="1" baseline="-25000" dirty="0" smtClean="0"/>
              <a:t>о</a:t>
            </a:r>
            <a:r>
              <a:rPr lang="uk-UA" sz="2800" i="1" dirty="0" smtClean="0"/>
              <a:t>;у</a:t>
            </a:r>
            <a:r>
              <a:rPr lang="uk-UA" sz="2800" i="1" baseline="-25000" dirty="0" smtClean="0"/>
              <a:t>о</a:t>
            </a:r>
            <a:r>
              <a:rPr lang="uk-UA" sz="2800" i="1" dirty="0" smtClean="0"/>
              <a:t>) </a:t>
            </a:r>
            <a:r>
              <a:rPr lang="uk-UA" sz="2800" dirty="0" smtClean="0"/>
              <a:t>= (1;2).</a:t>
            </a:r>
            <a:endParaRPr lang="ru-RU" sz="2800" dirty="0" smtClean="0"/>
          </a:p>
          <a:p>
            <a:pPr>
              <a:buNone/>
            </a:pPr>
            <a:r>
              <a:rPr lang="uk-UA" sz="2800" dirty="0" smtClean="0"/>
              <a:t>  Тоді загальний розв'язок має вигляд</a:t>
            </a:r>
            <a:endParaRPr lang="ru-RU" sz="2800" dirty="0" smtClean="0"/>
          </a:p>
          <a:p>
            <a:pPr>
              <a:buNone/>
            </a:pPr>
            <a:r>
              <a:rPr lang="uk-UA" sz="2800" i="1" dirty="0" smtClean="0"/>
              <a:t>      </a:t>
            </a:r>
            <a:r>
              <a:rPr lang="en-US" sz="2800" i="1" dirty="0" smtClean="0"/>
              <a:t>x</a:t>
            </a:r>
            <a:r>
              <a:rPr lang="uk-UA" sz="2800" i="1" dirty="0" smtClean="0"/>
              <a:t>=1+21</a:t>
            </a:r>
            <a:r>
              <a:rPr lang="en-US" sz="2800" i="1" dirty="0" smtClean="0"/>
              <a:t>k</a:t>
            </a:r>
            <a:r>
              <a:rPr lang="uk-UA" sz="2800" i="1" dirty="0" smtClean="0"/>
              <a:t>; </a:t>
            </a:r>
            <a:r>
              <a:rPr lang="en-US" sz="2800" i="1" dirty="0" smtClean="0"/>
              <a:t>y</a:t>
            </a:r>
            <a:r>
              <a:rPr lang="uk-UA" sz="2800" i="1" dirty="0" smtClean="0"/>
              <a:t>=2-13</a:t>
            </a:r>
            <a:r>
              <a:rPr lang="en-US" sz="2800" i="1" dirty="0" smtClean="0"/>
              <a:t>k</a:t>
            </a:r>
            <a:r>
              <a:rPr lang="uk-UA" sz="2800" i="1" dirty="0" smtClean="0"/>
              <a:t>; </a:t>
            </a:r>
            <a:r>
              <a:rPr lang="en-US" sz="2800" i="1" dirty="0" smtClean="0"/>
              <a:t>k </a:t>
            </a:r>
            <a:r>
              <a:rPr lang="ru-RU" sz="2800" i="1" dirty="0" err="1" smtClean="0"/>
              <a:t>є</a:t>
            </a:r>
            <a:r>
              <a:rPr lang="en-US" sz="2800" i="1" dirty="0" smtClean="0"/>
              <a:t> Z</a:t>
            </a:r>
            <a:r>
              <a:rPr lang="uk-UA" sz="2800" i="1" dirty="0" smtClean="0"/>
              <a:t>.</a:t>
            </a:r>
            <a:endParaRPr lang="ru-RU" sz="2800" dirty="0" smtClean="0"/>
          </a:p>
          <a:p>
            <a:pPr>
              <a:buNone/>
            </a:pPr>
            <a:endParaRPr lang="uk-UA" sz="2800" b="1" i="1" dirty="0" smtClean="0"/>
          </a:p>
          <a:p>
            <a:pPr>
              <a:buNone/>
            </a:pPr>
            <a:r>
              <a:rPr lang="uk-UA" sz="2800" b="1" i="1" dirty="0" smtClean="0"/>
              <a:t>Відповідь: </a:t>
            </a:r>
            <a:r>
              <a:rPr lang="en-US" sz="2800" i="1" dirty="0" smtClean="0"/>
              <a:t>x</a:t>
            </a:r>
            <a:r>
              <a:rPr lang="uk-UA" sz="2800" i="1" dirty="0" smtClean="0"/>
              <a:t>=1+21</a:t>
            </a:r>
            <a:r>
              <a:rPr lang="en-US" sz="2800" i="1" dirty="0" smtClean="0"/>
              <a:t>k</a:t>
            </a:r>
            <a:r>
              <a:rPr lang="uk-UA" sz="2800" i="1" dirty="0" smtClean="0"/>
              <a:t>; </a:t>
            </a:r>
            <a:r>
              <a:rPr lang="en-US" sz="2800" i="1" dirty="0" smtClean="0"/>
              <a:t>y</a:t>
            </a:r>
            <a:r>
              <a:rPr lang="uk-UA" sz="2800" i="1" dirty="0" smtClean="0"/>
              <a:t>=2-13</a:t>
            </a:r>
            <a:r>
              <a:rPr lang="en-US" sz="2800" i="1" dirty="0" smtClean="0"/>
              <a:t>k</a:t>
            </a:r>
            <a:r>
              <a:rPr lang="uk-UA" sz="2800" i="1" dirty="0" smtClean="0"/>
              <a:t>; </a:t>
            </a:r>
            <a:r>
              <a:rPr lang="en-US" sz="2800" i="1" dirty="0" smtClean="0"/>
              <a:t>k </a:t>
            </a:r>
            <a:r>
              <a:rPr lang="ru-RU" sz="2800" i="1" dirty="0" err="1" smtClean="0"/>
              <a:t>є</a:t>
            </a:r>
            <a:r>
              <a:rPr lang="en-US" sz="2800" i="1" dirty="0" smtClean="0"/>
              <a:t> </a:t>
            </a:r>
            <a:r>
              <a:rPr lang="en-US" sz="2800" i="1" dirty="0" smtClean="0"/>
              <a:t>Z</a:t>
            </a:r>
            <a:r>
              <a:rPr lang="uk-UA" sz="2800" i="1" dirty="0" smtClean="0"/>
              <a:t>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1440160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3100" b="1" dirty="0" err="1" smtClean="0">
                <a:solidFill>
                  <a:schemeClr val="accent3"/>
                </a:solidFill>
              </a:rPr>
              <a:t>Cпосіб</a:t>
            </a:r>
            <a:r>
              <a:rPr lang="uk-UA" sz="3100" b="1" dirty="0" smtClean="0">
                <a:solidFill>
                  <a:schemeClr val="accent3"/>
                </a:solidFill>
              </a:rPr>
              <a:t> знаходження</a:t>
            </a:r>
            <a:r>
              <a:rPr lang="en-US" sz="3100" b="1" dirty="0" smtClean="0">
                <a:solidFill>
                  <a:schemeClr val="accent3"/>
                </a:solidFill>
              </a:rPr>
              <a:t> </a:t>
            </a:r>
            <a:r>
              <a:rPr lang="uk-UA" sz="3100" b="1" dirty="0" smtClean="0">
                <a:solidFill>
                  <a:schemeClr val="accent3"/>
                </a:solidFill>
              </a:rPr>
              <a:t>«часткового»  розв'язку </a:t>
            </a:r>
            <a:r>
              <a:rPr lang="uk-UA" sz="3100" b="1" dirty="0" err="1" smtClean="0">
                <a:solidFill>
                  <a:schemeClr val="accent3"/>
                </a:solidFill>
              </a:rPr>
              <a:t>діофантового</a:t>
            </a:r>
            <a:r>
              <a:rPr lang="uk-UA" sz="3100" b="1" dirty="0" smtClean="0">
                <a:solidFill>
                  <a:schemeClr val="accent3"/>
                </a:solidFill>
              </a:rPr>
              <a:t> рівняння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Для розв'язування лінійного </a:t>
            </a:r>
            <a:r>
              <a:rPr lang="uk-UA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діофантового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рівняння з двома невідомими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ах + 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bу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с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треба помножити все рівняння на спільний знаменник,  а  потім: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1)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перевірити умову розв'язності даного рівняння в цілих числах. Для цього  спочатку ділять обидві частини рівняння на число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m = НСД(а,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b,с) ,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а потім перевіряють умову: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НСД(a/m;  b/m ) = НСД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p;s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 = 1,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де  a/m = 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p;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b/m = 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;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якщо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ця умова не виконується, тоді роблять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висновок, що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дане рівняння не має розв'язку в цілих числах.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2)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якщо рівняння має розв'язок в цілих числах, тоді треба відшукати хоча б одну пару (</a:t>
            </a:r>
            <a:r>
              <a:rPr lang="uk-UA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х</a:t>
            </a:r>
            <a:r>
              <a:rPr lang="uk-UA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</a:t>
            </a:r>
            <a:r>
              <a:rPr lang="uk-UA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</a:t>
            </a:r>
            <a:r>
              <a:rPr lang="uk-UA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 цілих чисел, яка є розв'язком даного рівняння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ах + 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bу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с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;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  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(це можна зробити:  методом підбору,  методом Евкліда, графічним способом та іншими способами.)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3)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записати всю множину розв'язків лінійного </a:t>
            </a:r>
            <a:r>
              <a:rPr lang="uk-UA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діофантового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рівняння з двома невідомими, як множину </a:t>
            </a:r>
            <a:r>
              <a:rPr lang="uk-UA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цілочисельних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пар у вигляді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х</a:t>
            </a:r>
            <a:r>
              <a:rPr lang="uk-UA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 - 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ak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  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у</a:t>
            </a:r>
            <a:r>
              <a:rPr lang="uk-UA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о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+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uk-UA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bk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),  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де </a:t>
            </a:r>
            <a:r>
              <a:rPr lang="uk-UA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</a:t>
            </a: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- довільне ціле число.</a:t>
            </a:r>
            <a:endParaRPr lang="ru-RU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573016"/>
            <a:ext cx="8568952" cy="3816424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>
                <a:solidFill>
                  <a:srgbClr val="92D050"/>
                </a:solidFill>
              </a:rPr>
              <a:t>Задача</a:t>
            </a:r>
            <a:r>
              <a:rPr lang="en-US" sz="2200" dirty="0" smtClean="0">
                <a:solidFill>
                  <a:srgbClr val="92D050"/>
                </a:solidFill>
              </a:rPr>
              <a:t>: </a:t>
            </a:r>
            <a:r>
              <a:rPr lang="uk-UA" sz="2200" dirty="0" smtClean="0"/>
              <a:t>Чи можна зважити 28 г деякої речовини на терезах, якщо маємо тільки чотири гирі по 3 г і сім гир по 5 г?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200" b="1" i="1" dirty="0" smtClean="0">
                <a:solidFill>
                  <a:srgbClr val="92D050"/>
                </a:solidFill>
              </a:rPr>
              <a:t>Розв’язання</a:t>
            </a:r>
            <a:r>
              <a:rPr lang="en-US" sz="2200" b="1" i="1" dirty="0" smtClean="0">
                <a:solidFill>
                  <a:srgbClr val="92D050"/>
                </a:solidFill>
              </a:rPr>
              <a:t>:</a:t>
            </a:r>
            <a:r>
              <a:rPr lang="uk-UA" sz="2200" b="1" i="1" dirty="0" smtClean="0"/>
              <a:t> </a:t>
            </a:r>
            <a:r>
              <a:rPr lang="uk-UA" sz="2200" dirty="0" smtClean="0"/>
              <a:t>Нехай </a:t>
            </a:r>
            <a:r>
              <a:rPr lang="uk-UA" sz="2200" i="1" dirty="0" smtClean="0"/>
              <a:t>х </a:t>
            </a:r>
            <a:r>
              <a:rPr lang="uk-UA" sz="2200" dirty="0" smtClean="0"/>
              <a:t>— кількість гир по 3 г, </a:t>
            </a:r>
            <a:r>
              <a:rPr lang="uk-UA" sz="2200" i="1" dirty="0" smtClean="0"/>
              <a:t>y </a:t>
            </a:r>
            <a:r>
              <a:rPr lang="uk-UA" sz="2200" dirty="0" smtClean="0"/>
              <a:t>-  кількість гир по 5 г ( 0 ≤ </a:t>
            </a:r>
            <a:r>
              <a:rPr lang="uk-UA" sz="2200" i="1" dirty="0" smtClean="0"/>
              <a:t>x </a:t>
            </a:r>
            <a:r>
              <a:rPr lang="uk-UA" sz="2200" dirty="0" smtClean="0"/>
              <a:t>≤ 4, 0 ≤ </a:t>
            </a:r>
            <a:r>
              <a:rPr lang="uk-UA" sz="2200" i="1" dirty="0" smtClean="0"/>
              <a:t>y </a:t>
            </a:r>
            <a:r>
              <a:rPr lang="uk-UA" sz="2200" dirty="0" smtClean="0"/>
              <a:t>≤7). За умовою задачі 3</a:t>
            </a:r>
            <a:r>
              <a:rPr lang="uk-UA" sz="2200" i="1" dirty="0" smtClean="0"/>
              <a:t>x </a:t>
            </a:r>
            <a:r>
              <a:rPr lang="uk-UA" sz="2200" dirty="0" smtClean="0"/>
              <a:t>+5</a:t>
            </a:r>
            <a:r>
              <a:rPr lang="uk-UA" sz="2200" i="1" dirty="0" smtClean="0"/>
              <a:t>y </a:t>
            </a:r>
            <a:r>
              <a:rPr lang="uk-UA" sz="2200" dirty="0" smtClean="0"/>
              <a:t>= 28.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200" dirty="0" smtClean="0"/>
              <a:t>Звідси </a:t>
            </a:r>
            <a:r>
              <a:rPr lang="en-US" sz="2200" i="1" dirty="0" smtClean="0"/>
              <a:t>x, y</a:t>
            </a:r>
            <a:r>
              <a:rPr lang="uk-UA" sz="2200" dirty="0" smtClean="0"/>
              <a:t> </a:t>
            </a:r>
            <a:r>
              <a:rPr lang="uk-UA" sz="2200" dirty="0" smtClean="0"/>
              <a:t>є цілими числами.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200" dirty="0" smtClean="0"/>
              <a:t>Тоді  </a:t>
            </a:r>
            <a:r>
              <a:rPr lang="uk-UA" sz="2200" i="1" dirty="0" smtClean="0"/>
              <a:t>y </a:t>
            </a:r>
            <a:r>
              <a:rPr lang="uk-UA" sz="2200" dirty="0" smtClean="0"/>
              <a:t>= 3</a:t>
            </a:r>
            <a:r>
              <a:rPr lang="uk-UA" sz="2200" i="1" dirty="0" smtClean="0"/>
              <a:t>t </a:t>
            </a:r>
            <a:r>
              <a:rPr lang="uk-UA" sz="2200" dirty="0" smtClean="0"/>
              <a:t>−1, </a:t>
            </a:r>
            <a:r>
              <a:rPr lang="uk-UA" sz="2200" i="1" dirty="0" smtClean="0"/>
              <a:t>x </a:t>
            </a:r>
            <a:r>
              <a:rPr lang="uk-UA" sz="2200" dirty="0" smtClean="0"/>
              <a:t>=11−5</a:t>
            </a:r>
            <a:r>
              <a:rPr lang="uk-UA" sz="2200" i="1" dirty="0" smtClean="0"/>
              <a:t>t</a:t>
            </a:r>
            <a:r>
              <a:rPr lang="uk-UA" sz="2200" dirty="0" smtClean="0"/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200" dirty="0" smtClean="0"/>
              <a:t>Враховуючи, що 0 ≤ </a:t>
            </a:r>
            <a:r>
              <a:rPr lang="uk-UA" sz="2200" i="1" dirty="0" smtClean="0"/>
              <a:t>x </a:t>
            </a:r>
            <a:r>
              <a:rPr lang="uk-UA" sz="2200" dirty="0" smtClean="0"/>
              <a:t>≤ 4 і 0 ≤ </a:t>
            </a:r>
            <a:r>
              <a:rPr lang="uk-UA" sz="2200" i="1" dirty="0" smtClean="0"/>
              <a:t>y </a:t>
            </a:r>
            <a:r>
              <a:rPr lang="uk-UA" sz="2200" dirty="0" smtClean="0"/>
              <a:t>≤7, маємо: 0 ≤ 3</a:t>
            </a:r>
            <a:r>
              <a:rPr lang="uk-UA" sz="2200" i="1" dirty="0" smtClean="0"/>
              <a:t>t </a:t>
            </a:r>
            <a:r>
              <a:rPr lang="uk-UA" sz="2200" dirty="0" smtClean="0"/>
              <a:t>−1≤7 і 0 ≤11−5</a:t>
            </a:r>
            <a:r>
              <a:rPr lang="uk-UA" sz="2200" i="1" dirty="0" smtClean="0"/>
              <a:t>t </a:t>
            </a:r>
            <a:r>
              <a:rPr lang="uk-UA" sz="2200" dirty="0" smtClean="0"/>
              <a:t>≤ 4. Обидві нерівності мають тільки один цілий розв’язок: </a:t>
            </a:r>
            <a:r>
              <a:rPr lang="uk-UA" sz="2200" i="1" dirty="0" smtClean="0"/>
              <a:t>t </a:t>
            </a:r>
            <a:r>
              <a:rPr lang="uk-UA" sz="2200" dirty="0" smtClean="0"/>
              <a:t>= 2. Отже, </a:t>
            </a:r>
            <a:r>
              <a:rPr lang="uk-UA" sz="2200" i="1" dirty="0" smtClean="0"/>
              <a:t>y </a:t>
            </a:r>
            <a:r>
              <a:rPr lang="uk-UA" sz="2200" dirty="0" smtClean="0"/>
              <a:t>= 5, </a:t>
            </a:r>
            <a:r>
              <a:rPr lang="uk-UA" sz="2200" i="1" dirty="0" smtClean="0"/>
              <a:t>x </a:t>
            </a:r>
            <a:r>
              <a:rPr lang="uk-UA" sz="2200" dirty="0" smtClean="0"/>
              <a:t>= 1.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uk-UA" sz="2200" b="1" i="1" dirty="0" smtClean="0">
                <a:solidFill>
                  <a:srgbClr val="92D050"/>
                </a:solidFill>
              </a:rPr>
              <a:t>Відповідь</a:t>
            </a:r>
            <a:r>
              <a:rPr lang="en-US" sz="2200" b="1" i="1" dirty="0" smtClean="0">
                <a:solidFill>
                  <a:srgbClr val="92D050"/>
                </a:solidFill>
              </a:rPr>
              <a:t>:</a:t>
            </a:r>
            <a:r>
              <a:rPr lang="uk-UA" sz="2200" i="1" dirty="0" smtClean="0">
                <a:solidFill>
                  <a:srgbClr val="92D050"/>
                </a:solidFill>
              </a:rPr>
              <a:t> </a:t>
            </a:r>
            <a:r>
              <a:rPr lang="uk-UA" sz="2200" dirty="0" smtClean="0"/>
              <a:t>Треба взяти одну гирю масою 3 г і п’ять гир масою по 5 г.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22322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Розв'язати рівняння  в цілих числах </a:t>
            </a:r>
            <a:r>
              <a:rPr lang="uk-UA" dirty="0" smtClean="0"/>
              <a:t> </a:t>
            </a:r>
            <a:r>
              <a:rPr lang="uk-UA" i="1" dirty="0" smtClean="0"/>
              <a:t>3x -12y = 7</a:t>
            </a:r>
            <a:r>
              <a:rPr lang="uk-UA" dirty="0" smtClean="0"/>
              <a:t>.	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    </a:t>
            </a:r>
            <a:r>
              <a:rPr lang="uk-UA" b="1" dirty="0" smtClean="0">
                <a:solidFill>
                  <a:srgbClr val="FFFF00"/>
                </a:solidFill>
              </a:rPr>
              <a:t>Розв'язання:</a:t>
            </a:r>
            <a:r>
              <a:rPr lang="uk-UA" dirty="0" smtClean="0"/>
              <a:t>Це рівняння не має цілих розв'язків. Ліва частина ділиться на 3,  бо НСД(3;12) = 3, тоді як права частина не ділиться на 3.  Звертаємо вашу увагу, що не виконується умова розв'язності: 7 не ділиться на </a:t>
            </a:r>
            <a:r>
              <a:rPr lang="uk-UA" dirty="0" err="1" smtClean="0"/>
              <a:t>ціло</a:t>
            </a:r>
            <a:r>
              <a:rPr lang="uk-UA" dirty="0" smtClean="0"/>
              <a:t> на 3.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 </a:t>
            </a:r>
            <a:r>
              <a:rPr lang="uk-UA" b="1" dirty="0" smtClean="0">
                <a:solidFill>
                  <a:srgbClr val="FFFF00"/>
                </a:solidFill>
              </a:rPr>
              <a:t>Відповідь:</a:t>
            </a:r>
            <a:r>
              <a:rPr lang="uk-UA" dirty="0" smtClean="0"/>
              <a:t>  розв'язку в цілих числах рівняння не має.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01408"/>
          </a:xfrm>
        </p:spPr>
        <p:txBody>
          <a:bodyPr>
            <a:normAutofit fontScale="77500" lnSpcReduction="20000"/>
          </a:bodyPr>
          <a:lstStyle/>
          <a:p>
            <a:endParaRPr lang="uk-UA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У 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даній наукові роботі розглядались </a:t>
            </a:r>
            <a:r>
              <a:rPr lang="uk-UA" dirty="0" err="1" smtClean="0">
                <a:solidFill>
                  <a:schemeClr val="tx1">
                    <a:lumMod val="95000"/>
                  </a:schemeClr>
                </a:solidFill>
              </a:rPr>
              <a:t>діофантові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 рівняння. Таких рівнянь є надзвичайно багато, тому основною метою роботи було розглянути деякі з таких рівнянь та показати різні методи їх розв’язання.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При 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написанні наукової роботи я дізналась про різні методи знаходження розв’язків невизначених рівнянь. Розглянула цікаві </a:t>
            </a:r>
            <a:r>
              <a:rPr lang="uk-UA" dirty="0" err="1" smtClean="0">
                <a:solidFill>
                  <a:schemeClr val="tx1">
                    <a:lumMod val="95000"/>
                  </a:schemeClr>
                </a:solidFill>
              </a:rPr>
              <a:t>діофантові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 рівняння для яких існують розв’язки в цілих числах, навчилась знаходити ці розв’язки, або показувати, що їх не існує.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Вміння 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розв’язувати </a:t>
            </a:r>
            <a:r>
              <a:rPr lang="uk-UA" dirty="0" err="1" smtClean="0">
                <a:solidFill>
                  <a:schemeClr val="tx1">
                    <a:lumMod val="95000"/>
                  </a:schemeClr>
                </a:solidFill>
              </a:rPr>
              <a:t>діофантові</a:t>
            </a:r>
            <a:r>
              <a:rPr lang="uk-UA" dirty="0" smtClean="0">
                <a:solidFill>
                  <a:schemeClr val="tx1">
                    <a:lumMod val="95000"/>
                  </a:schemeClr>
                </a:solidFill>
              </a:rPr>
              <a:t> рівняння дає змогу набагато простіше і швидше доводити існування чи не існування розв'язку деяких задач, а також при наявності розв’язків визначати їх кількість.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uk-UA" dirty="0" smtClean="0"/>
          </a:p>
          <a:p>
            <a:r>
              <a:rPr lang="uk-UA" dirty="0" smtClean="0"/>
              <a:t> </a:t>
            </a:r>
            <a:r>
              <a:rPr lang="uk-UA" dirty="0" smtClean="0"/>
              <a:t>«Щоб засвоїти знання, </a:t>
            </a:r>
            <a:r>
              <a:rPr lang="uk-UA" dirty="0" err="1" smtClean="0"/>
              <a:t>требе</a:t>
            </a:r>
            <a:r>
              <a:rPr lang="uk-UA" dirty="0" smtClean="0"/>
              <a:t> смакувати їх з апетитом». Ці слова французького письменника XIX ст. Анатоля </a:t>
            </a:r>
            <a:r>
              <a:rPr lang="uk-UA" dirty="0" err="1" smtClean="0"/>
              <a:t>Франса</a:t>
            </a:r>
            <a:r>
              <a:rPr lang="uk-UA" dirty="0" smtClean="0"/>
              <a:t>, стали для мене </a:t>
            </a:r>
            <a:r>
              <a:rPr lang="uk-UA" b="1" dirty="0" smtClean="0"/>
              <a:t>творчим </a:t>
            </a:r>
            <a:r>
              <a:rPr lang="uk-UA" b="1" dirty="0" err="1" smtClean="0"/>
              <a:t>кредом</a:t>
            </a:r>
            <a:r>
              <a:rPr lang="uk-UA" dirty="0" smtClean="0"/>
              <a:t> при праці над цією роботою. Адже тільки праця з бажанням, дає позитивні результати. 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237</TotalTime>
  <Words>593</Words>
  <Application>Microsoft Office PowerPoint</Application>
  <PresentationFormat>Экран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ДІОФАНТОВІ РІВНЯННЯ</vt:lpstr>
      <vt:lpstr>Слайд 2</vt:lpstr>
      <vt:lpstr>Історичні відомості</vt:lpstr>
      <vt:lpstr>   Рівняння Діофонта</vt:lpstr>
      <vt:lpstr>Діофантові рівняння першого степення</vt:lpstr>
      <vt:lpstr>Слайд 6</vt:lpstr>
      <vt:lpstr> Cпосіб знаходження «часткового»  розв'язку діофантового рівняння </vt:lpstr>
      <vt:lpstr>Задача: Чи можна зважити 28 г деякої речовини на терезах, якщо маємо тільки чотири гирі по 3 г і сім гир по 5 г? Розв’язання: Нехай х — кількість гир по 3 г, y -  кількість гир по 5 г ( 0 ≤ x ≤ 4, 0 ≤ y ≤7). За умовою задачі 3x +5y = 28. Звідси x, y є цілими числами.  Тоді  y = 3t −1, x =11−5t. Враховуючи, що 0 ≤ x ≤ 4 і 0 ≤ y ≤7, маємо: 0 ≤ 3t −1≤7 і 0 ≤11−5t ≤ 4. Обидві нерівності мають тільки один цілий розв’язок: t = 2. Отже, y = 5, x = 1. Відповідь: Треба взяти одну гирю масою 3 г і п’ять гир масою по 5 г. 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ДІОФАНТОВІ РІВНЯННЯ</dc:title>
  <cp:lastModifiedBy>Admin</cp:lastModifiedBy>
  <cp:revision>30</cp:revision>
  <dcterms:modified xsi:type="dcterms:W3CDTF">2014-06-10T18:03:16Z</dcterms:modified>
</cp:coreProperties>
</file>