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60" r:id="rId4"/>
    <p:sldId id="258" r:id="rId5"/>
    <p:sldId id="261" r:id="rId6"/>
    <p:sldId id="265" r:id="rId7"/>
    <p:sldId id="262" r:id="rId8"/>
    <p:sldId id="263" r:id="rId9"/>
    <p:sldId id="264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B280CB-1372-4B06-AE8A-E539DDE419E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464B15-F575-4608-89C1-0CE4349E87D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86" y="260648"/>
            <a:ext cx="6141098" cy="21602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5400" i="1" dirty="0" err="1"/>
              <a:t>Двійкова</a:t>
            </a:r>
            <a:r>
              <a:rPr lang="ru-RU" sz="5400" i="1" dirty="0"/>
              <a:t> система </a:t>
            </a:r>
            <a:r>
              <a:rPr lang="ru-RU" sz="5400" i="1" dirty="0" err="1"/>
              <a:t>числення</a:t>
            </a:r>
            <a:endParaRPr lang="ru-RU" sz="5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29893"/>
            <a:ext cx="5122540" cy="340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42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 </a:t>
            </a:r>
            <a:r>
              <a:rPr lang="ru-RU" sz="2400" b="1" i="1" dirty="0" err="1" smtClean="0"/>
              <a:t>листопаді</a:t>
            </a:r>
            <a:r>
              <a:rPr lang="ru-RU" sz="2400" b="1" i="1" dirty="0" smtClean="0"/>
              <a:t> 1937 Джордж </a:t>
            </a:r>
            <a:r>
              <a:rPr lang="ru-RU" sz="2400" b="1" i="1" dirty="0" err="1"/>
              <a:t>С</a:t>
            </a:r>
            <a:r>
              <a:rPr lang="ru-RU" sz="2400" b="1" i="1" dirty="0" err="1" smtClean="0"/>
              <a:t>тібіц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згодом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працював</a:t>
            </a:r>
            <a:r>
              <a:rPr lang="ru-RU" sz="2400" b="1" i="1" dirty="0" smtClean="0"/>
              <a:t> у </a:t>
            </a:r>
            <a:r>
              <a:rPr lang="en-GB" sz="2400" b="1" i="1" dirty="0" smtClean="0"/>
              <a:t>Bell Labs, </a:t>
            </a:r>
            <a:r>
              <a:rPr lang="ru-RU" sz="2400" b="1" i="1" dirty="0" smtClean="0"/>
              <a:t>створив на </a:t>
            </a:r>
            <a:r>
              <a:rPr lang="ru-RU" sz="2400" b="1" i="1" dirty="0" err="1" smtClean="0"/>
              <a:t>базі</a:t>
            </a:r>
            <a:r>
              <a:rPr lang="ru-RU" sz="2400" b="1" i="1" dirty="0" smtClean="0"/>
              <a:t> реле </a:t>
            </a:r>
            <a:r>
              <a:rPr lang="ru-RU" sz="2400" b="1" i="1" dirty="0" err="1" smtClean="0"/>
              <a:t>комп'ютер</a:t>
            </a:r>
            <a:r>
              <a:rPr lang="ru-RU" sz="2400" b="1" i="1" dirty="0" smtClean="0"/>
              <a:t> "</a:t>
            </a:r>
            <a:r>
              <a:rPr lang="en-GB" sz="2400" b="1" i="1" dirty="0" smtClean="0"/>
              <a:t>Model K"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виконував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двійкове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додавання</a:t>
            </a:r>
            <a:r>
              <a:rPr lang="ru-RU" sz="2400" b="1" i="1" dirty="0" smtClean="0"/>
              <a:t>. В </a:t>
            </a:r>
            <a:r>
              <a:rPr lang="ru-RU" sz="2400" b="1" i="1" dirty="0" err="1" smtClean="0"/>
              <a:t>кінці</a:t>
            </a:r>
            <a:r>
              <a:rPr lang="ru-RU" sz="2400" b="1" i="1" dirty="0" smtClean="0"/>
              <a:t> 1938 року </a:t>
            </a:r>
            <a:r>
              <a:rPr lang="en-GB" sz="2400" b="1" i="1" dirty="0" smtClean="0"/>
              <a:t>Bell Labs </a:t>
            </a:r>
            <a:r>
              <a:rPr lang="ru-RU" sz="2400" b="1" i="1" dirty="0" err="1" smtClean="0"/>
              <a:t>розгорнула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дослідницьку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програму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чолі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Штібіцом</a:t>
            </a:r>
            <a:r>
              <a:rPr lang="ru-RU" sz="2400" b="1" i="1" dirty="0" smtClean="0"/>
              <a:t>. </a:t>
            </a:r>
            <a:endParaRPr lang="ru-RU" sz="24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79095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" y="2996952"/>
            <a:ext cx="286852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129643" cy="275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7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04856" cy="1074424"/>
          </a:xfrm>
        </p:spPr>
        <p:txBody>
          <a:bodyPr/>
          <a:lstStyle/>
          <a:p>
            <a:pPr algn="ctr"/>
            <a:r>
              <a:rPr lang="ru-RU" sz="5400" i="1" dirty="0" err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Запис</a:t>
            </a:r>
            <a:r>
              <a:rPr lang="ru-RU" sz="5400" i="1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 </a:t>
            </a:r>
            <a:r>
              <a:rPr lang="ru-RU" sz="5400" i="1" dirty="0" err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двійкових</a:t>
            </a:r>
            <a:r>
              <a:rPr lang="ru-RU" sz="5400" i="1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 чисел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800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Двійкова</a:t>
            </a:r>
            <a:r>
              <a:rPr lang="ru-RU" sz="2400" b="1" i="1" dirty="0" smtClean="0"/>
              <a:t> система </a:t>
            </a:r>
            <a:r>
              <a:rPr lang="ru-RU" sz="2400" b="1" i="1" dirty="0" err="1" smtClean="0"/>
              <a:t>числення</a:t>
            </a:r>
            <a:r>
              <a:rPr lang="ru-RU" sz="2400" b="1" i="1" dirty="0" smtClean="0"/>
              <a:t> є </a:t>
            </a:r>
            <a:r>
              <a:rPr lang="ru-RU" sz="2400" b="1" i="1" dirty="0" err="1" smtClean="0"/>
              <a:t>окремим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випадком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здвоєних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двійкових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показових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позиційних</a:t>
            </a:r>
            <a:r>
              <a:rPr lang="ru-RU" sz="2400" b="1" i="1" dirty="0" smtClean="0"/>
              <a:t> систем </a:t>
            </a:r>
            <a:r>
              <a:rPr lang="ru-RU" sz="2400" b="1" i="1" dirty="0" err="1" smtClean="0"/>
              <a:t>числення</a:t>
            </a:r>
            <a:r>
              <a:rPr lang="ru-RU" sz="2400" b="1" i="1" dirty="0" smtClean="0"/>
              <a:t> з </a:t>
            </a:r>
            <a:r>
              <a:rPr lang="ru-RU" sz="2400" b="1" i="1" dirty="0" err="1" smtClean="0"/>
              <a:t>обома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підставами</a:t>
            </a:r>
            <a:r>
              <a:rPr lang="ru-RU" sz="2400" b="1" i="1" dirty="0" smtClean="0"/>
              <a:t> (</a:t>
            </a:r>
            <a:r>
              <a:rPr lang="en-GB" sz="2400" b="1" i="1" dirty="0" smtClean="0"/>
              <a:t>a </a:t>
            </a:r>
            <a:r>
              <a:rPr lang="ru-RU" sz="2400" b="1" i="1" dirty="0" smtClean="0"/>
              <a:t>і </a:t>
            </a:r>
            <a:r>
              <a:rPr lang="en-GB" sz="2400" b="1" i="1" dirty="0" smtClean="0"/>
              <a:t>b) </a:t>
            </a:r>
            <a:r>
              <a:rPr lang="ru-RU" sz="2400" b="1" i="1" dirty="0" err="1" smtClean="0"/>
              <a:t>рівними</a:t>
            </a:r>
            <a:r>
              <a:rPr lang="ru-RU" sz="2400" b="1" i="1" dirty="0" smtClean="0"/>
              <a:t> 2. </a:t>
            </a:r>
            <a:r>
              <a:rPr lang="ru-RU" sz="2400" b="1" i="1" dirty="0" err="1" smtClean="0"/>
              <a:t>Цілі</a:t>
            </a:r>
            <a:r>
              <a:rPr lang="ru-RU" sz="2400" b="1" i="1" dirty="0" smtClean="0"/>
              <a:t> числа </a:t>
            </a:r>
            <a:r>
              <a:rPr lang="ru-RU" sz="2400" b="1" i="1" dirty="0" err="1" smtClean="0"/>
              <a:t>записуються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вигляді</a:t>
            </a:r>
            <a:r>
              <a:rPr lang="ru-RU" sz="2400" b="1" i="1" dirty="0" smtClean="0"/>
              <a:t>: </a:t>
            </a:r>
          </a:p>
          <a:p>
            <a:endParaRPr lang="ru-RU" sz="2400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647448"/>
            <a:ext cx="7992888" cy="17953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3" y="3933056"/>
            <a:ext cx="784887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2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6781" y="2852936"/>
            <a:ext cx="8889715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8506144" cy="1104152"/>
          </a:xfrm>
        </p:spPr>
        <p:txBody>
          <a:bodyPr/>
          <a:lstStyle/>
          <a:p>
            <a:r>
              <a:rPr lang="ru-RU" sz="4800" i="1" dirty="0" err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Конвертування</a:t>
            </a:r>
            <a:r>
              <a:rPr lang="ru-RU" sz="4800" i="1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 </a:t>
            </a:r>
            <a:r>
              <a:rPr lang="ru-RU" sz="4800" i="1" dirty="0" err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десяткових</a:t>
            </a:r>
            <a:r>
              <a:rPr lang="ru-RU" sz="4800" i="1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 чисел у </a:t>
            </a:r>
            <a:r>
              <a:rPr lang="ru-RU" sz="4800" i="1" dirty="0" err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двійкові</a:t>
            </a:r>
            <a:r>
              <a:rPr lang="ru-RU" sz="4800" i="1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 і </a:t>
            </a:r>
            <a:r>
              <a:rPr lang="ru-RU" sz="4800" i="1" dirty="0" err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навпаки</a:t>
            </a:r>
            <a:endParaRPr lang="ru-RU" sz="4800" i="1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 </a:t>
            </a:r>
            <a:r>
              <a:rPr lang="ru-RU" sz="2400" b="1" i="1" dirty="0" err="1" smtClean="0"/>
              <a:t>системі</a:t>
            </a:r>
            <a:r>
              <a:rPr lang="ru-RU" sz="2400" b="1" i="1" dirty="0" smtClean="0"/>
              <a:t> з основою q число </a:t>
            </a:r>
            <a:r>
              <a:rPr lang="ru-RU" sz="2400" b="1" i="1" dirty="0" err="1" smtClean="0"/>
              <a:t>подається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вигляді</a:t>
            </a:r>
            <a:r>
              <a:rPr lang="ru-RU" sz="2400" b="1" i="1" dirty="0" smtClean="0"/>
              <a:t> (1)</a:t>
            </a:r>
            <a:endParaRPr lang="ru-RU" sz="2400" b="1" i="1" dirty="0"/>
          </a:p>
        </p:txBody>
      </p:sp>
      <p:pic>
        <p:nvPicPr>
          <p:cNvPr id="13316" name="Picture 4" descr="C=b_0 \times q^0+b_1 \times q^1+b_2 \times q^2+\dots + b_{N-1} \times q^{N-1}  \,\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2921286"/>
            <a:ext cx="8634901" cy="4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579" y="3645023"/>
            <a:ext cx="8418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Підставивши</a:t>
            </a:r>
            <a:r>
              <a:rPr lang="ru-RU" sz="2400" b="1" i="1" dirty="0" smtClean="0"/>
              <a:t> у (1) q=2, одержимо </a:t>
            </a:r>
            <a:r>
              <a:rPr lang="ru-RU" sz="2400" b="1" i="1" dirty="0" err="1" smtClean="0"/>
              <a:t>двійкову</a:t>
            </a:r>
            <a:r>
              <a:rPr lang="ru-RU" sz="2400" b="1" i="1" dirty="0" smtClean="0"/>
              <a:t> систему, де число </a:t>
            </a:r>
            <a:r>
              <a:rPr lang="ru-RU" sz="2400" b="1" i="1" dirty="0" err="1" smtClean="0"/>
              <a:t>можна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записати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вигляді</a:t>
            </a:r>
            <a:r>
              <a:rPr lang="ru-RU" sz="2400" b="1" i="1" dirty="0" smtClean="0"/>
              <a:t> (2).</a:t>
            </a:r>
            <a:endParaRPr lang="ru-RU" sz="24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6064" y="5691177"/>
            <a:ext cx="883608" cy="6181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002" y="5733256"/>
            <a:ext cx="5076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Де              - </a:t>
            </a:r>
            <a:r>
              <a:rPr lang="ru-RU" sz="2400" b="1" i="1" dirty="0" err="1" smtClean="0"/>
              <a:t>множина</a:t>
            </a:r>
            <a:r>
              <a:rPr lang="ru-RU" sz="2400" b="1" i="1" dirty="0" smtClean="0"/>
              <a:t> цифр числа.</a:t>
            </a:r>
            <a:endParaRPr lang="ru-RU" sz="2400" b="1" i="1" dirty="0"/>
          </a:p>
        </p:txBody>
      </p:sp>
      <p:pic>
        <p:nvPicPr>
          <p:cNvPr id="13322" name="Picture 10" descr="\, \{ b_i \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4" y="5733256"/>
            <a:ext cx="883608" cy="5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4875442"/>
            <a:ext cx="8778917" cy="49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57579" y="4875442"/>
            <a:ext cx="87789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7580" y="5387624"/>
            <a:ext cx="87789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4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9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076543"/>
            <a:ext cx="8362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Двійкова</a:t>
            </a:r>
            <a:r>
              <a:rPr lang="ru-RU" sz="2400" b="1" i="1" dirty="0" smtClean="0"/>
              <a:t> система </a:t>
            </a:r>
            <a:r>
              <a:rPr lang="ru-RU" sz="2400" b="1" i="1" dirty="0" err="1" smtClean="0"/>
              <a:t>числення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позиційна</a:t>
            </a:r>
            <a:r>
              <a:rPr lang="ru-RU" sz="2400" b="1" i="1" dirty="0" smtClean="0"/>
              <a:t> система </a:t>
            </a:r>
            <a:r>
              <a:rPr lang="ru-RU" sz="2400" b="1" i="1" dirty="0" err="1" smtClean="0"/>
              <a:t>числення</a:t>
            </a:r>
            <a:r>
              <a:rPr lang="ru-RU" sz="2400" b="1" i="1" dirty="0" smtClean="0"/>
              <a:t> з основою 2. У </a:t>
            </a:r>
            <a:r>
              <a:rPr lang="ru-RU" sz="2400" b="1" i="1" dirty="0" err="1" smtClean="0"/>
              <a:t>цій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числення</a:t>
            </a:r>
            <a:r>
              <a:rPr lang="ru-RU" sz="2400" b="1" i="1" dirty="0" smtClean="0"/>
              <a:t>, числа </a:t>
            </a:r>
            <a:r>
              <a:rPr lang="ru-RU" sz="2400" b="1" i="1" dirty="0" err="1" smtClean="0"/>
              <a:t>записуються</a:t>
            </a:r>
            <a:r>
              <a:rPr lang="ru-RU" sz="2400" b="1" i="1" dirty="0" smtClean="0"/>
              <a:t> за </a:t>
            </a:r>
            <a:r>
              <a:rPr lang="ru-RU" sz="2400" b="1" i="1" dirty="0" err="1" smtClean="0"/>
              <a:t>допомогою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двох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символів</a:t>
            </a:r>
            <a:r>
              <a:rPr lang="ru-RU" sz="2400" b="1" i="1" dirty="0" smtClean="0"/>
              <a:t> (0 і 1). </a:t>
            </a:r>
            <a:endParaRPr lang="ru-RU" sz="2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13" y="3573016"/>
            <a:ext cx="4162023" cy="291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5074"/>
            <a:ext cx="4021386" cy="301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2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1688"/>
            <a:ext cx="7772400" cy="1362456"/>
          </a:xfrm>
        </p:spPr>
        <p:txBody>
          <a:bodyPr/>
          <a:lstStyle/>
          <a:p>
            <a:r>
              <a:rPr lang="ru-RU" sz="5400" i="1" dirty="0" err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Історія</a:t>
            </a:r>
            <a:endParaRPr lang="ru-RU" sz="5400" i="1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7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Індійський</a:t>
            </a:r>
            <a:r>
              <a:rPr lang="ru-RU" sz="2400" b="1" i="1" dirty="0" smtClean="0"/>
              <a:t> математик </a:t>
            </a:r>
            <a:r>
              <a:rPr lang="ru-RU" sz="2400" b="1" i="1" dirty="0" err="1" smtClean="0"/>
              <a:t>Пінгала</a:t>
            </a:r>
            <a:r>
              <a:rPr lang="ru-RU" sz="2400" b="1" i="1" dirty="0" smtClean="0"/>
              <a:t>  ( 200 </a:t>
            </a:r>
            <a:r>
              <a:rPr lang="ru-RU" sz="2400" b="1" i="1" dirty="0" err="1" smtClean="0"/>
              <a:t>рік</a:t>
            </a:r>
            <a:r>
              <a:rPr lang="ru-RU" sz="2400" b="1" i="1" dirty="0" smtClean="0"/>
              <a:t> до </a:t>
            </a:r>
            <a:r>
              <a:rPr lang="ru-RU" sz="2400" b="1" i="1" dirty="0" err="1" smtClean="0"/>
              <a:t>н.е</a:t>
            </a:r>
            <a:r>
              <a:rPr lang="ru-RU" sz="2400" b="1" i="1" dirty="0" smtClean="0"/>
              <a:t>. ) </a:t>
            </a:r>
            <a:r>
              <a:rPr lang="ru-RU" sz="2400" b="1" i="1" dirty="0" err="1" smtClean="0"/>
              <a:t>розробив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математичні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основи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опису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поезії</a:t>
            </a:r>
            <a:r>
              <a:rPr lang="ru-RU" sz="2400" b="1" i="1" dirty="0" smtClean="0"/>
              <a:t> з </a:t>
            </a:r>
            <a:r>
              <a:rPr lang="ru-RU" sz="2400" b="1" i="1" dirty="0" err="1" smtClean="0"/>
              <a:t>використанням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першого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відомого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застосування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двійкової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числення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61660"/>
            <a:ext cx="3744416" cy="525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84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7666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Прообразом баз </a:t>
            </a:r>
            <a:r>
              <a:rPr lang="ru-RU" sz="2400" b="1" i="1" dirty="0" err="1" smtClean="0"/>
              <a:t>даних</a:t>
            </a:r>
            <a:r>
              <a:rPr lang="ru-RU" sz="2400" b="1" i="1" dirty="0" smtClean="0"/>
              <a:t>, широко </a:t>
            </a:r>
            <a:r>
              <a:rPr lang="ru-RU" sz="2400" b="1" i="1" dirty="0" err="1" smtClean="0"/>
              <a:t>використовувалися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Центральних</a:t>
            </a:r>
            <a:r>
              <a:rPr lang="ru-RU" sz="2400" b="1" i="1" dirty="0" smtClean="0"/>
              <a:t> Андах ( Перу, </a:t>
            </a:r>
            <a:r>
              <a:rPr lang="ru-RU" sz="2400" b="1" i="1" dirty="0" err="1" smtClean="0"/>
              <a:t>Болівія</a:t>
            </a:r>
            <a:r>
              <a:rPr lang="ru-RU" sz="2400" b="1" i="1" dirty="0" smtClean="0"/>
              <a:t>) у </a:t>
            </a:r>
            <a:r>
              <a:rPr lang="ru-RU" sz="2400" b="1" i="1" dirty="0" err="1" smtClean="0"/>
              <a:t>державних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громадських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цілях</a:t>
            </a:r>
            <a:r>
              <a:rPr lang="ru-RU" sz="2400" b="1" i="1" dirty="0" smtClean="0"/>
              <a:t> в I-II </a:t>
            </a:r>
            <a:r>
              <a:rPr lang="ru-RU" sz="2400" b="1" i="1" dirty="0" err="1" smtClean="0"/>
              <a:t>тисячолітті</a:t>
            </a:r>
            <a:r>
              <a:rPr lang="ru-RU" sz="2400" b="1" i="1" dirty="0" smtClean="0"/>
              <a:t> н. е.., </a:t>
            </a:r>
            <a:r>
              <a:rPr lang="ru-RU" sz="2400" b="1" i="1" dirty="0" err="1" smtClean="0"/>
              <a:t>була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вузликова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писемність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Інків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стос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складалася</a:t>
            </a:r>
            <a:r>
              <a:rPr lang="ru-RU" sz="2400" b="1" i="1" dirty="0" smtClean="0"/>
              <a:t> як з </a:t>
            </a:r>
            <a:r>
              <a:rPr lang="ru-RU" sz="2400" b="1" i="1" dirty="0" err="1" smtClean="0"/>
              <a:t>числових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записів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десяткової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системи</a:t>
            </a:r>
            <a:r>
              <a:rPr lang="ru-RU" sz="2400" b="1" i="1" dirty="0" smtClean="0"/>
              <a:t> , так і не </a:t>
            </a:r>
            <a:r>
              <a:rPr lang="ru-RU" sz="2400" b="1" i="1" dirty="0" err="1" smtClean="0"/>
              <a:t>числових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записів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двійковій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кодування</a:t>
            </a:r>
            <a:endParaRPr lang="ru-RU" sz="24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r="10305" b="3910"/>
          <a:stretch/>
        </p:blipFill>
        <p:spPr bwMode="auto">
          <a:xfrm>
            <a:off x="275861" y="3429000"/>
            <a:ext cx="4698910" cy="313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72408" cy="313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55826"/>
            <a:ext cx="3672408" cy="31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7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27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Набори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представляють</a:t>
            </a:r>
            <a:r>
              <a:rPr lang="ru-RU" sz="2400" b="1" i="1" dirty="0" smtClean="0"/>
              <a:t> собою </a:t>
            </a:r>
            <a:r>
              <a:rPr lang="ru-RU" sz="2400" b="1" i="1" dirty="0" err="1" smtClean="0"/>
              <a:t>комбінації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двійкових</a:t>
            </a:r>
            <a:r>
              <a:rPr lang="ru-RU" sz="2400" b="1" i="1" dirty="0" smtClean="0"/>
              <a:t> цифр, </a:t>
            </a:r>
            <a:r>
              <a:rPr lang="ru-RU" sz="2400" b="1" i="1" dirty="0" err="1" smtClean="0"/>
              <a:t>використовувалися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африканцями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традиційних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ворожіннях</a:t>
            </a:r>
            <a:r>
              <a:rPr lang="ru-RU" sz="2400" b="1" i="1" dirty="0" smtClean="0"/>
              <a:t> (таких як </a:t>
            </a:r>
            <a:r>
              <a:rPr lang="ru-RU" sz="2400" b="1" i="1" dirty="0" err="1" smtClean="0"/>
              <a:t>Ифа</a:t>
            </a:r>
            <a:r>
              <a:rPr lang="ru-RU" sz="2400" b="1" i="1" dirty="0" smtClean="0"/>
              <a:t>) </a:t>
            </a:r>
            <a:r>
              <a:rPr lang="ru-RU" sz="2400" b="1" i="1" dirty="0" err="1" smtClean="0"/>
              <a:t>поряд</a:t>
            </a:r>
            <a:r>
              <a:rPr lang="ru-RU" sz="2400" b="1" i="1" dirty="0" smtClean="0"/>
              <a:t> з </a:t>
            </a:r>
            <a:r>
              <a:rPr lang="ru-RU" sz="2400" b="1" i="1" dirty="0" err="1" smtClean="0"/>
              <a:t>середньовічної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геомантії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124744"/>
            <a:ext cx="398722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12630"/>
            <a:ext cx="2952328" cy="261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82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1605 </a:t>
            </a:r>
            <a:r>
              <a:rPr lang="ru-RU" sz="2400" b="1" i="1" dirty="0" err="1" smtClean="0"/>
              <a:t>Френсіс</a:t>
            </a:r>
            <a:r>
              <a:rPr lang="ru-RU" sz="2400" b="1" i="1" dirty="0" smtClean="0"/>
              <a:t> Бекон описав систему, </a:t>
            </a:r>
            <a:r>
              <a:rPr lang="ru-RU" sz="2400" b="1" i="1" dirty="0" err="1" smtClean="0"/>
              <a:t>літери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алфавіту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якої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можуть</a:t>
            </a:r>
            <a:r>
              <a:rPr lang="ru-RU" sz="2400" b="1" i="1" dirty="0" smtClean="0"/>
              <a:t> бути </a:t>
            </a:r>
            <a:r>
              <a:rPr lang="ru-RU" sz="2400" b="1" i="1" dirty="0" err="1" smtClean="0"/>
              <a:t>зведені</a:t>
            </a:r>
            <a:r>
              <a:rPr lang="ru-RU" sz="2400" b="1" i="1" dirty="0" smtClean="0"/>
              <a:t> до </a:t>
            </a:r>
            <a:r>
              <a:rPr lang="ru-RU" sz="2400" b="1" i="1" dirty="0" err="1" smtClean="0"/>
              <a:t>послідовностей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двійкових</a:t>
            </a:r>
            <a:r>
              <a:rPr lang="ru-RU" sz="2400" b="1" i="1" dirty="0" smtClean="0"/>
              <a:t> цифр,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в свою </a:t>
            </a:r>
            <a:r>
              <a:rPr lang="ru-RU" sz="2400" b="1" i="1" dirty="0" err="1" smtClean="0"/>
              <a:t>чергу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можуть</a:t>
            </a:r>
            <a:r>
              <a:rPr lang="ru-RU" sz="2400" b="1" i="1" dirty="0" smtClean="0"/>
              <a:t> бути </a:t>
            </a:r>
            <a:r>
              <a:rPr lang="ru-RU" sz="2400" b="1" i="1" dirty="0" err="1" smtClean="0"/>
              <a:t>закодовані</a:t>
            </a:r>
            <a:r>
              <a:rPr lang="ru-RU" sz="2400" b="1" i="1" dirty="0" smtClean="0"/>
              <a:t> як </a:t>
            </a:r>
            <a:r>
              <a:rPr lang="ru-RU" sz="2400" b="1" i="1" dirty="0" err="1" smtClean="0"/>
              <a:t>ледь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помітні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зміни</a:t>
            </a:r>
            <a:r>
              <a:rPr lang="ru-RU" sz="2400" b="1" i="1" dirty="0" smtClean="0"/>
              <a:t> шрифту в будь-</a:t>
            </a:r>
            <a:r>
              <a:rPr lang="ru-RU" sz="2400" b="1" i="1" dirty="0" err="1" smtClean="0"/>
              <a:t>яких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випадкових</a:t>
            </a:r>
            <a:r>
              <a:rPr lang="ru-RU" sz="2400" b="1" i="1" dirty="0" smtClean="0"/>
              <a:t> текстах. </a:t>
            </a:r>
            <a:endParaRPr lang="ru-RU" sz="2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1837"/>
            <a:ext cx="2952327" cy="389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38111"/>
            <a:ext cx="3240360" cy="368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0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Сучасна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двійкова</a:t>
            </a:r>
            <a:r>
              <a:rPr lang="ru-RU" sz="2400" b="1" i="1" dirty="0" smtClean="0"/>
              <a:t> система </a:t>
            </a:r>
            <a:r>
              <a:rPr lang="ru-RU" sz="2400" b="1" i="1" dirty="0" err="1" smtClean="0"/>
              <a:t>була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повністю</a:t>
            </a:r>
            <a:r>
              <a:rPr lang="ru-RU" sz="2400" b="1" i="1" dirty="0" smtClean="0"/>
              <a:t> описана </a:t>
            </a:r>
            <a:r>
              <a:rPr lang="ru-RU" sz="2400" b="1" i="1" dirty="0" err="1" smtClean="0"/>
              <a:t>Лейбніцем</a:t>
            </a:r>
            <a:r>
              <a:rPr lang="ru-RU" sz="2400" b="1" i="1" dirty="0" smtClean="0"/>
              <a:t> в </a:t>
            </a:r>
            <a:r>
              <a:rPr lang="en-GB" sz="2400" b="1" i="1" dirty="0" smtClean="0"/>
              <a:t>XVII </a:t>
            </a:r>
            <a:r>
              <a:rPr lang="ru-RU" sz="2400" b="1" i="1" dirty="0" err="1" smtClean="0"/>
              <a:t>столітті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роботі</a:t>
            </a:r>
            <a:r>
              <a:rPr lang="ru-RU" sz="2400" b="1" i="1" dirty="0" smtClean="0"/>
              <a:t> </a:t>
            </a:r>
            <a:r>
              <a:rPr lang="en-GB" sz="2400" b="1" i="1" dirty="0" smtClean="0"/>
              <a:t>Explication de </a:t>
            </a:r>
            <a:r>
              <a:rPr lang="en-GB" sz="2400" b="1" i="1" dirty="0" err="1" smtClean="0"/>
              <a:t>l'Arithmtique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Binaire</a:t>
            </a:r>
            <a:r>
              <a:rPr lang="en-GB" sz="2400" b="1" i="1" dirty="0" smtClean="0"/>
              <a:t>. </a:t>
            </a:r>
            <a:r>
              <a:rPr lang="ru-RU" sz="2400" b="1" i="1" dirty="0" smtClean="0"/>
              <a:t>В </a:t>
            </a:r>
            <a:r>
              <a:rPr lang="ru-RU" sz="2400" b="1" i="1" dirty="0" err="1" smtClean="0"/>
              <a:t>системі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числення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Лейбніца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використані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цифри</a:t>
            </a:r>
            <a:r>
              <a:rPr lang="ru-RU" sz="2400" b="1" i="1" dirty="0" smtClean="0"/>
              <a:t> 0 і 1, як і в </a:t>
            </a:r>
            <a:r>
              <a:rPr lang="ru-RU" sz="2400" b="1" i="1" dirty="0" err="1" smtClean="0"/>
              <a:t>сучасній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двійковій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системі</a:t>
            </a:r>
            <a:r>
              <a:rPr lang="ru-RU" sz="2400" b="1" i="1" dirty="0" smtClean="0"/>
              <a:t>. </a:t>
            </a:r>
            <a:endParaRPr lang="ru-RU" sz="24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694323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368"/>
            <a:ext cx="458831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368"/>
            <a:ext cx="403244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5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568952" cy="3240360"/>
          </a:xfrm>
        </p:spPr>
        <p:txBody>
          <a:bodyPr>
            <a:noAutofit/>
          </a:bodyPr>
          <a:lstStyle/>
          <a:p>
            <a:r>
              <a:rPr lang="ru-RU" sz="2400" b="1" i="1" dirty="0"/>
              <a:t>В 1854 </a:t>
            </a:r>
            <a:r>
              <a:rPr lang="ru-RU" sz="2400" b="1" i="1" dirty="0" err="1"/>
              <a:t>англійський</a:t>
            </a:r>
            <a:r>
              <a:rPr lang="ru-RU" sz="2400" b="1" i="1" dirty="0"/>
              <a:t> математик Джордж Буль </a:t>
            </a:r>
            <a:r>
              <a:rPr lang="ru-RU" sz="2400" b="1" i="1" dirty="0" err="1"/>
              <a:t>опублікував</a:t>
            </a:r>
            <a:r>
              <a:rPr lang="ru-RU" sz="2400" b="1" i="1" dirty="0"/>
              <a:t> </a:t>
            </a:r>
            <a:r>
              <a:rPr lang="ru-RU" sz="2400" b="1" i="1" dirty="0" err="1"/>
              <a:t>знакову</a:t>
            </a:r>
            <a:r>
              <a:rPr lang="ru-RU" sz="2400" b="1" i="1" dirty="0"/>
              <a:t> роботу,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описує</a:t>
            </a:r>
            <a:r>
              <a:rPr lang="ru-RU" sz="2400" b="1" i="1" dirty="0"/>
              <a:t> </a:t>
            </a:r>
            <a:r>
              <a:rPr lang="ru-RU" sz="2400" b="1" i="1" dirty="0" err="1"/>
              <a:t>алгебраїчні</a:t>
            </a:r>
            <a:r>
              <a:rPr lang="ru-RU" sz="2400" b="1" i="1" dirty="0"/>
              <a:t> </a:t>
            </a:r>
            <a:r>
              <a:rPr lang="ru-RU" sz="2400" b="1" i="1" dirty="0" err="1"/>
              <a:t>системи</a:t>
            </a:r>
            <a:r>
              <a:rPr lang="ru-RU" sz="2400" b="1" i="1" dirty="0"/>
              <a:t> </a:t>
            </a:r>
            <a:r>
              <a:rPr lang="ru-RU" sz="2400" b="1" i="1" dirty="0" err="1"/>
              <a:t>стосовно</a:t>
            </a:r>
            <a:r>
              <a:rPr lang="ru-RU" sz="2400" b="1" i="1" dirty="0"/>
              <a:t> до </a:t>
            </a:r>
            <a:r>
              <a:rPr lang="ru-RU" sz="2400" b="1" i="1" dirty="0" err="1"/>
              <a:t>логіці</a:t>
            </a:r>
            <a:r>
              <a:rPr lang="ru-RU" sz="2400" b="1" i="1" dirty="0"/>
              <a:t>, яка в </a:t>
            </a:r>
            <a:r>
              <a:rPr lang="ru-RU" sz="2400" b="1" i="1" dirty="0" err="1"/>
              <a:t>даний</a:t>
            </a:r>
            <a:r>
              <a:rPr lang="ru-RU" sz="2400" b="1" i="1" dirty="0"/>
              <a:t> час </a:t>
            </a:r>
            <a:r>
              <a:rPr lang="ru-RU" sz="2400" b="1" i="1" dirty="0" err="1"/>
              <a:t>відома</a:t>
            </a:r>
            <a:r>
              <a:rPr lang="ru-RU" sz="2400" b="1" i="1" dirty="0"/>
              <a:t> як Булева алгебра </a:t>
            </a:r>
            <a:r>
              <a:rPr lang="ru-RU" sz="2400" b="1" i="1" dirty="0" err="1"/>
              <a:t>або</a:t>
            </a:r>
            <a:r>
              <a:rPr lang="ru-RU" sz="2400" b="1" i="1" dirty="0"/>
              <a:t> алгебра </a:t>
            </a:r>
            <a:r>
              <a:rPr lang="ru-RU" sz="2400" b="1" i="1" dirty="0" err="1"/>
              <a:t>логіки</a:t>
            </a:r>
            <a:r>
              <a:rPr lang="ru-RU" sz="2400" b="1" i="1" dirty="0"/>
              <a:t>.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логічного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обчисленню</a:t>
            </a:r>
            <a:r>
              <a:rPr lang="ru-RU" sz="2400" b="1" i="1" dirty="0"/>
              <a:t> </a:t>
            </a:r>
            <a:r>
              <a:rPr lang="ru-RU" sz="2400" b="1" i="1" dirty="0" err="1"/>
              <a:t>судилося</a:t>
            </a:r>
            <a:r>
              <a:rPr lang="ru-RU" sz="2400" b="1" i="1" dirty="0"/>
              <a:t> </a:t>
            </a:r>
            <a:r>
              <a:rPr lang="ru-RU" sz="2400" b="1" i="1" dirty="0" err="1"/>
              <a:t>зіграти</a:t>
            </a:r>
            <a:r>
              <a:rPr lang="ru-RU" sz="2400" b="1" i="1" dirty="0"/>
              <a:t> </a:t>
            </a:r>
            <a:r>
              <a:rPr lang="ru-RU" sz="2400" b="1" i="1" dirty="0" err="1"/>
              <a:t>важливу</a:t>
            </a:r>
            <a:r>
              <a:rPr lang="ru-RU" sz="2400" b="1" i="1" dirty="0"/>
              <a:t> роль у </a:t>
            </a:r>
            <a:r>
              <a:rPr lang="ru-RU" sz="2400" b="1" i="1" dirty="0" err="1"/>
              <a:t>розробці</a:t>
            </a:r>
            <a:r>
              <a:rPr lang="ru-RU" sz="2400" b="1" i="1" dirty="0"/>
              <a:t> </a:t>
            </a:r>
            <a:r>
              <a:rPr lang="ru-RU" sz="2400" b="1" i="1" dirty="0" err="1"/>
              <a:t>сучасних</a:t>
            </a:r>
            <a:r>
              <a:rPr lang="ru-RU" sz="2400" b="1" i="1" dirty="0"/>
              <a:t> </a:t>
            </a:r>
            <a:r>
              <a:rPr lang="ru-RU" sz="2400" b="1" i="1" dirty="0" err="1"/>
              <a:t>цифрових</a:t>
            </a:r>
            <a:r>
              <a:rPr lang="ru-RU" sz="2400" b="1" i="1" dirty="0"/>
              <a:t> </a:t>
            </a:r>
            <a:r>
              <a:rPr lang="ru-RU" sz="2400" b="1" i="1" dirty="0" err="1"/>
              <a:t>електронних</a:t>
            </a:r>
            <a:r>
              <a:rPr lang="ru-RU" sz="2400" b="1" i="1" dirty="0"/>
              <a:t> схем.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664296" cy="357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752528" cy="357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67" y="3284984"/>
            <a:ext cx="5159601" cy="28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81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136"/>
            <a:ext cx="5688632" cy="4026024"/>
          </a:xfrm>
        </p:spPr>
        <p:txBody>
          <a:bodyPr>
            <a:noAutofit/>
          </a:bodyPr>
          <a:lstStyle/>
          <a:p>
            <a:r>
              <a:rPr lang="ru-RU" sz="2400" b="1" i="1" dirty="0"/>
              <a:t>В 1937 </a:t>
            </a:r>
            <a:r>
              <a:rPr lang="ru-RU" sz="2400" b="1" i="1" dirty="0" smtClean="0"/>
              <a:t>Клод Шеннон </a:t>
            </a:r>
            <a:r>
              <a:rPr lang="ru-RU" sz="2400" b="1" i="1" dirty="0" err="1" smtClean="0"/>
              <a:t>предствить</a:t>
            </a:r>
            <a:r>
              <a:rPr lang="ru-RU" sz="2400" b="1" i="1" dirty="0" smtClean="0"/>
              <a:t> </a:t>
            </a:r>
            <a:r>
              <a:rPr lang="ru-RU" sz="2400" b="1" i="1" dirty="0"/>
              <a:t>до </a:t>
            </a:r>
            <a:r>
              <a:rPr lang="ru-RU" sz="2400" b="1" i="1" dirty="0" err="1"/>
              <a:t>захисту</a:t>
            </a:r>
            <a:r>
              <a:rPr lang="ru-RU" sz="2400" b="1" i="1" dirty="0"/>
              <a:t> </a:t>
            </a:r>
            <a:r>
              <a:rPr lang="ru-RU" sz="2400" b="1" i="1" dirty="0" err="1"/>
              <a:t>кандидатську</a:t>
            </a:r>
            <a:r>
              <a:rPr lang="ru-RU" sz="2400" b="1" i="1" dirty="0"/>
              <a:t> </a:t>
            </a:r>
            <a:r>
              <a:rPr lang="ru-RU" sz="2400" b="1" i="1" dirty="0" err="1"/>
              <a:t>дисертацію</a:t>
            </a:r>
            <a:r>
              <a:rPr lang="ru-RU" sz="2400" b="1" i="1" dirty="0"/>
              <a:t> </a:t>
            </a:r>
            <a:r>
              <a:rPr lang="ru-RU" sz="2400" b="1" i="1" dirty="0" err="1"/>
              <a:t>Символічний</a:t>
            </a:r>
            <a:r>
              <a:rPr lang="ru-RU" sz="2400" b="1" i="1" dirty="0"/>
              <a:t> </a:t>
            </a:r>
            <a:r>
              <a:rPr lang="ru-RU" sz="2400" b="1" i="1" dirty="0" err="1"/>
              <a:t>аналіз</a:t>
            </a:r>
            <a:r>
              <a:rPr lang="ru-RU" sz="2400" b="1" i="1" dirty="0"/>
              <a:t> </a:t>
            </a:r>
            <a:r>
              <a:rPr lang="ru-RU" sz="2400" b="1" i="1" dirty="0" err="1"/>
              <a:t>релейних</a:t>
            </a:r>
            <a:r>
              <a:rPr lang="ru-RU" sz="2400" b="1" i="1" dirty="0"/>
              <a:t> і </a:t>
            </a:r>
            <a:r>
              <a:rPr lang="ru-RU" sz="2400" b="1" i="1" dirty="0" err="1"/>
              <a:t>перемикальних</a:t>
            </a:r>
            <a:r>
              <a:rPr lang="ru-RU" sz="2400" b="1" i="1" dirty="0"/>
              <a:t> схем в MIT, в </a:t>
            </a:r>
            <a:r>
              <a:rPr lang="ru-RU" sz="2400" b="1" i="1" dirty="0" err="1"/>
              <a:t>якій</a:t>
            </a:r>
            <a:r>
              <a:rPr lang="ru-RU" sz="2400" b="1" i="1" dirty="0"/>
              <a:t> булева алгебра і </a:t>
            </a:r>
            <a:r>
              <a:rPr lang="ru-RU" sz="2400" b="1" i="1" dirty="0" err="1"/>
              <a:t>двійкова</a:t>
            </a:r>
            <a:r>
              <a:rPr lang="ru-RU" sz="2400" b="1" i="1" dirty="0"/>
              <a:t> арифметика </a:t>
            </a:r>
            <a:r>
              <a:rPr lang="ru-RU" sz="2400" b="1" i="1" dirty="0" err="1"/>
              <a:t>були</a:t>
            </a:r>
            <a:r>
              <a:rPr lang="ru-RU" sz="2400" b="1" i="1" dirty="0"/>
              <a:t> </a:t>
            </a:r>
            <a:r>
              <a:rPr lang="ru-RU" sz="2400" b="1" i="1" dirty="0" err="1"/>
              <a:t>використані</a:t>
            </a:r>
            <a:r>
              <a:rPr lang="ru-RU" sz="2400" b="1" i="1" dirty="0"/>
              <a:t> </a:t>
            </a:r>
            <a:r>
              <a:rPr lang="ru-RU" sz="2400" b="1" i="1" dirty="0" err="1"/>
              <a:t>стосовно</a:t>
            </a:r>
            <a:r>
              <a:rPr lang="ru-RU" sz="2400" b="1" i="1" dirty="0"/>
              <a:t> до </a:t>
            </a:r>
            <a:r>
              <a:rPr lang="ru-RU" sz="2400" b="1" i="1" dirty="0" err="1"/>
              <a:t>електронних</a:t>
            </a:r>
            <a:r>
              <a:rPr lang="ru-RU" sz="2400" b="1" i="1" dirty="0"/>
              <a:t> реле і </a:t>
            </a:r>
            <a:r>
              <a:rPr lang="ru-RU" sz="2400" b="1" i="1" dirty="0" err="1"/>
              <a:t>перемикачів</a:t>
            </a:r>
            <a:r>
              <a:rPr lang="ru-RU" sz="2400" b="1" i="1" dirty="0"/>
              <a:t>. На </a:t>
            </a:r>
            <a:r>
              <a:rPr lang="ru-RU" sz="2400" b="1" i="1" dirty="0" err="1"/>
              <a:t>дисертації</a:t>
            </a:r>
            <a:r>
              <a:rPr lang="ru-RU" sz="2400" b="1" i="1" dirty="0"/>
              <a:t> Шеннона по </a:t>
            </a:r>
            <a:r>
              <a:rPr lang="ru-RU" sz="2400" b="1" i="1" dirty="0" err="1"/>
              <a:t>суті</a:t>
            </a:r>
            <a:r>
              <a:rPr lang="ru-RU" sz="2400" b="1" i="1" dirty="0"/>
              <a:t> заснована вся </a:t>
            </a:r>
            <a:r>
              <a:rPr lang="ru-RU" sz="2400" b="1" i="1" dirty="0" err="1"/>
              <a:t>сучасна</a:t>
            </a:r>
            <a:r>
              <a:rPr lang="ru-RU" sz="2400" b="1" i="1" dirty="0"/>
              <a:t> </a:t>
            </a:r>
            <a:r>
              <a:rPr lang="ru-RU" sz="2400" b="1" i="1" dirty="0" err="1"/>
              <a:t>цифрова</a:t>
            </a:r>
            <a:r>
              <a:rPr lang="ru-RU" sz="2400" b="1" i="1" dirty="0"/>
              <a:t> </a:t>
            </a:r>
            <a:r>
              <a:rPr lang="ru-RU" sz="2400" b="1" i="1" dirty="0" err="1"/>
              <a:t>техніка</a:t>
            </a:r>
            <a:r>
              <a:rPr lang="ru-RU" sz="2400" b="1" i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18635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5616624" cy="205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231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409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Двійкова система числення</vt:lpstr>
      <vt:lpstr>Презентация PowerPoint</vt:lpstr>
      <vt:lpstr>Історія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Запис двійкових чисел</vt:lpstr>
      <vt:lpstr>Конвертування десяткових чисел у двійкові і навпаки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Двійкова система числення</dc:title>
  <dc:creator>инф-клас</dc:creator>
  <cp:lastModifiedBy>инф-клас</cp:lastModifiedBy>
  <cp:revision>8</cp:revision>
  <dcterms:created xsi:type="dcterms:W3CDTF">2013-12-10T08:02:25Z</dcterms:created>
  <dcterms:modified xsi:type="dcterms:W3CDTF">2013-12-10T09:25:43Z</dcterms:modified>
</cp:coreProperties>
</file>