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9" r:id="rId1"/>
  </p:sldMasterIdLst>
  <p:sldIdLst>
    <p:sldId id="256" r:id="rId2"/>
    <p:sldId id="263" r:id="rId3"/>
    <p:sldId id="258" r:id="rId4"/>
    <p:sldId id="259" r:id="rId5"/>
    <p:sldId id="264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303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542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7480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51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839964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319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0440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1813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632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1852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554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148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619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681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3576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1341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AFE0E7-4521-43D5-B23A-7397F73D315E}" type="datetimeFigureOut">
              <a:rPr lang="ru-RU" smtClean="0"/>
              <a:t>07.06.2014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BC81E90-EB89-4A30-B6D2-79FA2B48BD04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8268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15.pn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8443" y="2980427"/>
            <a:ext cx="8915399" cy="2262781"/>
          </a:xfrm>
        </p:spPr>
        <p:txBody>
          <a:bodyPr/>
          <a:lstStyle/>
          <a:p>
            <a:pPr algn="ctr"/>
            <a:r>
              <a:rPr lang="uk-UA" dirty="0" smtClean="0"/>
              <a:t>Квадратичні нерівності</a:t>
            </a:r>
            <a:endParaRPr lang="ru-RU" dirty="0"/>
          </a:p>
        </p:txBody>
      </p:sp>
      <p:sp>
        <p:nvSpPr>
          <p:cNvPr id="4" name="AutoShape 2" descr="https://encrypted-tbn3.gstatic.com/images?q=tbn:ANd9GcS39gV-73kBY9TwdBK3uRFkpaU3zLC4rTviBTFXfZKCmvbrQN2iruYIV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977" y="1820648"/>
            <a:ext cx="2252004" cy="2291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7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846687" y="0"/>
                <a:ext cx="9366999" cy="422030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uk-UA" sz="2400" dirty="0" smtClean="0"/>
                  <a:t>Якщо лівою частиною нерівності є вираз </a:t>
                </a:r>
                <a:r>
                  <a:rPr lang="en-US" sz="2400" b="1" dirty="0" smtClean="0"/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 smtClean="0"/>
                  <a:t> + bx + c</a:t>
                </a:r>
                <a:r>
                  <a:rPr lang="en-US" sz="2400" dirty="0" smtClean="0"/>
                  <a:t>, </a:t>
                </a:r>
                <a:r>
                  <a:rPr lang="uk-UA" sz="2400" dirty="0" smtClean="0"/>
                  <a:t>де </a:t>
                </a:r>
                <a:r>
                  <a:rPr lang="uk-UA" sz="2400" b="1" dirty="0" smtClean="0"/>
                  <a:t>а ≠≠ 0</a:t>
                </a:r>
                <a:r>
                  <a:rPr lang="uk-UA" sz="2400" dirty="0" smtClean="0"/>
                  <a:t>, </a:t>
                </a:r>
                <a:r>
                  <a:rPr lang="en-US" sz="2400" b="1" dirty="0" smtClean="0"/>
                  <a:t>b</a:t>
                </a:r>
                <a:r>
                  <a:rPr lang="en-US" sz="2400" dirty="0" smtClean="0"/>
                  <a:t>, </a:t>
                </a:r>
                <a:r>
                  <a:rPr lang="en-US" sz="2400" b="1" dirty="0" smtClean="0"/>
                  <a:t>c</a:t>
                </a:r>
                <a:r>
                  <a:rPr lang="en-US" sz="2400" dirty="0" smtClean="0"/>
                  <a:t> – </a:t>
                </a:r>
                <a:r>
                  <a:rPr lang="uk-UA" sz="2400" dirty="0" smtClean="0"/>
                  <a:t>дані числа, а правою – нуль, то її називають </a:t>
                </a:r>
                <a:r>
                  <a:rPr lang="uk-UA" sz="2800" b="1" dirty="0" smtClean="0"/>
                  <a:t>квадратною нерівністю</a:t>
                </a:r>
                <a:r>
                  <a:rPr lang="uk-UA" sz="2000" dirty="0" smtClean="0"/>
                  <a:t>.</a:t>
                </a:r>
                <a:endParaRPr lang="en-US" sz="2000" dirty="0" smtClean="0"/>
              </a:p>
              <a:p>
                <a:pPr marL="514350" indent="-514350">
                  <a:buAutoNum type="arabicPeriod"/>
                </a:pPr>
                <a:r>
                  <a:rPr lang="en-US" sz="2800" b="1" dirty="0" smtClean="0"/>
                  <a:t>D (y) : ( -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b="1" dirty="0" smtClean="0"/>
                  <a:t>; +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b="1" dirty="0" smtClean="0"/>
                  <a:t> ), </a:t>
                </a:r>
                <a:r>
                  <a:rPr lang="uk-UA" sz="2800" b="1" dirty="0" smtClean="0"/>
                  <a:t>є </a:t>
                </a:r>
                <a:r>
                  <a:rPr lang="en-US" sz="2800" b="1" dirty="0" smtClean="0"/>
                  <a:t>R.</a:t>
                </a:r>
              </a:p>
              <a:p>
                <a:pPr marL="514350" indent="-514350">
                  <a:buAutoNum type="arabicPeriod"/>
                </a:pPr>
                <a:r>
                  <a:rPr lang="en-US" sz="2800" b="1" dirty="0" smtClean="0"/>
                  <a:t>E (y) </a:t>
                </a:r>
                <a:r>
                  <a:rPr lang="en-US" sz="2800" b="1" dirty="0"/>
                  <a:t>: (-</a:t>
                </a:r>
                <a14:m>
                  <m:oMath xmlns:m="http://schemas.openxmlformats.org/officeDocument/2006/math">
                    <m:r>
                      <a:rPr lang="en-US" sz="28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b="1" dirty="0" smtClean="0"/>
                  <a:t> ; +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r>
                  <a:rPr lang="en-US" sz="2800" b="1" dirty="0" smtClean="0"/>
                  <a:t> ); E (y) – </a:t>
                </a:r>
                <a:r>
                  <a:rPr lang="uk-UA" sz="2800" b="1" dirty="0" smtClean="0"/>
                  <a:t>множина значень функції, тобто множина усіх значень </a:t>
                </a:r>
                <a:r>
                  <a:rPr lang="en-US" sz="2800" b="1" dirty="0" smtClean="0"/>
                  <a:t>y.</a:t>
                </a:r>
              </a:p>
              <a:p>
                <a:pPr marL="514350" indent="-514350">
                  <a:buAutoNum type="arabicPeriod"/>
                </a:pPr>
                <a:r>
                  <a:rPr lang="uk-UA" sz="2800" b="1" dirty="0" smtClean="0"/>
                  <a:t>Графіком квадратичної функції є </a:t>
                </a:r>
                <a:r>
                  <a:rPr lang="uk-UA" sz="2800" b="1" dirty="0" smtClean="0">
                    <a:solidFill>
                      <a:srgbClr val="FF0000"/>
                    </a:solidFill>
                  </a:rPr>
                  <a:t>парабола</a:t>
                </a:r>
                <a:r>
                  <a:rPr lang="uk-UA" sz="2800" b="1" dirty="0" smtClean="0">
                    <a:solidFill>
                      <a:schemeClr val="tx1"/>
                    </a:solidFill>
                  </a:rPr>
                  <a:t>, вітки якої напрямлені</a:t>
                </a:r>
                <a:r>
                  <a:rPr lang="en-US" sz="2800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800" b="1" dirty="0" smtClean="0">
                    <a:solidFill>
                      <a:schemeClr val="tx1"/>
                    </a:solidFill>
                  </a:rPr>
                  <a:t>: </a:t>
                </a:r>
                <a:endParaRPr lang="ru-RU" sz="28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46687" y="0"/>
                <a:ext cx="9366999" cy="4220308"/>
              </a:xfrm>
              <a:blipFill rotWithShape="0">
                <a:blip r:embed="rId2"/>
                <a:stretch>
                  <a:fillRect l="-1366" t="-101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687" y="4020057"/>
            <a:ext cx="2911022" cy="266771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360" y="4020057"/>
            <a:ext cx="3312917" cy="2782851"/>
          </a:xfrm>
          <a:prstGeom prst="rect">
            <a:avLst/>
          </a:prstGeom>
        </p:spPr>
      </p:pic>
      <p:pic>
        <p:nvPicPr>
          <p:cNvPr id="7" name="Picture 6" descr="http://www.os-skolara-hercegovac.skole.hr/upload/os-skolara-hercegovac/images/newsimg/4351/Image/math-clip-art-1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8024" y1="4252" x2="38024" y2="4252"/>
                        <a14:foregroundMark x1="75000" y1="73754" x2="75000" y2="73754"/>
                        <a14:foregroundMark x1="87425" y1="68768" x2="87425" y2="68768"/>
                        <a14:foregroundMark x1="22156" y1="54252" x2="22156" y2="54252"/>
                        <a14:foregroundMark x1="8383" y1="60997" x2="8383" y2="60997"/>
                        <a14:foregroundMark x1="11826" y1="57038" x2="11826" y2="57038"/>
                        <a14:foregroundMark x1="7335" y1="48240" x2="7335" y2="48240"/>
                        <a14:foregroundMark x1="30689" y1="91056" x2="30689" y2="91056"/>
                        <a14:foregroundMark x1="82934" y1="73167" x2="82934" y2="73167"/>
                        <a14:foregroundMark x1="91467" y1="15836" x2="91467" y2="15836"/>
                        <a14:foregroundMark x1="64222" y1="12023" x2="64222" y2="12023"/>
                        <a14:foregroundMark x1="44311" y1="4692" x2="44311" y2="4692"/>
                        <a14:foregroundMark x1="45958" y1="8065" x2="45958" y2="8065"/>
                        <a14:foregroundMark x1="52844" y1="7478" x2="52844" y2="7478"/>
                        <a14:foregroundMark x1="26048" y1="7478" x2="26048" y2="7478"/>
                        <a14:foregroundMark x1="34581" y1="7038" x2="34581" y2="7038"/>
                        <a14:foregroundMark x1="11228" y1="16422" x2="11228" y2="16422"/>
                        <a14:foregroundMark x1="11228" y1="60411" x2="11228" y2="60411"/>
                        <a14:foregroundMark x1="8383" y1="65982" x2="8383" y2="65982"/>
                        <a14:foregroundMark x1="15269" y1="60411" x2="15269" y2="60411"/>
                        <a14:foregroundMark x1="13024" y1="49267" x2="13024" y2="49267"/>
                        <a14:foregroundMark x1="71557" y1="75953" x2="71557" y2="75953"/>
                        <a14:foregroundMark x1="65868" y1="69355" x2="65269" y2="69355"/>
                        <a14:foregroundMark x1="6138" y1="56012" x2="6138" y2="56012"/>
                        <a14:foregroundMark x1="8982" y1="65982" x2="8982" y2="65982"/>
                        <a14:foregroundMark x1="88623" y1="18622" x2="88623" y2="18622"/>
                        <a14:foregroundMark x1="39222" y1="10850" x2="39222" y2="10850"/>
                        <a14:foregroundMark x1="31737" y1="8065" x2="31737" y2="8065"/>
                        <a14:foregroundMark x1="7934" y1="19795" x2="7934" y2="19795"/>
                        <a14:foregroundMark x1="13024" y1="13050" x2="13024" y2="13050"/>
                        <a14:backgroundMark x1="80689" y1="95455" x2="80689" y2="95455"/>
                        <a14:backgroundMark x1="95958" y1="85484" x2="95958" y2="85484"/>
                        <a14:backgroundMark x1="6737" y1="92669" x2="6737" y2="92669"/>
                        <a14:backgroundMark x1="22156" y1="95455" x2="22156" y2="95455"/>
                        <a14:backgroundMark x1="70958" y1="5279" x2="70958" y2="5279"/>
                        <a14:backgroundMark x1="9581" y1="8065" x2="9581" y2="8065"/>
                        <a14:backgroundMark x1="2844" y1="20381" x2="2844" y2="20381"/>
                        <a14:backgroundMark x1="85180" y1="3666" x2="85180" y2="36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049" y="4020057"/>
            <a:ext cx="2783078" cy="284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51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56273" y="529087"/>
                <a:ext cx="10535728" cy="3777622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sz="2800" b="1" dirty="0"/>
                  <a:t>Вершина параболи</a:t>
                </a:r>
                <a:r>
                  <a:rPr lang="ru-RU" sz="2800" dirty="0"/>
                  <a:t>, її знаходять за формулою </a:t>
                </a:r>
                <a:endParaRPr lang="ru-RU" sz="2800" dirty="0" smtClean="0"/>
              </a:p>
              <a:p>
                <a:pPr marL="0" indent="0">
                  <a:buNone/>
                </a:pPr>
                <a:r>
                  <a:rPr lang="ru-RU" sz="2800" b="1" dirty="0" smtClean="0">
                    <a:solidFill>
                      <a:srgbClr val="FF0000"/>
                    </a:solidFill>
                  </a:rPr>
                  <a:t>x </a:t>
                </a:r>
                <a:r>
                  <a:rPr lang="ru-RU" sz="2800" b="1" dirty="0">
                    <a:solidFill>
                      <a:srgbClr val="FF0000"/>
                    </a:solidFill>
                  </a:rPr>
                  <a:t>= (-b) / 2a</a:t>
                </a:r>
                <a:r>
                  <a:rPr lang="ru-RU" sz="2800" dirty="0"/>
                  <a:t>, знайдений </a:t>
                </a:r>
                <a:r>
                  <a:rPr lang="ru-RU" sz="2800" b="1" dirty="0"/>
                  <a:t>x</a:t>
                </a:r>
                <a:r>
                  <a:rPr lang="ru-RU" sz="2800" dirty="0"/>
                  <a:t> </a:t>
                </a:r>
                <a:r>
                  <a:rPr lang="ru-RU" sz="2800" dirty="0" smtClean="0"/>
                  <a:t>підставляємо </a:t>
                </a:r>
                <a:r>
                  <a:rPr lang="ru-RU" sz="2800" dirty="0"/>
                  <a:t>в рівняння параболи і </a:t>
                </a:r>
                <a:r>
                  <a:rPr lang="ru-RU" sz="2800" dirty="0" smtClean="0"/>
                  <a:t>знаходимо </a:t>
                </a:r>
                <a:r>
                  <a:rPr lang="ru-RU" sz="2800" b="1" dirty="0"/>
                  <a:t>y</a:t>
                </a:r>
                <a:r>
                  <a:rPr lang="ru-RU" sz="2800" dirty="0" smtClean="0"/>
                  <a:t>;</a:t>
                </a:r>
              </a:p>
              <a:p>
                <a:pPr marL="0" indent="0">
                  <a:buNone/>
                </a:pPr>
                <a:endParaRPr lang="ru-RU" sz="2400" b="1" dirty="0" smtClean="0"/>
              </a:p>
              <a:p>
                <a:pPr marL="0" indent="0">
                  <a:buNone/>
                </a:pPr>
                <a:r>
                  <a:rPr lang="ru-RU" sz="2800" b="1" dirty="0" smtClean="0"/>
                  <a:t>Нулі </a:t>
                </a:r>
                <a:r>
                  <a:rPr lang="ru-RU" sz="2800" b="1" dirty="0"/>
                  <a:t>функції </a:t>
                </a:r>
                <a:r>
                  <a:rPr lang="ru-RU" sz="2800" dirty="0"/>
                  <a:t>або по іншому </a:t>
                </a:r>
                <a:r>
                  <a:rPr lang="ru-RU" sz="2800" b="1" dirty="0"/>
                  <a:t>точки перетину </a:t>
                </a:r>
                <a:r>
                  <a:rPr lang="ru-RU" sz="2800" dirty="0"/>
                  <a:t>параболи з віссю </a:t>
                </a:r>
                <a:r>
                  <a:rPr lang="en-US" sz="2800" b="1" dirty="0"/>
                  <a:t>OX </a:t>
                </a:r>
                <a:r>
                  <a:rPr lang="ru-RU" sz="2800" dirty="0"/>
                  <a:t>вони ще називаються </a:t>
                </a:r>
                <a:r>
                  <a:rPr lang="ru-RU" sz="2800" b="1" dirty="0" smtClean="0"/>
                  <a:t>коренями </a:t>
                </a:r>
                <a:r>
                  <a:rPr lang="ru-RU" sz="2800" b="1" dirty="0"/>
                  <a:t>рівняння</a:t>
                </a:r>
                <a:r>
                  <a:rPr lang="ru-RU" sz="2800" dirty="0"/>
                  <a:t>. Щоб знайти </a:t>
                </a:r>
                <a:r>
                  <a:rPr lang="ru-RU" sz="2800" dirty="0" smtClean="0"/>
                  <a:t>корені </a:t>
                </a:r>
                <a:r>
                  <a:rPr lang="ru-RU" sz="2800" dirty="0"/>
                  <a:t>ми рівняння прирівнюємо до </a:t>
                </a:r>
                <a:r>
                  <a:rPr lang="ru-RU" sz="2800" b="1" dirty="0" smtClean="0"/>
                  <a:t>0</a:t>
                </a:r>
                <a:r>
                  <a:rPr lang="ru-RU" sz="2800" dirty="0" smtClean="0"/>
                  <a:t>, 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>
                    <a:solidFill>
                      <a:srgbClr val="FF0000"/>
                    </a:solidFill>
                  </a:rPr>
                  <a:t> + bx + c = 0</a:t>
                </a:r>
                <a:r>
                  <a:rPr lang="en-US" sz="2800" b="1" dirty="0" smtClean="0"/>
                  <a:t>;</a:t>
                </a:r>
                <a:endParaRPr lang="uk-UA" sz="2800" b="1" dirty="0" smtClean="0"/>
              </a:p>
              <a:p>
                <a:pPr marL="0" indent="0">
                  <a:buNone/>
                </a:pP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56273" y="529087"/>
                <a:ext cx="10535728" cy="3777622"/>
              </a:xfrm>
              <a:blipFill rotWithShape="0">
                <a:blip r:embed="rId2"/>
                <a:stretch>
                  <a:fillRect l="-1215" t="-2908" r="-116" b="-6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http://vseanekdotu.ru/wp-content/uploads/2013/05/matematika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5246" y="4116927"/>
            <a:ext cx="2781300" cy="2371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funcalls.ru/blfiles/4-nauka200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273" y="4879078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680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6608" y="624110"/>
            <a:ext cx="8911687" cy="1280890"/>
          </a:xfrm>
        </p:spPr>
        <p:txBody>
          <a:bodyPr/>
          <a:lstStyle/>
          <a:p>
            <a:r>
              <a:rPr lang="ru-RU" dirty="0" smtClean="0"/>
              <a:t>Види рівнянь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414733" y="1264555"/>
                <a:ext cx="9161253" cy="5555412"/>
              </a:xfrm>
            </p:spPr>
            <p:txBody>
              <a:bodyPr>
                <a:normAutofit/>
              </a:bodyPr>
              <a:lstStyle/>
              <a:p>
                <a:pPr>
                  <a:buFont typeface="Wingdings" panose="05000000000000000000" pitchFamily="2" charset="2"/>
                  <a:buChar char="ü"/>
                </a:pPr>
                <a:r>
                  <a:rPr lang="ru-RU" sz="2400" b="1" dirty="0" smtClean="0"/>
                  <a:t>a)</a:t>
                </a:r>
                <a:r>
                  <a:rPr lang="ru-RU" sz="2400" dirty="0" smtClean="0"/>
                  <a:t> Повне квадратне рівняння має вигляд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+ bx + c </a:t>
                </a:r>
                <a:r>
                  <a:rPr lang="ru-RU" sz="2400" dirty="0"/>
                  <a:t>і вирішується по </a:t>
                </a:r>
                <a:r>
                  <a:rPr lang="ru-RU" sz="2400" dirty="0" smtClean="0"/>
                  <a:t>дискримінанту;</a:t>
                </a:r>
                <a:br>
                  <a:rPr lang="ru-RU" sz="2400" dirty="0" smtClean="0"/>
                </a:br>
                <a:r>
                  <a:rPr lang="en-US" sz="2400" b="1" dirty="0" smtClean="0">
                    <a:solidFill>
                      <a:srgbClr val="FF0000"/>
                    </a:solidFill>
                  </a:rPr>
                  <a:t>D 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en-US" sz="24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𝟒𝐚𝐜</m:t>
                    </m:r>
                  </m:oMath>
                </a14:m>
                <a:endParaRPr lang="ru-RU" sz="2400" b="1" dirty="0" smtClean="0">
                  <a:solidFill>
                    <a:srgbClr val="FF0000"/>
                  </a:solidFill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ru-RU" sz="2400" b="1" dirty="0" smtClean="0"/>
                  <a:t>b</a:t>
                </a:r>
                <a:r>
                  <a:rPr lang="ru-RU" sz="2400" b="1" dirty="0"/>
                  <a:t>)</a:t>
                </a:r>
                <a:r>
                  <a:rPr lang="ru-RU" sz="2400" dirty="0"/>
                  <a:t> Неповне квадратне рівняння виду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+ bx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= 0</a:t>
                </a:r>
                <a:r>
                  <a:rPr lang="ru-RU" sz="2400" dirty="0" smtClean="0"/>
                  <a:t>. </a:t>
                </a:r>
                <a:r>
                  <a:rPr lang="ru-RU" sz="2400" dirty="0"/>
                  <a:t>Щоб його вирішити потрібно винести </a:t>
                </a:r>
                <a:r>
                  <a:rPr lang="ru-RU" sz="2400" b="1" dirty="0"/>
                  <a:t>х</a:t>
                </a:r>
                <a:r>
                  <a:rPr lang="ru-RU" sz="2400" dirty="0"/>
                  <a:t> за дужки, потім кожен множник </a:t>
                </a:r>
                <a:r>
                  <a:rPr lang="ru-RU" sz="2400" dirty="0" smtClean="0"/>
                  <a:t>прирівняти до  </a:t>
                </a:r>
                <a:r>
                  <a:rPr lang="ru-RU" sz="2400" b="1" dirty="0"/>
                  <a:t>0</a:t>
                </a:r>
                <a:r>
                  <a:rPr lang="ru-RU" sz="2400" dirty="0"/>
                  <a:t>: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ru-RU" sz="2400" dirty="0"/>
                  <a:t>        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+ bx = 0</a:t>
                </a:r>
                <a:r>
                  <a:rPr lang="ru-RU" sz="2400" dirty="0"/>
                  <a:t>,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ru-RU" sz="2400" dirty="0"/>
                  <a:t>         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х (ax + b) = 0</a:t>
                </a:r>
                <a:r>
                  <a:rPr lang="ru-RU" sz="2400" dirty="0"/>
                  <a:t>, </a:t>
                </a:r>
              </a:p>
              <a:p>
                <a:pPr>
                  <a:buFont typeface="Wingdings" panose="05000000000000000000" pitchFamily="2" charset="2"/>
                  <a:buChar char="q"/>
                </a:pPr>
                <a:r>
                  <a:rPr lang="ru-RU" sz="2400" dirty="0"/>
                  <a:t>         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х = 0 </a:t>
                </a:r>
                <a:r>
                  <a:rPr lang="ru-RU" sz="2400" dirty="0">
                    <a:solidFill>
                      <a:schemeClr val="tx1"/>
                    </a:solidFill>
                  </a:rPr>
                  <a:t>і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 ax + b = 0</a:t>
                </a:r>
                <a:r>
                  <a:rPr lang="ru-RU" sz="2400" dirty="0" smtClean="0"/>
                  <a:t>;</a:t>
                </a:r>
                <a:endParaRPr lang="en-US" sz="2400" dirty="0" smtClean="0"/>
              </a:p>
              <a:p>
                <a:pPr>
                  <a:buFont typeface="Wingdings" panose="05000000000000000000" pitchFamily="2" charset="2"/>
                  <a:buChar char="ü"/>
                </a:pPr>
                <a:r>
                  <a:rPr lang="ru-RU" sz="2400" dirty="0"/>
                  <a:t>  </a:t>
                </a:r>
                <a:r>
                  <a:rPr lang="ru-RU" sz="2400" b="1" dirty="0"/>
                  <a:t>c) </a:t>
                </a:r>
                <a:r>
                  <a:rPr lang="ru-RU" sz="2400" dirty="0"/>
                  <a:t>Неповне квадратне рівняння виду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+ c=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0</a:t>
                </a:r>
                <a:r>
                  <a:rPr lang="ru-RU" sz="2400" dirty="0"/>
                  <a:t>. Щоб його вирішити потрібно невідомі перенести в одну сторону, а відомі в іншу. 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x = ± √ (c / a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)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2400" dirty="0" smtClean="0"/>
                  <a:t>;</a:t>
                </a:r>
                <a:endParaRPr lang="ru-RU" sz="2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414733" y="1264555"/>
                <a:ext cx="9161253" cy="5555412"/>
              </a:xfrm>
              <a:blipFill rotWithShape="0">
                <a:blip r:embed="rId2"/>
                <a:stretch>
                  <a:fillRect l="-865" t="-768" r="-18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http://www.yrok.net.ua/_ld/29/49726003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358" y="3203142"/>
            <a:ext cx="2795873" cy="292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73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615" y="171545"/>
            <a:ext cx="7702062" cy="6686455"/>
          </a:xfrm>
        </p:spPr>
      </p:pic>
    </p:spTree>
    <p:extLst>
      <p:ext uri="{BB962C8B-B14F-4D97-AF65-F5344CB8AC3E}">
        <p14:creationId xmlns:p14="http://schemas.microsoft.com/office/powerpoint/2010/main" val="26081680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Заголовок 1"/>
              <p:cNvSpPr>
                <a:spLocks noGrp="1"/>
              </p:cNvSpPr>
              <p:nvPr>
                <p:ph type="title"/>
              </p:nvPr>
            </p:nvSpPr>
            <p:spPr>
              <a:xfrm>
                <a:off x="2589212" y="296307"/>
                <a:ext cx="8915400" cy="1280890"/>
              </a:xfrm>
            </p:spPr>
            <p:txBody>
              <a:bodyPr>
                <a:normAutofit fontScale="90000"/>
              </a:bodyPr>
              <a:lstStyle/>
              <a:p>
                <a:r>
                  <a:rPr lang="ru-RU" dirty="0" smtClean="0"/>
                  <a:t>Алгоритм  </a:t>
                </a:r>
                <a:r>
                  <a:rPr lang="ru-RU" dirty="0"/>
                  <a:t>побудови графіка квадратичної функції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y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b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𝐛𝐱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𝐜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:endParaRPr lang="ru-RU" dirty="0"/>
              </a:p>
            </p:txBody>
          </p:sp>
        </mc:Choice>
        <mc:Fallback xmlns="">
          <p:sp>
            <p:nvSpPr>
              <p:cNvPr id="2" name="Заголовок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89212" y="296307"/>
                <a:ext cx="8915400" cy="1280890"/>
              </a:xfrm>
              <a:blipFill rotWithShape="0">
                <a:blip r:embed="rId2"/>
                <a:stretch>
                  <a:fillRect l="-1778" t="-61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192397" y="1577197"/>
                <a:ext cx="9625791" cy="3777622"/>
              </a:xfrm>
            </p:spPr>
            <p:txBody>
              <a:bodyPr>
                <a:normAutofit/>
              </a:bodyPr>
              <a:lstStyle/>
              <a:p>
                <a:r>
                  <a:rPr lang="ru-RU" sz="2400" dirty="0" smtClean="0"/>
                  <a:t>для прикладу </a:t>
                </a:r>
                <a:r>
                  <a:rPr lang="ru-RU" sz="2400" dirty="0"/>
                  <a:t>побудуємо графік функції 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у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400" b="1" dirty="0">
                    <a:solidFill>
                      <a:srgbClr val="FF0000"/>
                    </a:solidFill>
                  </a:rPr>
                  <a:t> - 4х +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3</a:t>
                </a:r>
                <a:endParaRPr lang="en-US" sz="2400" b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ru-RU" sz="2400" b="1" dirty="0" smtClean="0">
                    <a:solidFill>
                      <a:srgbClr val="FF0000"/>
                    </a:solidFill>
                  </a:rPr>
                  <a:t>1.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Побудуємо </a:t>
                </a:r>
                <a:r>
                  <a:rPr lang="ru-RU" sz="2400" dirty="0">
                    <a:solidFill>
                      <a:schemeClr val="tx1"/>
                    </a:solidFill>
                  </a:rPr>
                  <a:t>вершину параболи.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Обчислимо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координату вершини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ru-RU" sz="2400" dirty="0" smtClean="0">
                    <a:solidFill>
                      <a:schemeClr val="tx1"/>
                    </a:solidFill>
                  </a:rPr>
                  <a:t>графіка </a:t>
                </a:r>
                <a:r>
                  <a:rPr lang="ru-RU" sz="2400" dirty="0">
                    <a:solidFill>
                      <a:schemeClr val="tx1"/>
                    </a:solidFill>
                  </a:rPr>
                  <a:t>функції 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у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ru-RU" sz="2400" b="1" dirty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ru-RU" sz="2400" b="1" dirty="0">
                    <a:solidFill>
                      <a:srgbClr val="FF0000"/>
                    </a:solidFill>
                  </a:rPr>
                  <a:t> - 4х +</a:t>
                </a:r>
                <a:r>
                  <a:rPr lang="ru-RU" sz="2400" b="1" dirty="0" smtClean="0">
                    <a:solidFill>
                      <a:srgbClr val="FF0000"/>
                    </a:solidFill>
                  </a:rPr>
                  <a:t>3</a:t>
                </a:r>
                <a:r>
                  <a:rPr lang="uk-UA" sz="2400" b="1" dirty="0">
                    <a:solidFill>
                      <a:srgbClr val="FF0000"/>
                    </a:solidFill>
                  </a:rPr>
                  <a:t> </a:t>
                </a:r>
                <a:r>
                  <a:rPr lang="uk-UA" sz="2400" b="1" dirty="0" smtClean="0">
                    <a:solidFill>
                      <a:schemeClr val="tx1"/>
                    </a:solidFill>
                  </a:rPr>
                  <a:t>, </a:t>
                </a:r>
                <a:r>
                  <a:rPr lang="uk-UA" sz="2400" dirty="0" smtClean="0">
                    <a:solidFill>
                      <a:schemeClr val="tx1"/>
                    </a:solidFill>
                  </a:rPr>
                  <a:t>побудуємо її :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в </m:t>
                        </m:r>
                      </m:sub>
                    </m:sSub>
                  </m:oMath>
                </a14:m>
                <a:r>
                  <a:rPr lang="ru-RU" sz="2400" b="1" dirty="0" smtClean="0">
                    <a:solidFill>
                      <a:srgbClr val="FF0000"/>
                    </a:solidFill>
                  </a:rPr>
                  <a:t>= </a:t>
                </a:r>
                <a:r>
                  <a:rPr lang="en-US" sz="2400" b="1" dirty="0" smtClean="0">
                    <a:solidFill>
                      <a:srgbClr val="FF0000"/>
                    </a:solidFill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400" dirty="0" smtClean="0"/>
                  <a:t>        </a:t>
                </a:r>
                <a:r>
                  <a:rPr lang="en-US" sz="2400" b="1" dirty="0" smtClean="0">
                    <a:solidFill>
                      <a:schemeClr val="tx1"/>
                    </a:solidFill>
                  </a:rPr>
                  <a:t>x =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 </m:t>
                    </m:r>
                    <m:f>
                      <m:f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tx1"/>
                    </a:solidFill>
                  </a:rPr>
                  <a:t> = 2</a:t>
                </a:r>
              </a:p>
              <a:p>
                <a:pPr marL="0" indent="0">
                  <a:buNone/>
                </a:pPr>
                <a:r>
                  <a:rPr lang="en-US" sz="2800" b="1" dirty="0" smtClean="0">
                    <a:solidFill>
                      <a:srgbClr val="FF0000"/>
                    </a:solidFill>
                  </a:rPr>
                  <a:t>y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ru-RU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𝟎</m:t>
                            </m:r>
                          </m:den>
                        </m:f>
                      </m:e>
                    </m:box>
                  </m:oMath>
                </a14:m>
                <a:r>
                  <a:rPr lang="ru-RU" sz="2400" b="1" dirty="0" smtClean="0">
                    <a:solidFill>
                      <a:srgbClr val="FF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𝒂𝒄</m:t>
                        </m:r>
                      </m:num>
                      <m:den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den>
                    </m:f>
                  </m:oMath>
                </a14:m>
                <a:r>
                  <a:rPr lang="en-US" sz="2400" b="1" dirty="0" smtClean="0"/>
                  <a:t>   y = 2- 4*2 +3= -1</a:t>
                </a:r>
                <a:r>
                  <a:rPr lang="en-US" sz="2400" b="1" dirty="0"/>
                  <a:t/>
                </a:r>
                <a:br>
                  <a:rPr lang="en-US" sz="2400" b="1" dirty="0"/>
                </a:br>
                <a:endParaRPr lang="ru-RU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192397" y="1577197"/>
                <a:ext cx="9625791" cy="3777622"/>
              </a:xfrm>
              <a:blipFill rotWithShape="0">
                <a:blip r:embed="rId3"/>
                <a:stretch>
                  <a:fillRect l="-1330" t="-1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590" y="4444632"/>
            <a:ext cx="2068350" cy="1716125"/>
          </a:xfrm>
          <a:prstGeom prst="rect">
            <a:avLst/>
          </a:prstGeom>
        </p:spPr>
      </p:pic>
      <p:sp>
        <p:nvSpPr>
          <p:cNvPr id="7" name="Line 26"/>
          <p:cNvSpPr>
            <a:spLocks noChangeShapeType="1"/>
          </p:cNvSpPr>
          <p:nvPr/>
        </p:nvSpPr>
        <p:spPr bwMode="auto">
          <a:xfrm flipV="1">
            <a:off x="9670932" y="3296640"/>
            <a:ext cx="0" cy="32845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8" name="Text Box 60"/>
          <p:cNvSpPr txBox="1">
            <a:spLocks noChangeArrowheads="1"/>
          </p:cNvSpPr>
          <p:nvPr/>
        </p:nvSpPr>
        <p:spPr bwMode="auto">
          <a:xfrm>
            <a:off x="9325114" y="3346914"/>
            <a:ext cx="2682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400" b="1" i="0" dirty="0"/>
              <a:t>у</a:t>
            </a:r>
            <a:endParaRPr lang="ru-RU" sz="1400" b="1" i="0" dirty="0"/>
          </a:p>
        </p:txBody>
      </p:sp>
      <p:sp>
        <p:nvSpPr>
          <p:cNvPr id="9" name="Line 27"/>
          <p:cNvSpPr>
            <a:spLocks noChangeShapeType="1"/>
          </p:cNvSpPr>
          <p:nvPr/>
        </p:nvSpPr>
        <p:spPr bwMode="auto">
          <a:xfrm>
            <a:off x="8360195" y="5455095"/>
            <a:ext cx="33131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0" name="Text Box 59"/>
          <p:cNvSpPr txBox="1">
            <a:spLocks noChangeArrowheads="1"/>
          </p:cNvSpPr>
          <p:nvPr/>
        </p:nvSpPr>
        <p:spPr bwMode="auto">
          <a:xfrm>
            <a:off x="11368087" y="5150295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400" b="1" i="0" dirty="0"/>
              <a:t>х</a:t>
            </a:r>
            <a:endParaRPr lang="ru-RU" sz="1400" b="1" i="0" dirty="0"/>
          </a:p>
        </p:txBody>
      </p:sp>
      <p:sp>
        <p:nvSpPr>
          <p:cNvPr id="11" name="Line 51"/>
          <p:cNvSpPr>
            <a:spLocks noChangeShapeType="1"/>
          </p:cNvSpPr>
          <p:nvPr/>
        </p:nvSpPr>
        <p:spPr bwMode="auto">
          <a:xfrm>
            <a:off x="9611805" y="5330431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2" name="Line 51"/>
          <p:cNvSpPr>
            <a:spLocks noChangeShapeType="1"/>
          </p:cNvSpPr>
          <p:nvPr/>
        </p:nvSpPr>
        <p:spPr bwMode="auto">
          <a:xfrm>
            <a:off x="9611804" y="515029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3" name="Line 51"/>
          <p:cNvSpPr>
            <a:spLocks noChangeShapeType="1"/>
          </p:cNvSpPr>
          <p:nvPr/>
        </p:nvSpPr>
        <p:spPr bwMode="auto">
          <a:xfrm>
            <a:off x="9611804" y="4996552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4" name="Line 51"/>
          <p:cNvSpPr>
            <a:spLocks noChangeShapeType="1"/>
          </p:cNvSpPr>
          <p:nvPr/>
        </p:nvSpPr>
        <p:spPr bwMode="auto">
          <a:xfrm>
            <a:off x="9611804" y="5654538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18" name="Line 51"/>
          <p:cNvSpPr>
            <a:spLocks noChangeShapeType="1"/>
          </p:cNvSpPr>
          <p:nvPr/>
        </p:nvSpPr>
        <p:spPr bwMode="auto">
          <a:xfrm>
            <a:off x="9615025" y="5881415"/>
            <a:ext cx="1444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0" name="Line 40"/>
          <p:cNvSpPr>
            <a:spLocks noChangeShapeType="1"/>
          </p:cNvSpPr>
          <p:nvPr/>
        </p:nvSpPr>
        <p:spPr bwMode="auto">
          <a:xfrm>
            <a:off x="9875934" y="5374300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Line 40"/>
          <p:cNvSpPr>
            <a:spLocks noChangeShapeType="1"/>
          </p:cNvSpPr>
          <p:nvPr/>
        </p:nvSpPr>
        <p:spPr bwMode="auto">
          <a:xfrm>
            <a:off x="10016751" y="5386857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2" name="Line 40"/>
          <p:cNvSpPr>
            <a:spLocks noChangeShapeType="1"/>
          </p:cNvSpPr>
          <p:nvPr/>
        </p:nvSpPr>
        <p:spPr bwMode="auto">
          <a:xfrm>
            <a:off x="10139558" y="5374299"/>
            <a:ext cx="0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3" name="Text Box 62"/>
          <p:cNvSpPr txBox="1">
            <a:spLocks noChangeArrowheads="1"/>
          </p:cNvSpPr>
          <p:nvPr/>
        </p:nvSpPr>
        <p:spPr bwMode="auto">
          <a:xfrm>
            <a:off x="9315316" y="5445738"/>
            <a:ext cx="9755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600" b="1" i="0" dirty="0"/>
              <a:t>0</a:t>
            </a:r>
            <a:endParaRPr lang="ru-RU" sz="1600" b="1" i="0" dirty="0"/>
          </a:p>
        </p:txBody>
      </p:sp>
      <p:sp>
        <p:nvSpPr>
          <p:cNvPr id="24" name="Text Box 63"/>
          <p:cNvSpPr txBox="1">
            <a:spLocks noChangeArrowheads="1"/>
          </p:cNvSpPr>
          <p:nvPr/>
        </p:nvSpPr>
        <p:spPr bwMode="auto">
          <a:xfrm>
            <a:off x="9954067" y="5779343"/>
            <a:ext cx="223227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sz="1600" b="1" i="0" dirty="0"/>
              <a:t>(2;-1)-вершина параболи</a:t>
            </a:r>
            <a:endParaRPr lang="ru-RU" sz="1600" b="1" i="0" dirty="0"/>
          </a:p>
        </p:txBody>
      </p:sp>
      <p:sp>
        <p:nvSpPr>
          <p:cNvPr id="26" name="Oval 61"/>
          <p:cNvSpPr>
            <a:spLocks noChangeArrowheads="1"/>
          </p:cNvSpPr>
          <p:nvPr/>
        </p:nvSpPr>
        <p:spPr bwMode="auto">
          <a:xfrm>
            <a:off x="9954067" y="5618819"/>
            <a:ext cx="73025" cy="71437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ru-RU" sz="2800" b="1" i="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597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/>
      <p:bldP spid="9" grpId="0" animBg="1"/>
      <p:bldP spid="10" grpId="0"/>
      <p:bldP spid="11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/>
      <p:bldP spid="24" grpId="0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3144" y="348064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ru-RU" dirty="0"/>
              <a:t>Знайдемо координати </a:t>
            </a:r>
            <a:r>
              <a:rPr lang="ru-RU" b="1" dirty="0">
                <a:solidFill>
                  <a:srgbClr val="FF0000"/>
                </a:solidFill>
              </a:rPr>
              <a:t>точки перетину </a:t>
            </a:r>
            <a:r>
              <a:rPr lang="ru-RU" dirty="0"/>
              <a:t>параболи з осями координат, тобто знайдемо  </a:t>
            </a:r>
            <a:r>
              <a:rPr lang="ru-RU" b="1" dirty="0">
                <a:solidFill>
                  <a:srgbClr val="FF0000"/>
                </a:solidFill>
              </a:rPr>
              <a:t>нулі функції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2040833" y="2035832"/>
                <a:ext cx="8911687" cy="4641011"/>
              </a:xfrm>
            </p:spPr>
            <p:txBody>
              <a:bodyPr>
                <a:normAutofit/>
              </a:bodyPr>
              <a:lstStyle/>
              <a:p>
                <a:r>
                  <a:rPr lang="uk-UA" sz="2000" dirty="0" smtClean="0">
                    <a:solidFill>
                      <a:schemeClr val="tx1"/>
                    </a:solidFill>
                  </a:rPr>
                  <a:t>А) З віссю абсцис :</a:t>
                </a:r>
                <a:r>
                  <a:rPr lang="ru-RU" sz="2000" dirty="0" smtClean="0">
                    <a:solidFill>
                      <a:schemeClr val="tx1"/>
                    </a:solidFill>
                  </a:rPr>
                  <a:t/>
                </a:r>
                <a:br>
                  <a:rPr lang="ru-RU" sz="2000" dirty="0" smtClean="0">
                    <a:solidFill>
                      <a:schemeClr val="tx1"/>
                    </a:solidFill>
                  </a:rPr>
                </a:br>
                <a:r>
                  <a:rPr lang="ru-RU" sz="2000" dirty="0" smtClean="0">
                    <a:solidFill>
                      <a:schemeClr val="tx1"/>
                    </a:solidFill>
                  </a:rPr>
                  <a:t>для цього </a:t>
                </a:r>
                <a:r>
                  <a:rPr lang="uk-UA" sz="2000" b="1" dirty="0" smtClean="0">
                    <a:solidFill>
                      <a:schemeClr val="tx1"/>
                    </a:solidFill>
                  </a:rPr>
                  <a:t>розв'яжемо рівняння 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000" b="1" dirty="0">
                    <a:solidFill>
                      <a:srgbClr val="FF0000"/>
                    </a:solidFill>
                  </a:rPr>
                  <a:t> + bx </a:t>
                </a:r>
                <a:r>
                  <a:rPr lang="uk-UA" sz="2000" b="1" dirty="0" smtClean="0">
                    <a:solidFill>
                      <a:srgbClr val="FF0000"/>
                    </a:solidFill>
                  </a:rPr>
                  <a:t>+ с </a:t>
                </a:r>
                <a:r>
                  <a:rPr lang="en-US" sz="2000" b="1" dirty="0" smtClean="0">
                    <a:solidFill>
                      <a:srgbClr val="FF0000"/>
                    </a:solidFill>
                  </a:rPr>
                  <a:t>= 0</a:t>
                </a:r>
                <a:r>
                  <a:rPr lang="uk-UA" sz="2000" b="1" dirty="0">
                    <a:solidFill>
                      <a:srgbClr val="FF0000"/>
                    </a:solidFill>
                  </a:rPr>
                  <a:t/>
                </a:r>
                <a:br>
                  <a:rPr lang="uk-UA" sz="2000" b="1" dirty="0">
                    <a:solidFill>
                      <a:srgbClr val="FF0000"/>
                    </a:solidFill>
                  </a:rPr>
                </a:br>
                <a:r>
                  <a:rPr lang="uk-UA" sz="2000" b="1" dirty="0">
                    <a:solidFill>
                      <a:srgbClr val="0070C0"/>
                    </a:solidFill>
                  </a:rPr>
                  <a:t>*</a:t>
                </a:r>
                <a:r>
                  <a:rPr lang="ru-RU" sz="2000" b="1" dirty="0" smtClean="0">
                    <a:solidFill>
                      <a:srgbClr val="0070C0"/>
                    </a:solidFill>
                  </a:rPr>
                  <a:t>Зауваження</a:t>
                </a:r>
                <a:r>
                  <a:rPr lang="ru-RU" sz="2000" b="1" dirty="0">
                    <a:solidFill>
                      <a:srgbClr val="0070C0"/>
                    </a:solidFill>
                  </a:rPr>
                  <a:t>. Парабола може не перетинати осі </a:t>
                </a:r>
                <a:r>
                  <a:rPr lang="ru-RU" sz="2000" b="1" dirty="0" smtClean="0">
                    <a:solidFill>
                      <a:srgbClr val="0070C0"/>
                    </a:solidFill>
                  </a:rPr>
                  <a:t>абсцис*</a:t>
                </a:r>
                <a:r>
                  <a:rPr lang="uk-UA" sz="2000" b="1" dirty="0">
                    <a:solidFill>
                      <a:srgbClr val="0070C0"/>
                    </a:solidFill>
                  </a:rPr>
                  <a:t/>
                </a:r>
                <a:br>
                  <a:rPr lang="uk-UA" sz="2000" b="1" dirty="0">
                    <a:solidFill>
                      <a:srgbClr val="0070C0"/>
                    </a:solidFill>
                  </a:rPr>
                </a:br>
                <a:r>
                  <a:rPr lang="uk-UA" sz="2000" b="1" dirty="0">
                    <a:solidFill>
                      <a:srgbClr val="FF0000"/>
                    </a:solidFill>
                  </a:rPr>
                  <a:t>х </a:t>
                </a:r>
                <a:r>
                  <a:rPr lang="uk-UA" sz="2000" b="1" dirty="0" smtClean="0">
                    <a:solidFill>
                      <a:srgbClr val="FF0000"/>
                    </a:solidFill>
                  </a:rPr>
                  <a:t>- 4х + 3 = 0      х = 3 </a:t>
                </a:r>
                <a:r>
                  <a:rPr lang="uk-UA" sz="2000" b="1" dirty="0">
                    <a:solidFill>
                      <a:srgbClr val="FF0000"/>
                    </a:solidFill>
                  </a:rPr>
                  <a:t>,  х </a:t>
                </a:r>
                <a:r>
                  <a:rPr lang="uk-UA" sz="2000" b="1" dirty="0" smtClean="0">
                    <a:solidFill>
                      <a:srgbClr val="FF0000"/>
                    </a:solidFill>
                  </a:rPr>
                  <a:t>= 1</a:t>
                </a:r>
                <a:r>
                  <a:rPr lang="ru-RU" sz="2000" b="1" dirty="0">
                    <a:solidFill>
                      <a:srgbClr val="FF0000"/>
                    </a:solidFill>
                  </a:rPr>
                  <a:t/>
                </a:r>
                <a:br>
                  <a:rPr lang="ru-RU" sz="2000" b="1" dirty="0">
                    <a:solidFill>
                      <a:srgbClr val="FF0000"/>
                    </a:solidFill>
                  </a:rPr>
                </a:br>
                <a:r>
                  <a:rPr lang="uk-UA" sz="2000" b="1" dirty="0">
                    <a:solidFill>
                      <a:schemeClr val="tx1"/>
                    </a:solidFill>
                  </a:rPr>
                  <a:t>Отже</a:t>
                </a:r>
                <a:r>
                  <a:rPr lang="uk-UA" sz="2000" dirty="0">
                    <a:solidFill>
                      <a:schemeClr val="tx1"/>
                    </a:solidFill>
                  </a:rPr>
                  <a:t> </a:t>
                </a:r>
                <a:r>
                  <a:rPr lang="uk-UA" sz="2000" b="1" dirty="0">
                    <a:solidFill>
                      <a:schemeClr val="tx1"/>
                    </a:solidFill>
                  </a:rPr>
                  <a:t>(3;0) ,(1;0) </a:t>
                </a:r>
                <a:r>
                  <a:rPr lang="uk-UA" sz="2000" dirty="0">
                    <a:solidFill>
                      <a:schemeClr val="tx1"/>
                    </a:solidFill>
                  </a:rPr>
                  <a:t>– </a:t>
                </a:r>
                <a:r>
                  <a:rPr lang="uk-UA" sz="2000" b="1" dirty="0">
                    <a:solidFill>
                      <a:schemeClr val="tx1"/>
                    </a:solidFill>
                  </a:rPr>
                  <a:t>точки перетину параболи з Ох </a:t>
                </a:r>
                <a:r>
                  <a:rPr lang="uk-UA" sz="2000" b="1" dirty="0" smtClean="0">
                    <a:solidFill>
                      <a:schemeClr val="tx1"/>
                    </a:solidFill>
                  </a:rPr>
                  <a:t/>
                </a:r>
                <a:br>
                  <a:rPr lang="uk-UA" sz="2000" b="1" dirty="0" smtClean="0">
                    <a:solidFill>
                      <a:schemeClr val="tx1"/>
                    </a:solidFill>
                  </a:rPr>
                </a:br>
                <a:r>
                  <a:rPr lang="uk-UA" sz="2000" dirty="0" smtClean="0">
                    <a:solidFill>
                      <a:schemeClr val="tx1"/>
                    </a:solidFill>
                  </a:rPr>
                  <a:t>Б) З віссю ординат :</a:t>
                </a:r>
                <a:br>
                  <a:rPr lang="uk-UA" sz="2000" dirty="0" smtClean="0">
                    <a:solidFill>
                      <a:schemeClr val="tx1"/>
                    </a:solidFill>
                  </a:rPr>
                </a:br>
                <a:r>
                  <a:rPr lang="uk-UA" sz="2000" b="1" dirty="0">
                    <a:solidFill>
                      <a:schemeClr val="tx1"/>
                    </a:solidFill>
                  </a:rPr>
                  <a:t>х = 0 , у = </a:t>
                </a:r>
                <a:r>
                  <a:rPr lang="uk-UA" sz="2000" b="1" dirty="0" smtClean="0">
                    <a:solidFill>
                      <a:schemeClr val="tx1"/>
                    </a:solidFill>
                  </a:rPr>
                  <a:t>с</a:t>
                </a:r>
                <a:r>
                  <a:rPr lang="ru-RU" sz="2000" b="1" dirty="0" smtClean="0">
                    <a:solidFill>
                      <a:schemeClr val="tx1"/>
                    </a:solidFill>
                  </a:rPr>
                  <a:t/>
                </a:r>
                <a:br>
                  <a:rPr lang="ru-RU" sz="2000" b="1" dirty="0" smtClean="0">
                    <a:solidFill>
                      <a:schemeClr val="tx1"/>
                    </a:solidFill>
                  </a:rPr>
                </a:br>
                <a:r>
                  <a:rPr lang="uk-UA" sz="2000" b="1" dirty="0">
                    <a:solidFill>
                      <a:schemeClr val="tx1"/>
                    </a:solidFill>
                  </a:rPr>
                  <a:t>Тобто</a:t>
                </a:r>
                <a:r>
                  <a:rPr lang="uk-UA" sz="2000" dirty="0">
                    <a:solidFill>
                      <a:schemeClr val="tx1"/>
                    </a:solidFill>
                  </a:rPr>
                  <a:t>  </a:t>
                </a:r>
                <a:r>
                  <a:rPr lang="uk-UA" sz="2000" b="1" dirty="0" smtClean="0">
                    <a:solidFill>
                      <a:schemeClr val="tx1"/>
                    </a:solidFill>
                  </a:rPr>
                  <a:t>х = 0 </a:t>
                </a:r>
                <a:r>
                  <a:rPr lang="uk-UA" sz="2000" dirty="0">
                    <a:solidFill>
                      <a:schemeClr val="tx1"/>
                    </a:solidFill>
                  </a:rPr>
                  <a:t>,</a:t>
                </a:r>
                <a:r>
                  <a:rPr lang="uk-UA" sz="2000" b="1" dirty="0">
                    <a:solidFill>
                      <a:schemeClr val="tx1"/>
                    </a:solidFill>
                  </a:rPr>
                  <a:t> у=0 -</a:t>
                </a:r>
                <a:r>
                  <a:rPr lang="uk-UA" sz="2000" b="1" dirty="0" smtClean="0">
                    <a:solidFill>
                      <a:schemeClr val="tx1"/>
                    </a:solidFill>
                  </a:rPr>
                  <a:t>4 * 0 + 3 = 3</a:t>
                </a:r>
                <a:br>
                  <a:rPr lang="uk-UA" sz="2000" b="1" dirty="0" smtClean="0">
                    <a:solidFill>
                      <a:schemeClr val="tx1"/>
                    </a:solidFill>
                  </a:rPr>
                </a:br>
                <a:r>
                  <a:rPr lang="uk-UA" sz="2000" b="1" dirty="0">
                    <a:solidFill>
                      <a:schemeClr val="tx1"/>
                    </a:solidFill>
                  </a:rPr>
                  <a:t>(0;3) – точка перетину параболи з віссю </a:t>
                </a:r>
                <a:r>
                  <a:rPr lang="uk-UA" sz="2000" b="1" dirty="0" smtClean="0">
                    <a:solidFill>
                      <a:schemeClr val="tx1"/>
                    </a:solidFill>
                  </a:rPr>
                  <a:t>Оу</a:t>
                </a:r>
                <a:br>
                  <a:rPr lang="uk-UA" sz="2000" b="1" dirty="0" smtClean="0">
                    <a:solidFill>
                      <a:schemeClr val="tx1"/>
                    </a:solidFill>
                  </a:rPr>
                </a:br>
                <a:r>
                  <a:rPr lang="uk-UA" sz="2000" dirty="0" smtClean="0">
                    <a:solidFill>
                      <a:schemeClr val="tx1"/>
                    </a:solidFill>
                  </a:rPr>
                  <a:t/>
                </a:r>
                <a:br>
                  <a:rPr lang="uk-UA" sz="2000" dirty="0" smtClean="0">
                    <a:solidFill>
                      <a:schemeClr val="tx1"/>
                    </a:solidFill>
                  </a:rPr>
                </a:br>
                <a:endParaRPr lang="ru-RU" sz="2000" dirty="0">
                  <a:solidFill>
                    <a:schemeClr val="tx1"/>
                  </a:solidFill>
                </a:endParaRPr>
              </a:p>
              <a:p>
                <a:endParaRPr lang="uk-UA" sz="2000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40833" y="2035832"/>
                <a:ext cx="8911687" cy="4641011"/>
              </a:xfrm>
              <a:blipFill rotWithShape="0">
                <a:blip r:embed="rId2"/>
                <a:stretch>
                  <a:fillRect l="-684" t="-7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 descr="http://knvk-matem.ucoz.ru/kartinki/knigi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85" y="4727275"/>
            <a:ext cx="3253502" cy="21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school.xvatit.com/images/c/c0/40646628_1-1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6150" y1="17440" x2="16150" y2="17440"/>
                        <a14:foregroundMark x1="21903" y1="50560" x2="23894" y2="50080"/>
                        <a14:foregroundMark x1="38053" y1="48480" x2="40265" y2="50080"/>
                        <a14:foregroundMark x1="77655" y1="6720" x2="77655" y2="6720"/>
                        <a14:foregroundMark x1="84513" y1="11200" x2="84513" y2="11200"/>
                        <a14:foregroundMark x1="86726" y1="21440" x2="86726" y2="21440"/>
                        <a14:foregroundMark x1="94469" y1="34240" x2="94469" y2="34240"/>
                        <a14:foregroundMark x1="95796" y1="19360" x2="95796" y2="19360"/>
                        <a14:foregroundMark x1="89602" y1="39840" x2="89602" y2="39840"/>
                        <a14:foregroundMark x1="89602" y1="29120" x2="89602" y2="29120"/>
                        <a14:foregroundMark x1="78319" y1="14880" x2="78319" y2="14880"/>
                        <a14:foregroundMark x1="95133" y1="14400" x2="97345" y2="15360"/>
                        <a14:foregroundMark x1="88053" y1="12320" x2="88053" y2="12320"/>
                        <a14:foregroundMark x1="78982" y1="17920" x2="78982" y2="17920"/>
                        <a14:foregroundMark x1="76770" y1="18880" x2="76770" y2="18880"/>
                        <a14:foregroundMark x1="95796" y1="40320" x2="95796" y2="40320"/>
                        <a14:foregroundMark x1="90265" y1="40800" x2="90265" y2="40800"/>
                        <a14:backgroundMark x1="9071" y1="78560" x2="9071" y2="78560"/>
                        <a14:backgroundMark x1="81195" y1="68320" x2="81195" y2="68320"/>
                        <a14:backgroundMark x1="79646" y1="96960" x2="79646" y2="96960"/>
                        <a14:backgroundMark x1="21239" y1="8160" x2="21239" y2="8160"/>
                        <a14:backgroundMark x1="68363" y1="42400" x2="68363" y2="42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0265" y="3293442"/>
            <a:ext cx="2446876" cy="338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18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52365" y="502459"/>
            <a:ext cx="7057050" cy="58806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400" b="1" dirty="0"/>
              <a:t>Для більшої точності побудови параболи, можна взяти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додаткові </a:t>
            </a:r>
            <a:r>
              <a:rPr lang="ru-RU" sz="2400" b="1" dirty="0"/>
              <a:t>точки, координати яких записуємо в </a:t>
            </a:r>
            <a:r>
              <a:rPr lang="ru-RU" sz="2400" b="1" dirty="0" smtClean="0"/>
              <a:t>таблицю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en-US" sz="2000" b="1" dirty="0" smtClean="0"/>
          </a:p>
          <a:p>
            <a:pPr marL="0" indent="0">
              <a:buNone/>
            </a:pPr>
            <a:endParaRPr lang="en-US" sz="20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/>
          </a:p>
          <a:p>
            <a:pPr>
              <a:buFont typeface="Wingdings" panose="05000000000000000000" pitchFamily="2" charset="2"/>
              <a:buChar char="v"/>
            </a:pPr>
            <a:endParaRPr lang="en-US" sz="2000" b="1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000" b="1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400" b="1" dirty="0" smtClean="0"/>
              <a:t>Не </a:t>
            </a:r>
            <a:r>
              <a:rPr lang="ru-RU" sz="2400" b="1" dirty="0"/>
              <a:t>забуваємо , що парабола симетрична відносно прямої ,яка паралельна осі ординат і проходить через вершину параболи.</a:t>
            </a:r>
          </a:p>
          <a:p>
            <a:endParaRPr lang="ru-RU" sz="2000" dirty="0"/>
          </a:p>
        </p:txBody>
      </p:sp>
      <p:sp>
        <p:nvSpPr>
          <p:cNvPr id="4" name="Line 176"/>
          <p:cNvSpPr>
            <a:spLocks noChangeShapeType="1"/>
          </p:cNvSpPr>
          <p:nvPr/>
        </p:nvSpPr>
        <p:spPr bwMode="auto">
          <a:xfrm flipV="1">
            <a:off x="9567773" y="2647711"/>
            <a:ext cx="0" cy="3735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5" name="Line 177"/>
          <p:cNvSpPr>
            <a:spLocks noChangeShapeType="1"/>
          </p:cNvSpPr>
          <p:nvPr/>
        </p:nvSpPr>
        <p:spPr bwMode="auto">
          <a:xfrm>
            <a:off x="7821523" y="5531660"/>
            <a:ext cx="3492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6" name="Arc 193"/>
          <p:cNvSpPr>
            <a:spLocks/>
          </p:cNvSpPr>
          <p:nvPr/>
        </p:nvSpPr>
        <p:spPr bwMode="auto">
          <a:xfrm flipH="1" flipV="1">
            <a:off x="9293974" y="2671134"/>
            <a:ext cx="1165974" cy="32400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7" name="Arc 192"/>
          <p:cNvSpPr>
            <a:spLocks/>
          </p:cNvSpPr>
          <p:nvPr/>
        </p:nvSpPr>
        <p:spPr bwMode="auto">
          <a:xfrm flipV="1">
            <a:off x="10433048" y="2671134"/>
            <a:ext cx="854075" cy="32400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2857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9" name="Oval 190"/>
          <p:cNvSpPr>
            <a:spLocks noChangeArrowheads="1"/>
          </p:cNvSpPr>
          <p:nvPr/>
        </p:nvSpPr>
        <p:spPr bwMode="auto">
          <a:xfrm flipH="1">
            <a:off x="9489790" y="4584882"/>
            <a:ext cx="138022" cy="20205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0" name="Oval 190"/>
          <p:cNvSpPr>
            <a:spLocks noChangeArrowheads="1"/>
          </p:cNvSpPr>
          <p:nvPr/>
        </p:nvSpPr>
        <p:spPr bwMode="auto">
          <a:xfrm flipH="1">
            <a:off x="11007275" y="4584882"/>
            <a:ext cx="138022" cy="20205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1" name="Oval 190"/>
          <p:cNvSpPr>
            <a:spLocks noChangeArrowheads="1"/>
          </p:cNvSpPr>
          <p:nvPr/>
        </p:nvSpPr>
        <p:spPr bwMode="auto">
          <a:xfrm flipH="1">
            <a:off x="10348150" y="5797918"/>
            <a:ext cx="138022" cy="20205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2" name="Oval 190"/>
          <p:cNvSpPr>
            <a:spLocks noChangeArrowheads="1"/>
          </p:cNvSpPr>
          <p:nvPr/>
        </p:nvSpPr>
        <p:spPr bwMode="auto">
          <a:xfrm flipH="1">
            <a:off x="9816710" y="5430632"/>
            <a:ext cx="138022" cy="20205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3" name="Oval 190"/>
          <p:cNvSpPr>
            <a:spLocks noChangeArrowheads="1"/>
          </p:cNvSpPr>
          <p:nvPr/>
        </p:nvSpPr>
        <p:spPr bwMode="auto">
          <a:xfrm flipH="1">
            <a:off x="10800242" y="5430632"/>
            <a:ext cx="138022" cy="202056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sp>
        <p:nvSpPr>
          <p:cNvPr id="14" name="Text Box 196"/>
          <p:cNvSpPr txBox="1">
            <a:spLocks noChangeArrowheads="1"/>
          </p:cNvSpPr>
          <p:nvPr/>
        </p:nvSpPr>
        <p:spPr bwMode="auto">
          <a:xfrm>
            <a:off x="11037842" y="4280082"/>
            <a:ext cx="525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400" b="1" i="0" dirty="0"/>
              <a:t>(4;3)</a:t>
            </a:r>
            <a:endParaRPr lang="ru-RU" sz="1400" b="1" i="0" dirty="0"/>
          </a:p>
        </p:txBody>
      </p:sp>
      <p:sp>
        <p:nvSpPr>
          <p:cNvPr id="15" name="Text Box 199"/>
          <p:cNvSpPr txBox="1">
            <a:spLocks noChangeArrowheads="1"/>
          </p:cNvSpPr>
          <p:nvPr/>
        </p:nvSpPr>
        <p:spPr bwMode="auto">
          <a:xfrm>
            <a:off x="11037842" y="5480288"/>
            <a:ext cx="525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400" b="1" i="0" dirty="0"/>
              <a:t>(3;0)</a:t>
            </a:r>
            <a:endParaRPr lang="ru-RU" sz="1400" b="1" i="0" dirty="0"/>
          </a:p>
        </p:txBody>
      </p:sp>
      <p:sp>
        <p:nvSpPr>
          <p:cNvPr id="16" name="Text Box 198"/>
          <p:cNvSpPr txBox="1">
            <a:spLocks noChangeArrowheads="1"/>
          </p:cNvSpPr>
          <p:nvPr/>
        </p:nvSpPr>
        <p:spPr bwMode="auto">
          <a:xfrm>
            <a:off x="10132204" y="6078299"/>
            <a:ext cx="5699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400" b="1" i="0" dirty="0"/>
              <a:t>(2;-1)</a:t>
            </a:r>
            <a:endParaRPr lang="ru-RU" sz="1400" b="1" i="0" dirty="0"/>
          </a:p>
        </p:txBody>
      </p:sp>
      <p:sp>
        <p:nvSpPr>
          <p:cNvPr id="17" name="Text Box 197"/>
          <p:cNvSpPr txBox="1">
            <a:spLocks noChangeArrowheads="1"/>
          </p:cNvSpPr>
          <p:nvPr/>
        </p:nvSpPr>
        <p:spPr bwMode="auto">
          <a:xfrm>
            <a:off x="9545235" y="5656936"/>
            <a:ext cx="51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400" b="1" i="0" dirty="0"/>
              <a:t>(1;0)</a:t>
            </a:r>
            <a:endParaRPr lang="ru-RU" sz="1400" b="1" i="0" dirty="0"/>
          </a:p>
        </p:txBody>
      </p:sp>
      <p:sp>
        <p:nvSpPr>
          <p:cNvPr id="18" name="Text Box 194"/>
          <p:cNvSpPr txBox="1">
            <a:spLocks noChangeArrowheads="1"/>
          </p:cNvSpPr>
          <p:nvPr/>
        </p:nvSpPr>
        <p:spPr bwMode="auto">
          <a:xfrm>
            <a:off x="8974451" y="4392376"/>
            <a:ext cx="5254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400" b="1" i="0" dirty="0"/>
              <a:t>(0;3)</a:t>
            </a:r>
            <a:endParaRPr lang="ru-RU" sz="1400" b="1" i="0" dirty="0"/>
          </a:p>
        </p:txBody>
      </p:sp>
      <p:sp>
        <p:nvSpPr>
          <p:cNvPr id="19" name="Line 187"/>
          <p:cNvSpPr>
            <a:spLocks noChangeShapeType="1"/>
          </p:cNvSpPr>
          <p:nvPr/>
        </p:nvSpPr>
        <p:spPr bwMode="auto">
          <a:xfrm flipV="1">
            <a:off x="10404946" y="2376485"/>
            <a:ext cx="8277" cy="3585251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dirty="0"/>
          </a:p>
        </p:txBody>
      </p:sp>
      <p:sp>
        <p:nvSpPr>
          <p:cNvPr id="21" name="Text Box 200"/>
          <p:cNvSpPr txBox="1">
            <a:spLocks noChangeArrowheads="1"/>
          </p:cNvSpPr>
          <p:nvPr/>
        </p:nvSpPr>
        <p:spPr bwMode="auto">
          <a:xfrm rot="-5400000">
            <a:off x="10014356" y="2764796"/>
            <a:ext cx="4619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200" b="1" i="0" dirty="0"/>
              <a:t>Х=2</a:t>
            </a:r>
            <a:endParaRPr lang="ru-RU" sz="1200" b="1" i="0" dirty="0"/>
          </a:p>
        </p:txBody>
      </p:sp>
      <p:sp>
        <p:nvSpPr>
          <p:cNvPr id="22" name="Text Box 180"/>
          <p:cNvSpPr txBox="1">
            <a:spLocks noChangeArrowheads="1"/>
          </p:cNvSpPr>
          <p:nvPr/>
        </p:nvSpPr>
        <p:spPr bwMode="auto">
          <a:xfrm>
            <a:off x="9310585" y="2625563"/>
            <a:ext cx="279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 b="1" i="0" dirty="0"/>
              <a:t>у</a:t>
            </a:r>
            <a:endParaRPr lang="ru-RU" sz="1600" b="1" i="0" dirty="0"/>
          </a:p>
        </p:txBody>
      </p:sp>
      <p:sp>
        <p:nvSpPr>
          <p:cNvPr id="23" name="Text Box 181"/>
          <p:cNvSpPr txBox="1">
            <a:spLocks noChangeArrowheads="1"/>
          </p:cNvSpPr>
          <p:nvPr/>
        </p:nvSpPr>
        <p:spPr bwMode="auto">
          <a:xfrm>
            <a:off x="11523904" y="5407267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uk-UA" sz="1600" b="1" i="0" dirty="0"/>
              <a:t>х</a:t>
            </a:r>
            <a:endParaRPr lang="ru-RU" sz="1600" b="1" i="0" dirty="0"/>
          </a:p>
        </p:txBody>
      </p:sp>
      <p:pic>
        <p:nvPicPr>
          <p:cNvPr id="7172" name="Picture 4" descr="http://futurecenter.in.ua/wp-content/uploads/2013/01/%D0%BD%D0%B0%D1%83%D0%BA%D0%B0-%D0%B8-%D0%BE%D0%B1%D1%80%D0%B0%D0%B7%D0%BE%D0%B2%D0%B0%D0%BD%D0%B8%D0%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8467" y1="24533" x2="18467" y2="24533"/>
                        <a14:foregroundMark x1="18467" y1="20600" x2="18467" y2="20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974" y="69430"/>
            <a:ext cx="2281306" cy="217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90078"/>
              </p:ext>
            </p:extLst>
          </p:nvPr>
        </p:nvGraphicFramePr>
        <p:xfrm>
          <a:off x="3253156" y="2547989"/>
          <a:ext cx="2497014" cy="828248"/>
        </p:xfrm>
        <a:graphic>
          <a:graphicData uri="http://schemas.openxmlformats.org/drawingml/2006/table">
            <a:tbl>
              <a:tblPr/>
              <a:tblGrid>
                <a:gridCol w="424329"/>
                <a:gridCol w="913941"/>
                <a:gridCol w="1158744"/>
              </a:tblGrid>
              <a:tr h="46248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x</a:t>
                      </a:r>
                      <a:endParaRPr lang="ru-RU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5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818">
                <a:tc>
                  <a:txBody>
                    <a:bodyPr/>
                    <a:lstStyle/>
                    <a:p>
                      <a:r>
                        <a:rPr lang="en-US" b="1" dirty="0" smtClean="0"/>
                        <a:t>y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3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848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8" grpId="0"/>
      <p:bldP spid="19" grpId="0" animBg="1"/>
      <p:bldP spid="21" grpId="0"/>
      <p:bldP spid="2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66092" y="1518138"/>
            <a:ext cx="10238520" cy="475956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6600" b="1" dirty="0" smtClean="0"/>
              <a:t>THE END.</a:t>
            </a:r>
            <a:r>
              <a:rPr lang="ru-RU" sz="6600" b="1" dirty="0"/>
              <a:t/>
            </a:r>
            <a:br>
              <a:rPr lang="ru-RU" sz="6600" b="1" dirty="0"/>
            </a:br>
            <a:r>
              <a:rPr lang="ru-RU" sz="6600" dirty="0" smtClean="0"/>
              <a:t>Підготували : Мельникова </a:t>
            </a:r>
            <a:r>
              <a:rPr lang="ru-RU" sz="6600" smtClean="0"/>
              <a:t>Юлія.</a:t>
            </a:r>
            <a:endParaRPr lang="en-US" sz="6600" b="1" dirty="0" smtClean="0"/>
          </a:p>
        </p:txBody>
      </p:sp>
    </p:spTree>
    <p:extLst>
      <p:ext uri="{BB962C8B-B14F-4D97-AF65-F5344CB8AC3E}">
        <p14:creationId xmlns:p14="http://schemas.microsoft.com/office/powerpoint/2010/main" val="16940309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345</TotalTime>
  <Words>152</Words>
  <Application>Microsoft Office PowerPoint</Application>
  <PresentationFormat>Широкоэкранный</PresentationFormat>
  <Paragraphs>51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Cambria Math</vt:lpstr>
      <vt:lpstr>Century Gothic</vt:lpstr>
      <vt:lpstr>Wingdings</vt:lpstr>
      <vt:lpstr>Wingdings 3</vt:lpstr>
      <vt:lpstr>Легкий дым</vt:lpstr>
      <vt:lpstr>Квадратичні нерівності</vt:lpstr>
      <vt:lpstr>Презентация PowerPoint</vt:lpstr>
      <vt:lpstr>Презентация PowerPoint</vt:lpstr>
      <vt:lpstr>Види рівнянь</vt:lpstr>
      <vt:lpstr>Презентация PowerPoint</vt:lpstr>
      <vt:lpstr>Алгоритм  побудови графіка квадратичної функції y = ax^2+bx+c </vt:lpstr>
      <vt:lpstr>Знайдемо координати точки перетину параболи з осями координат, тобто знайдемо  нулі функції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Юлианна</dc:creator>
  <cp:lastModifiedBy>Yulya</cp:lastModifiedBy>
  <cp:revision>26</cp:revision>
  <dcterms:created xsi:type="dcterms:W3CDTF">2014-04-09T12:39:45Z</dcterms:created>
  <dcterms:modified xsi:type="dcterms:W3CDTF">2014-06-07T18:21:50Z</dcterms:modified>
</cp:coreProperties>
</file>