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math.ru/poleznoe/formules_17_14.php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0%B5%D0%BE%D1%80%D0%B5%D0%BC%D0%B0_%D0%A8%D1%82%D0%B5%D0%B9%D0%BD%D0%B5%D1%80%D0%B0_%E2%80%94_%D0%9B%D0%B5%D0%BC%D1%83%D1%81%D0%B0" TargetMode="External"/><Relationship Id="rId2" Type="http://schemas.openxmlformats.org/officeDocument/2006/relationships/hyperlink" Target="https://ru.wikipedia.org/wiki/%D0%A0%D0%B0%D0%B2%D0%BD%D0%BE%D0%B1%D0%B5%D0%B4%D1%80%D0%B5%D0%BD%D0%BD%D1%8B%D0%B9_%D1%82%D1%80%D0%B5%D1%83%D0%B3%D0%BE%D0%BB%D1%8C%D0%BD%D0%B8%D0%B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F%D0%BE%D1%81%D1%82%D1%80%D0%BE%D0%B5%D0%BD%D0%B8%D0%B5_%D1%81_%D0%BF%D0%BE%D0%BC%D0%BE%D1%89%D1%8C%D1%8E_%D1%86%D0%B8%D1%80%D0%BA%D1%83%D0%BB%D1%8F_%D0%B8_%D0%BB%D0%B8%D0%BD%D0%B5%D0%B9%D0%BA%D0%B8" TargetMode="External"/><Relationship Id="rId3" Type="http://schemas.openxmlformats.org/officeDocument/2006/relationships/hyperlink" Target="https://ru.wikipedia.org/wiki/%D0%9A%D0%B2%D0%B0%D0%B4%D1%80%D0%B0%D1%82%D1%80%D0%B8%D1%81%D0%B0" TargetMode="External"/><Relationship Id="rId7" Type="http://schemas.openxmlformats.org/officeDocument/2006/relationships/hyperlink" Target="https://ru.wikipedia.org/wiki/%D0%9F%D1%80%D0%B0%D0%B2%D0%B8%D0%BB%D0%B0_%D0%A4%D1%83%D0%B4%D0%B7%D0%B8%D1%82%D1%8B" TargetMode="External"/><Relationship Id="rId2" Type="http://schemas.openxmlformats.org/officeDocument/2006/relationships/hyperlink" Target="https://ru.wikipedia.org/wiki/%D0%A3%D0%BB%D0%B8%D1%82%D0%BA%D0%B0_%D0%9F%D0%B0%D1%81%D0%BA%D0%B0%D0%BB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1%D0%BF%D0%B8%D1%80%D0%B0%D0%BB%D1%8C_%D0%90%D1%80%D1%85%D0%B8%D0%BC%D0%B5%D0%B4%D0%B0" TargetMode="External"/><Relationship Id="rId5" Type="http://schemas.openxmlformats.org/officeDocument/2006/relationships/hyperlink" Target="https://ru.wikipedia.org/wiki/%D0%9A%D0%BE%D0%BD%D0%B8%D1%87%D0%B5%D1%81%D0%BA%D0%B8%D0%B5_%D1%81%D0%B5%D1%87%D0%B5%D0%BD%D0%B8%D1%8F" TargetMode="External"/><Relationship Id="rId4" Type="http://schemas.openxmlformats.org/officeDocument/2006/relationships/hyperlink" Target="https://ru.wikipedia.org/wiki/%D0%9A%D0%BE%D0%BD%D1%85%D0%BE%D0%B8%D0%B4%D0%B0_%D0%9D%D0%B8%D0%BA%D0%BE%D0%BC%D0%B5%D0%B4%D0%B0" TargetMode="External"/><Relationship Id="rId9" Type="http://schemas.openxmlformats.org/officeDocument/2006/relationships/hyperlink" Target="https://ru.wikipedia.org/wiki/%D0%A2%D1%80%D0%B8%D1%81%D0%B5%D0%BA%D1%86%D0%B8%D1%8F_%D1%83%D0%B3%D0%BB%D0%B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такое биссектриса угла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ormules_425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71736" y="1785926"/>
            <a:ext cx="5500726" cy="335758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Биссектрисой</a:t>
            </a:r>
            <a:r>
              <a:rPr lang="ru-RU" sz="1400" b="0" dirty="0" smtClean="0"/>
              <a:t> (от лат. </a:t>
            </a:r>
            <a:r>
              <a:rPr lang="ru-RU" sz="1400" b="0" i="1" dirty="0" err="1" smtClean="0"/>
              <a:t>bi</a:t>
            </a:r>
            <a:r>
              <a:rPr lang="ru-RU" sz="1400" b="0" dirty="0" smtClean="0"/>
              <a:t> - "двойное", и </a:t>
            </a:r>
            <a:r>
              <a:rPr lang="ru-RU" sz="1400" b="0" i="1" dirty="0" err="1" smtClean="0"/>
              <a:t>sectio</a:t>
            </a:r>
            <a:r>
              <a:rPr lang="ru-RU" sz="1400" b="0" dirty="0" smtClean="0"/>
              <a:t> - "разрезание") </a:t>
            </a:r>
            <a:r>
              <a:rPr lang="ru-RU" sz="1400" dirty="0" smtClean="0"/>
              <a:t>угла</a:t>
            </a:r>
            <a:r>
              <a:rPr lang="ru-RU" sz="1400" b="0" dirty="0" smtClean="0"/>
              <a:t> называется луч, который исходит </a:t>
            </a:r>
            <a:r>
              <a:rPr lang="ru-RU" sz="1400" b="0" dirty="0" err="1" smtClean="0"/>
              <a:t>из</a:t>
            </a:r>
            <a:r>
              <a:rPr lang="ru-RU" sz="1400" b="0" dirty="0" err="1" smtClean="0">
                <a:hlinkClick r:id="rId3" tooltip="Что такое вершина угла"/>
              </a:rPr>
              <a:t>вершины</a:t>
            </a:r>
            <a:r>
              <a:rPr lang="ru-RU" sz="1400" b="0" dirty="0" smtClean="0">
                <a:hlinkClick r:id="rId3" tooltip="Что такое вершина угла"/>
              </a:rPr>
              <a:t> угла</a:t>
            </a:r>
            <a:r>
              <a:rPr lang="ru-RU" sz="1400" b="0" dirty="0" smtClean="0"/>
              <a:t> и делить угол на две равные части (пополам)</a:t>
            </a:r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57620" y="274638"/>
            <a:ext cx="4829180" cy="1439850"/>
          </a:xfrm>
        </p:spPr>
        <p:txBody>
          <a:bodyPr>
            <a:normAutofit/>
          </a:bodyPr>
          <a:lstStyle/>
          <a:p>
            <a:r>
              <a:rPr lang="ru-RU" sz="1400" b="0" dirty="0" smtClean="0"/>
              <a:t>Если в треугольнике две биссектрисы равны, то треугольник — </a:t>
            </a:r>
            <a:r>
              <a:rPr lang="ru-RU" sz="1400" b="0" dirty="0" smtClean="0">
                <a:hlinkClick r:id="rId2" tooltip="Равнобедренный треугольник"/>
              </a:rPr>
              <a:t>равнобедренный</a:t>
            </a:r>
            <a:r>
              <a:rPr lang="ru-RU" sz="1400" b="0" dirty="0" smtClean="0"/>
              <a:t> (</a:t>
            </a:r>
            <a:r>
              <a:rPr lang="ru-RU" sz="1400" b="0" dirty="0" smtClean="0">
                <a:hlinkClick r:id="rId3" tooltip="Теорема Штейнера — Лемуса"/>
              </a:rPr>
              <a:t>теорема Штейнера — </a:t>
            </a:r>
            <a:r>
              <a:rPr lang="ru-RU" sz="1400" b="0" dirty="0" err="1" smtClean="0">
                <a:hlinkClick r:id="rId3" tooltip="Теорема Штейнера — Лемуса"/>
              </a:rPr>
              <a:t>Лемуса</a:t>
            </a:r>
            <a:r>
              <a:rPr lang="ru-RU" sz="1400" b="0" dirty="0" smtClean="0"/>
              <a:t>).</a:t>
            </a:r>
            <a:br>
              <a:rPr lang="ru-RU" sz="1400" b="0" dirty="0" smtClean="0"/>
            </a:br>
            <a:endParaRPr lang="ru-RU" sz="1400" dirty="0"/>
          </a:p>
        </p:txBody>
      </p:sp>
      <p:pic>
        <p:nvPicPr>
          <p:cNvPr id="6" name="Содержимое 5" descr="JakobSteiner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428596" y="571480"/>
            <a:ext cx="3000396" cy="450457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/>
              <a:t>Хотя трисекция угла в общем случае невыполнима с помощью циркуля и линейки, существуют кривые, с помощью которых это построение можно выполнить. </a:t>
            </a:r>
            <a:r>
              <a:rPr lang="ru-RU" sz="1800" dirty="0" smtClean="0">
                <a:hlinkClick r:id="rId2" tooltip="Улитка Паскаля"/>
              </a:rPr>
              <a:t>Улитка Паскаля</a:t>
            </a:r>
            <a:r>
              <a:rPr lang="ru-RU" sz="1800" dirty="0" smtClean="0"/>
              <a:t> или трисектриса, </a:t>
            </a:r>
            <a:r>
              <a:rPr lang="ru-RU" sz="1800" dirty="0" err="1" smtClean="0">
                <a:hlinkClick r:id="rId3" tooltip="Квадратриса"/>
              </a:rPr>
              <a:t>Квадратриса</a:t>
            </a:r>
            <a:r>
              <a:rPr lang="ru-RU" sz="1800" dirty="0" smtClean="0"/>
              <a:t> (в древности тоже называлась трисектрисой), </a:t>
            </a:r>
            <a:r>
              <a:rPr lang="ru-RU" sz="1800" dirty="0" smtClean="0">
                <a:hlinkClick r:id="rId4" tooltip="Конхоида Никомеда"/>
              </a:rPr>
              <a:t>Конхоида Никомеда</a:t>
            </a:r>
            <a:r>
              <a:rPr lang="ru-RU" sz="1800" dirty="0" smtClean="0"/>
              <a:t>, </a:t>
            </a:r>
            <a:r>
              <a:rPr lang="ru-RU" sz="1800" dirty="0" smtClean="0">
                <a:hlinkClick r:id="rId5" tooltip="Конические сечения"/>
              </a:rPr>
              <a:t>Конические </a:t>
            </a:r>
            <a:r>
              <a:rPr lang="ru-RU" sz="1800" dirty="0" err="1" smtClean="0">
                <a:hlinkClick r:id="rId5" tooltip="Конические сечения"/>
              </a:rPr>
              <a:t>сечения</a:t>
            </a:r>
            <a:r>
              <a:rPr lang="ru-RU" sz="1800" dirty="0" err="1" smtClean="0"/>
              <a:t>,</a:t>
            </a:r>
            <a:r>
              <a:rPr lang="ru-RU" sz="1800" dirty="0" err="1" smtClean="0">
                <a:hlinkClick r:id="rId6" tooltip="Спираль Архимеда"/>
              </a:rPr>
              <a:t>Спираль</a:t>
            </a:r>
            <a:r>
              <a:rPr lang="ru-RU" sz="1800" dirty="0" smtClean="0">
                <a:hlinkClick r:id="rId6" tooltip="Спираль Архимеда"/>
              </a:rPr>
              <a:t> </a:t>
            </a:r>
            <a:r>
              <a:rPr lang="ru-RU" sz="1800" dirty="0" smtClean="0">
                <a:hlinkClick r:id="rId6" tooltip="Спираль Архимеда"/>
              </a:rPr>
              <a:t>Архимеда</a:t>
            </a:r>
            <a:r>
              <a:rPr lang="ru-RU" sz="1800" dirty="0" smtClean="0"/>
              <a:t>.</a:t>
            </a:r>
            <a:endParaRPr lang="ru-RU" sz="1800" dirty="0" smtClean="0"/>
          </a:p>
          <a:p>
            <a:r>
              <a:rPr lang="ru-RU" sz="2000" dirty="0" smtClean="0"/>
              <a:t>Трисекция возможна при </a:t>
            </a:r>
            <a:r>
              <a:rPr lang="ru-RU" sz="2000" dirty="0" smtClean="0">
                <a:hlinkClick r:id="rId7" tooltip="Правила Фудзиты"/>
              </a:rPr>
              <a:t>построении с помощью плоского оригами</a:t>
            </a:r>
            <a:endParaRPr lang="ru-RU" sz="2000" dirty="0" smtClean="0"/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0" dirty="0" smtClean="0"/>
              <a:t>Построение треугольника по трем заданным биссектрисам </a:t>
            </a:r>
            <a:r>
              <a:rPr lang="ru-RU" sz="1600" b="0" dirty="0" smtClean="0">
                <a:hlinkClick r:id="rId8" tooltip="Построение с помощью циркуля и линейки"/>
              </a:rPr>
              <a:t>с </a:t>
            </a:r>
            <a:r>
              <a:rPr lang="ru-RU" sz="1600" b="0" dirty="0" smtClean="0">
                <a:hlinkClick r:id="rId8" tooltip="Построение с помощью циркуля и линейки"/>
              </a:rPr>
              <a:t>помощью циркуля </a:t>
            </a:r>
            <a:r>
              <a:rPr lang="ru-RU" sz="1600" b="0" dirty="0" smtClean="0">
                <a:hlinkClick r:id="rId8" tooltip="Построение с помощью циркуля и линейки"/>
              </a:rPr>
              <a:t>и линейки</a:t>
            </a:r>
            <a:r>
              <a:rPr lang="ru-RU" sz="1600" b="0" dirty="0" smtClean="0"/>
              <a:t> </a:t>
            </a:r>
            <a:r>
              <a:rPr lang="ru-RU" sz="1600" b="0" dirty="0" smtClean="0"/>
              <a:t>невозможно</a:t>
            </a:r>
            <a:r>
              <a:rPr lang="ru-RU" sz="1600" b="0" dirty="0" smtClean="0"/>
              <a:t> </a:t>
            </a:r>
            <a:r>
              <a:rPr lang="ru-RU" sz="1600" b="0" dirty="0" smtClean="0"/>
              <a:t>причём </a:t>
            </a:r>
            <a:r>
              <a:rPr lang="ru-RU" sz="1600" b="0" dirty="0" smtClean="0"/>
              <a:t>даже при наличии </a:t>
            </a:r>
            <a:r>
              <a:rPr lang="ru-RU" sz="1600" b="0" dirty="0" err="1" smtClean="0">
                <a:hlinkClick r:id="rId9" tooltip="Трисекция угла"/>
              </a:rPr>
              <a:t>трисектора</a:t>
            </a:r>
            <a:r>
              <a:rPr lang="ru-RU" sz="1600" b="0" dirty="0" smtClean="0"/>
              <a:t>.</a:t>
            </a:r>
            <a:r>
              <a:rPr lang="ru-RU" sz="1600" b="0" baseline="30000" dirty="0" smtClean="0"/>
              <a:t> </a:t>
            </a:r>
            <a:r>
              <a:rPr lang="ru-RU" sz="1600" b="0" dirty="0" smtClean="0"/>
              <a:t/>
            </a:r>
            <a:br>
              <a:rPr lang="ru-RU" sz="1600" b="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026-026-Spasibo-za-vnimani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85852" y="785794"/>
            <a:ext cx="6786610" cy="5144589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4F4F4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</TotalTime>
  <Words>44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Что такое биссектриса угла </vt:lpstr>
      <vt:lpstr>Биссектрисой (от лат. bi - "двойное", и sectio - "разрезание") угла называется луч, который исходит извершины угла и делить угол на две равные части (пополам)</vt:lpstr>
      <vt:lpstr>Если в треугольнике две биссектрисы равны, то треугольник — равнобедренный (теорема Штейнера — Лемуса). </vt:lpstr>
      <vt:lpstr>Построение треугольника по трем заданным биссектрисам с помощью циркуля и линейки невозможно причём даже при наличии трисектора.  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биссектриса угла </dc:title>
  <cp:lastModifiedBy>User</cp:lastModifiedBy>
  <cp:revision>3</cp:revision>
  <dcterms:modified xsi:type="dcterms:W3CDTF">2014-09-29T15:31:15Z</dcterms:modified>
</cp:coreProperties>
</file>