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03F6-3753-49EF-9231-494023E1554B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DDAF-066A-4243-9638-216013B6B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latin typeface="Monotype Corsiva" pitchFamily="66" charset="0"/>
                <a:ea typeface="Gungsuh" pitchFamily="18" charset="-127"/>
                <a:cs typeface="Vijaya" pitchFamily="34" charset="0"/>
              </a:rPr>
              <a:t>Видатн</a:t>
            </a:r>
            <a:r>
              <a:rPr lang="uk-UA" sz="4800" b="1" dirty="0" smtClean="0">
                <a:latin typeface="Monotype Corsiva" pitchFamily="66" charset="0"/>
                <a:ea typeface="Gungsuh" pitchFamily="18" charset="-127"/>
                <a:cs typeface="Vijaya" pitchFamily="34" charset="0"/>
              </a:rPr>
              <a:t>і живописці Іспанії</a:t>
            </a:r>
            <a:endParaRPr lang="ru-RU" sz="4800" b="1" dirty="0">
              <a:latin typeface="Monotype Corsiva" pitchFamily="66" charset="0"/>
              <a:ea typeface="Gungsuh" pitchFamily="18" charset="-127"/>
              <a:cs typeface="Vijay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Monotype Corsiva" pitchFamily="66" charset="0"/>
              </a:rPr>
              <a:t>Смілива</a:t>
            </a:r>
            <a:r>
              <a:rPr lang="ru-RU" sz="1800" b="1" dirty="0" smtClean="0">
                <a:latin typeface="Monotype Corsiva" pitchFamily="66" charset="0"/>
              </a:rPr>
              <a:t> новизна </a:t>
            </a:r>
            <a:r>
              <a:rPr lang="ru-RU" sz="1800" b="1" dirty="0" err="1" smtClean="0">
                <a:latin typeface="Monotype Corsiva" pitchFamily="66" charset="0"/>
              </a:rPr>
              <a:t>художньої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мови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майстра</a:t>
            </a:r>
            <a:r>
              <a:rPr lang="ru-RU" sz="1800" b="1" dirty="0" smtClean="0">
                <a:latin typeface="Monotype Corsiva" pitchFamily="66" charset="0"/>
              </a:rPr>
              <a:t>, </a:t>
            </a:r>
            <a:r>
              <a:rPr lang="ru-RU" sz="1800" b="1" dirty="0" err="1" smtClean="0">
                <a:latin typeface="Monotype Corsiva" pitchFamily="66" charset="0"/>
              </a:rPr>
              <a:t>гостра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виразність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ліній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і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штрихів</a:t>
            </a:r>
            <a:r>
              <a:rPr lang="ru-RU" sz="1800" b="1" dirty="0" smtClean="0">
                <a:latin typeface="Monotype Corsiva" pitchFamily="66" charset="0"/>
              </a:rPr>
              <a:t>, </a:t>
            </a:r>
            <a:r>
              <a:rPr lang="ru-RU" sz="1800" b="1" dirty="0" err="1" smtClean="0">
                <a:latin typeface="Monotype Corsiva" pitchFamily="66" charset="0"/>
              </a:rPr>
              <a:t>контрастів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світла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й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тіні</a:t>
            </a:r>
            <a:r>
              <a:rPr lang="ru-RU" sz="1800" b="1" dirty="0" smtClean="0">
                <a:latin typeface="Monotype Corsiva" pitchFamily="66" charset="0"/>
              </a:rPr>
              <a:t>, </a:t>
            </a:r>
            <a:r>
              <a:rPr lang="ru-RU" sz="1800" b="1" dirty="0" err="1" smtClean="0">
                <a:latin typeface="Monotype Corsiva" pitchFamily="66" charset="0"/>
              </a:rPr>
              <a:t>поєднання</a:t>
            </a:r>
            <a:r>
              <a:rPr lang="ru-RU" sz="1800" b="1" dirty="0" smtClean="0">
                <a:latin typeface="Monotype Corsiva" pitchFamily="66" charset="0"/>
              </a:rPr>
              <a:t> гротеску </a:t>
            </a:r>
            <a:r>
              <a:rPr lang="ru-RU" sz="1800" b="1" dirty="0" err="1" smtClean="0">
                <a:latin typeface="Monotype Corsiva" pitchFamily="66" charset="0"/>
              </a:rPr>
              <a:t>і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реальності</a:t>
            </a:r>
            <a:r>
              <a:rPr lang="ru-RU" sz="1800" b="1" dirty="0" smtClean="0">
                <a:latin typeface="Monotype Corsiva" pitchFamily="66" charset="0"/>
              </a:rPr>
              <a:t>, </a:t>
            </a:r>
            <a:r>
              <a:rPr lang="ru-RU" sz="1800" b="1" dirty="0" err="1" smtClean="0">
                <a:latin typeface="Monotype Corsiva" pitchFamily="66" charset="0"/>
              </a:rPr>
              <a:t>алегорії</a:t>
            </a:r>
            <a:r>
              <a:rPr lang="ru-RU" sz="1800" b="1" dirty="0" smtClean="0">
                <a:latin typeface="Monotype Corsiva" pitchFamily="66" charset="0"/>
              </a:rPr>
              <a:t> та фантастики, </a:t>
            </a:r>
            <a:r>
              <a:rPr lang="ru-RU" sz="1800" b="1" dirty="0" err="1" smtClean="0">
                <a:latin typeface="Monotype Corsiva" pitchFamily="66" charset="0"/>
              </a:rPr>
              <a:t>соціальної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сатири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і</a:t>
            </a:r>
            <a:r>
              <a:rPr lang="ru-RU" sz="1800" b="1" dirty="0" smtClean="0">
                <a:latin typeface="Monotype Corsiva" pitchFamily="66" charset="0"/>
              </a:rPr>
              <a:t> тверезого </a:t>
            </a:r>
            <a:r>
              <a:rPr lang="ru-RU" sz="1800" b="1" dirty="0" err="1" smtClean="0">
                <a:latin typeface="Monotype Corsiva" pitchFamily="66" charset="0"/>
              </a:rPr>
              <a:t>аналізу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реальності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відкрили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нові</a:t>
            </a:r>
            <a:r>
              <a:rPr lang="ru-RU" sz="1800" b="1" dirty="0" smtClean="0">
                <a:latin typeface="Monotype Corsiva" pitchFamily="66" charset="0"/>
              </a:rPr>
              <a:t> шляхи </a:t>
            </a:r>
            <a:r>
              <a:rPr lang="ru-RU" sz="1800" b="1" dirty="0" err="1" smtClean="0">
                <a:latin typeface="Monotype Corsiva" pitchFamily="66" charset="0"/>
              </a:rPr>
              <a:t>розвитку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європейської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гравюри</a:t>
            </a:r>
            <a:r>
              <a:rPr lang="ru-RU" sz="1800" b="1" dirty="0" smtClean="0">
                <a:latin typeface="Monotype Corsiva" pitchFamily="66" charset="0"/>
              </a:rPr>
              <a:t>.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33256"/>
            <a:ext cx="4040188" cy="639762"/>
          </a:xfrm>
        </p:spPr>
        <p:txBody>
          <a:bodyPr>
            <a:normAutofit/>
          </a:bodyPr>
          <a:lstStyle/>
          <a:p>
            <a:r>
              <a:rPr lang="uk-UA" dirty="0" err="1" smtClean="0">
                <a:latin typeface="Monotype Corsiva" pitchFamily="66" charset="0"/>
              </a:rPr>
              <a:t>“Актриса</a:t>
            </a:r>
            <a:r>
              <a:rPr lang="uk-UA" dirty="0" smtClean="0">
                <a:latin typeface="Monotype Corsiva" pitchFamily="66" charset="0"/>
              </a:rPr>
              <a:t> А. </a:t>
            </a:r>
            <a:r>
              <a:rPr lang="uk-UA" dirty="0" err="1" smtClean="0">
                <a:latin typeface="Monotype Corsiva" pitchFamily="66" charset="0"/>
              </a:rPr>
              <a:t>Сарате”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57940678_Francisco_de_Goya_GOF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3096755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6" y="5733256"/>
            <a:ext cx="4041775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“Молочниця</a:t>
            </a:r>
            <a:r>
              <a:rPr lang="uk-UA" dirty="0" smtClean="0">
                <a:latin typeface="Monotype Corsiva" pitchFamily="66" charset="0"/>
              </a:rPr>
              <a:t> з </a:t>
            </a:r>
            <a:r>
              <a:rPr lang="uk-UA" dirty="0" err="1" smtClean="0">
                <a:latin typeface="Monotype Corsiva" pitchFamily="66" charset="0"/>
              </a:rPr>
              <a:t>Бордо”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Содержимое 9" descr="Goya_MilkMai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868145" y="1844824"/>
            <a:ext cx="3275855" cy="3888688"/>
          </a:xfrm>
        </p:spPr>
      </p:pic>
      <p:pic>
        <p:nvPicPr>
          <p:cNvPr id="3074" name="Picture 2" descr="C:\Users\Nastya\Desktop\Espaniol\08031118395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44824"/>
            <a:ext cx="2664296" cy="38527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5805264"/>
            <a:ext cx="2435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«Портрет </a:t>
            </a:r>
            <a:r>
              <a:rPr lang="ru-RU" sz="2400" b="1" dirty="0" err="1" smtClean="0">
                <a:latin typeface="Monotype Corsiva" pitchFamily="66" charset="0"/>
              </a:rPr>
              <a:t>донни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err="1" smtClean="0">
                <a:latin typeface="Monotype Corsiva" pitchFamily="66" charset="0"/>
              </a:rPr>
              <a:t>Ісабель</a:t>
            </a:r>
            <a:r>
              <a:rPr lang="ru-RU" sz="2400" b="1" dirty="0" smtClean="0">
                <a:latin typeface="Monotype Corsiva" pitchFamily="66" charset="0"/>
              </a:rPr>
              <a:t> де </a:t>
            </a:r>
            <a:r>
              <a:rPr lang="ru-RU" sz="2400" b="1" dirty="0" err="1" smtClean="0">
                <a:latin typeface="Monotype Corsiva" pitchFamily="66" charset="0"/>
              </a:rPr>
              <a:t>Порсель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316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Monotype Corsiva" pitchFamily="66" charset="0"/>
              </a:rPr>
              <a:t>Видатний</a:t>
            </a:r>
            <a:r>
              <a:rPr lang="ru-RU" b="1" dirty="0" smtClean="0">
                <a:latin typeface="Monotype Corsiva" pitchFamily="66" charset="0"/>
              </a:rPr>
              <a:t> художник </a:t>
            </a:r>
            <a:r>
              <a:rPr lang="ru-RU" b="1" dirty="0" err="1" smtClean="0">
                <a:latin typeface="Monotype Corsiva" pitchFamily="66" charset="0"/>
              </a:rPr>
              <a:t>здобув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популярність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як автор </a:t>
            </a:r>
            <a:r>
              <a:rPr lang="ru-RU" b="1" dirty="0" err="1" smtClean="0">
                <a:latin typeface="Monotype Corsiva" pitchFamily="66" charset="0"/>
              </a:rPr>
              <a:t>портретів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виконані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тонкій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колірній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гамі</a:t>
            </a:r>
            <a:r>
              <a:rPr lang="ru-RU" b="1" dirty="0" smtClean="0">
                <a:latin typeface="Monotype Corsiva" pitchFamily="66" charset="0"/>
              </a:rPr>
              <a:t>. У них </a:t>
            </a:r>
            <a:r>
              <a:rPr lang="ru-RU" b="1" dirty="0" err="1" smtClean="0">
                <a:latin typeface="Monotype Corsiva" pitchFamily="66" charset="0"/>
              </a:rPr>
              <a:t>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тривожне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почуття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самотності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виклик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навколишньому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аромат </a:t>
            </a:r>
            <a:r>
              <a:rPr lang="ru-RU" b="1" dirty="0" err="1" smtClean="0">
                <a:latin typeface="Monotype Corsiva" pitchFamily="66" charset="0"/>
              </a:rPr>
              <a:t>таємниці</a:t>
            </a:r>
            <a:r>
              <a:rPr lang="ru-RU" b="1" dirty="0" smtClean="0">
                <a:latin typeface="Monotype Corsiva" pitchFamily="66" charset="0"/>
              </a:rPr>
              <a:t> та </a:t>
            </a:r>
            <a:r>
              <a:rPr lang="ru-RU" b="1" dirty="0" err="1" smtClean="0">
                <a:latin typeface="Monotype Corsiva" pitchFamily="66" charset="0"/>
              </a:rPr>
              <a:t>прихованої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чуттєвості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Моралістична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спрямованість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творів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митця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відповідає</a:t>
            </a:r>
            <a:r>
              <a:rPr lang="ru-RU" b="1" dirty="0" smtClean="0">
                <a:latin typeface="Monotype Corsiva" pitchFamily="66" charset="0"/>
              </a:rPr>
              <a:t> духу </a:t>
            </a:r>
            <a:r>
              <a:rPr lang="ru-RU" b="1" dirty="0" err="1" smtClean="0">
                <a:latin typeface="Monotype Corsiva" pitchFamily="66" charset="0"/>
              </a:rPr>
              <a:t>Просвітництва</a:t>
            </a:r>
            <a:r>
              <a:rPr lang="ru-RU" b="1" dirty="0" smtClean="0">
                <a:latin typeface="Monotype Corsiva" pitchFamily="66" charset="0"/>
              </a:rPr>
              <a:t> того </a:t>
            </a:r>
            <a:r>
              <a:rPr lang="ru-RU" b="1" dirty="0" err="1" smtClean="0">
                <a:latin typeface="Monotype Corsiva" pitchFamily="66" charset="0"/>
              </a:rPr>
              <a:t>періоду</a:t>
            </a:r>
            <a:r>
              <a:rPr lang="ru-RU" b="1" dirty="0" smtClean="0">
                <a:latin typeface="Monotype Corsiva" pitchFamily="66" charset="0"/>
              </a:rPr>
              <a:t>: на одних портретах художник </a:t>
            </a:r>
            <a:r>
              <a:rPr lang="ru-RU" b="1" dirty="0" err="1" smtClean="0">
                <a:latin typeface="Monotype Corsiva" pitchFamily="66" charset="0"/>
              </a:rPr>
              <a:t>іронічно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зображав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постаті</a:t>
            </a:r>
            <a:r>
              <a:rPr lang="ru-RU" b="1" dirty="0" smtClean="0">
                <a:latin typeface="Monotype Corsiva" pitchFamily="66" charset="0"/>
              </a:rPr>
              <a:t> «великих </a:t>
            </a:r>
            <a:r>
              <a:rPr lang="ru-RU" b="1" dirty="0" err="1" smtClean="0">
                <a:latin typeface="Monotype Corsiva" pitchFamily="66" charset="0"/>
              </a:rPr>
              <a:t>світу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цього</a:t>
            </a:r>
            <a:r>
              <a:rPr lang="ru-RU" b="1" dirty="0" smtClean="0">
                <a:latin typeface="Monotype Corsiva" pitchFamily="66" charset="0"/>
              </a:rPr>
              <a:t>», на </a:t>
            </a:r>
            <a:r>
              <a:rPr lang="ru-RU" b="1" dirty="0" err="1" smtClean="0">
                <a:latin typeface="Monotype Corsiva" pitchFamily="66" charset="0"/>
              </a:rPr>
              <a:t>інших</a:t>
            </a:r>
            <a:r>
              <a:rPr lang="ru-RU" b="1" dirty="0" smtClean="0">
                <a:latin typeface="Monotype Corsiva" pitchFamily="66" charset="0"/>
              </a:rPr>
              <a:t> — створив образ </a:t>
            </a:r>
            <a:r>
              <a:rPr lang="ru-RU" b="1" dirty="0" err="1" smtClean="0">
                <a:latin typeface="Monotype Corsiva" pitchFamily="66" charset="0"/>
              </a:rPr>
              <a:t>ідеального</a:t>
            </a:r>
            <a:r>
              <a:rPr lang="ru-RU" b="1" dirty="0" smtClean="0">
                <a:latin typeface="Monotype Corsiva" pitchFamily="66" charset="0"/>
              </a:rPr>
              <a:t> романтичного </a:t>
            </a:r>
            <a:r>
              <a:rPr lang="ru-RU" b="1" dirty="0" err="1" smtClean="0">
                <a:latin typeface="Monotype Corsiva" pitchFamily="66" charset="0"/>
              </a:rPr>
              <a:t>борця</a:t>
            </a:r>
            <a:r>
              <a:rPr lang="ru-RU" b="1" dirty="0" smtClean="0">
                <a:latin typeface="Monotype Corsiva" pitchFamily="66" charset="0"/>
              </a:rPr>
              <a:t> за </a:t>
            </a:r>
            <a:r>
              <a:rPr lang="ru-RU" b="1" dirty="0" err="1" smtClean="0">
                <a:latin typeface="Monotype Corsiva" pitchFamily="66" charset="0"/>
              </a:rPr>
              <a:t>справедливість</a:t>
            </a:r>
            <a:r>
              <a:rPr lang="ru-RU" b="1" dirty="0" smtClean="0">
                <a:latin typeface="Monotype Corsiva" pitchFamily="66" charset="0"/>
              </a:rPr>
              <a:t>.</a:t>
            </a:r>
          </a:p>
          <a:p>
            <a:r>
              <a:rPr lang="ru-RU" b="1" dirty="0" err="1" smtClean="0">
                <a:latin typeface="Monotype Corsiva" pitchFamily="66" charset="0"/>
              </a:rPr>
              <a:t>Глибоким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історизмом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пристрасним</a:t>
            </a:r>
            <a:r>
              <a:rPr lang="ru-RU" b="1" dirty="0" smtClean="0">
                <a:latin typeface="Monotype Corsiva" pitchFamily="66" charset="0"/>
              </a:rPr>
              <a:t> протестом </a:t>
            </a:r>
            <a:r>
              <a:rPr lang="ru-RU" b="1" dirty="0" err="1" smtClean="0">
                <a:latin typeface="Monotype Corsiva" pitchFamily="66" charset="0"/>
              </a:rPr>
              <a:t>пройняті</a:t>
            </a:r>
            <a:r>
              <a:rPr lang="ru-RU" b="1" dirty="0" smtClean="0">
                <a:latin typeface="Monotype Corsiva" pitchFamily="66" charset="0"/>
              </a:rPr>
              <a:t> полотна Ф. </a:t>
            </a:r>
            <a:r>
              <a:rPr lang="ru-RU" b="1" dirty="0" err="1" smtClean="0">
                <a:latin typeface="Monotype Corsiva" pitchFamily="66" charset="0"/>
              </a:rPr>
              <a:t>Гойї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присвячені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боротьбі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проти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французької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інтервенції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Філософськи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осмислюється</a:t>
            </a:r>
            <a:r>
              <a:rPr lang="ru-RU" b="1" dirty="0" smtClean="0">
                <a:latin typeface="Monotype Corsiva" pitchFamily="66" charset="0"/>
              </a:rPr>
              <a:t> доля народу в </a:t>
            </a:r>
            <a:r>
              <a:rPr lang="ru-RU" b="1" dirty="0" err="1" smtClean="0">
                <a:latin typeface="Monotype Corsiva" pitchFamily="66" charset="0"/>
              </a:rPr>
              <a:t>серії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офортів</a:t>
            </a:r>
            <a:r>
              <a:rPr lang="ru-RU" b="1" dirty="0" smtClean="0">
                <a:latin typeface="Monotype Corsiva" pitchFamily="66" charset="0"/>
              </a:rPr>
              <a:t> «Лиха </a:t>
            </a:r>
            <a:r>
              <a:rPr lang="ru-RU" b="1" dirty="0" err="1" smtClean="0">
                <a:latin typeface="Monotype Corsiva" pitchFamily="66" charset="0"/>
              </a:rPr>
              <a:t>війни</a:t>
            </a:r>
            <a:r>
              <a:rPr lang="ru-RU" b="1" dirty="0" smtClean="0">
                <a:latin typeface="Monotype Corsiva" pitchFamily="66" charset="0"/>
              </a:rPr>
              <a:t>» (82 </a:t>
            </a:r>
            <a:r>
              <a:rPr lang="ru-RU" b="1" dirty="0" err="1" smtClean="0">
                <a:latin typeface="Monotype Corsiva" pitchFamily="66" charset="0"/>
              </a:rPr>
              <a:t>аркуша</a:t>
            </a:r>
            <a:r>
              <a:rPr lang="ru-RU" b="1" dirty="0" smtClean="0">
                <a:latin typeface="Monotype Corsiva" pitchFamily="66" charset="0"/>
              </a:rPr>
              <a:t>). На картинах </a:t>
            </a:r>
            <a:r>
              <a:rPr lang="ru-RU" b="1" dirty="0" err="1" smtClean="0">
                <a:latin typeface="Monotype Corsiva" pitchFamily="66" charset="0"/>
              </a:rPr>
              <a:t>із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зображенням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бойових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надзвичайно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трагічний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реалізм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образів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сприяє</a:t>
            </a:r>
            <a:r>
              <a:rPr lang="ru-RU" b="1" dirty="0" smtClean="0">
                <a:latin typeface="Monotype Corsiva" pitchFamily="66" charset="0"/>
              </a:rPr>
              <a:t> тому,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глядач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глибоко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переживає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жахіття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війни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сприймає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її</a:t>
            </a:r>
            <a:r>
              <a:rPr lang="ru-RU" b="1" dirty="0" smtClean="0">
                <a:latin typeface="Monotype Corsiva" pitchFamily="66" charset="0"/>
              </a:rPr>
              <a:t> як </a:t>
            </a:r>
            <a:r>
              <a:rPr lang="ru-RU" b="1" dirty="0" err="1" smtClean="0">
                <a:latin typeface="Monotype Corsiva" pitchFamily="66" charset="0"/>
              </a:rPr>
              <a:t>страшну</a:t>
            </a:r>
            <a:r>
              <a:rPr lang="ru-RU" b="1" dirty="0" smtClean="0">
                <a:latin typeface="Monotype Corsiva" pitchFamily="66" charset="0"/>
              </a:rPr>
              <a:t> катастрофу.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836712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Унікальний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іспанський</a:t>
            </a:r>
            <a:r>
              <a:rPr lang="ru-RU" sz="2400" b="1" dirty="0" smtClean="0">
                <a:latin typeface="Monotype Corsiva" pitchFamily="66" charset="0"/>
              </a:rPr>
              <a:t> художник та скульптор С.    </a:t>
            </a:r>
            <a:r>
              <a:rPr lang="ru-RU" sz="2400" b="1" dirty="0" err="1" smtClean="0">
                <a:latin typeface="Monotype Corsiva" pitchFamily="66" charset="0"/>
              </a:rPr>
              <a:t>Далі</a:t>
            </a:r>
            <a:r>
              <a:rPr lang="ru-RU" sz="2400" b="1" dirty="0" smtClean="0">
                <a:latin typeface="Monotype Corsiva" pitchFamily="66" charset="0"/>
              </a:rPr>
              <a:t> — </a:t>
            </a:r>
            <a:r>
              <a:rPr lang="ru-RU" sz="2400" b="1" dirty="0" err="1" smtClean="0">
                <a:latin typeface="Monotype Corsiva" pitchFamily="66" charset="0"/>
              </a:rPr>
              <a:t>яскрава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особистість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en-US" sz="2400" b="1" dirty="0" smtClean="0">
                <a:latin typeface="Monotype Corsiva" pitchFamily="66" charset="0"/>
              </a:rPr>
              <a:t>XX </a:t>
            </a:r>
            <a:r>
              <a:rPr lang="ru-RU" sz="2400" b="1" dirty="0" smtClean="0">
                <a:latin typeface="Monotype Corsiva" pitchFamily="66" charset="0"/>
              </a:rPr>
              <a:t>ст. </a:t>
            </a:r>
            <a:r>
              <a:rPr lang="ru-RU" sz="2400" b="1" dirty="0" err="1" smtClean="0">
                <a:latin typeface="Monotype Corsiva" pitchFamily="66" charset="0"/>
              </a:rPr>
              <a:t>Його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картини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відомі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навіть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тим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хто</a:t>
            </a:r>
            <a:r>
              <a:rPr lang="ru-RU" sz="2400" b="1" dirty="0" smtClean="0">
                <a:latin typeface="Monotype Corsiva" pitchFamily="66" charset="0"/>
              </a:rPr>
              <a:t> не </a:t>
            </a:r>
            <a:r>
              <a:rPr lang="ru-RU" sz="2400" b="1" dirty="0" err="1" smtClean="0">
                <a:latin typeface="Monotype Corsiva" pitchFamily="66" charset="0"/>
              </a:rPr>
              <a:t>цікавиться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живописом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 err="1" smtClean="0">
                <a:latin typeface="Monotype Corsiva" pitchFamily="66" charset="0"/>
              </a:rPr>
              <a:t>Він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був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яскравим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представником</a:t>
            </a:r>
            <a:r>
              <a:rPr lang="ru-RU" sz="2400" b="1" dirty="0" smtClean="0">
                <a:latin typeface="Monotype Corsiva" pitchFamily="66" charset="0"/>
              </a:rPr>
              <a:t> одного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напрямів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епохи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модернізму</a:t>
            </a:r>
            <a:r>
              <a:rPr lang="ru-RU" sz="2400" b="1" dirty="0" smtClean="0">
                <a:latin typeface="Monotype Corsiva" pitchFamily="66" charset="0"/>
              </a:rPr>
              <a:t> — </a:t>
            </a:r>
            <a:r>
              <a:rPr lang="ru-RU" sz="2400" b="1" dirty="0" err="1" smtClean="0">
                <a:latin typeface="Monotype Corsiva" pitchFamily="66" charset="0"/>
              </a:rPr>
              <a:t>сюрреалізму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 err="1" smtClean="0">
                <a:latin typeface="Monotype Corsiva" pitchFamily="66" charset="0"/>
              </a:rPr>
              <a:t>Особливе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значення</a:t>
            </a:r>
            <a:r>
              <a:rPr lang="ru-RU" sz="2400" b="1" dirty="0" smtClean="0">
                <a:latin typeface="Monotype Corsiva" pitchFamily="66" charset="0"/>
              </a:rPr>
              <a:t> в </a:t>
            </a:r>
            <a:r>
              <a:rPr lang="ru-RU" sz="2400" b="1" dirty="0" err="1" smtClean="0">
                <a:latin typeface="Monotype Corsiva" pitchFamily="66" charset="0"/>
              </a:rPr>
              <a:t>творчості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художників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цього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напряму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мали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суміщення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фантазії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реальності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марень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спогадів</a:t>
            </a:r>
            <a:r>
              <a:rPr lang="ru-RU" sz="2400" b="1" dirty="0" smtClean="0">
                <a:latin typeface="Monotype Corsiva" pitchFamily="66" charset="0"/>
              </a:rPr>
              <a:t>. Вони </a:t>
            </a:r>
            <a:r>
              <a:rPr lang="ru-RU" sz="2400" b="1" dirty="0" err="1" smtClean="0">
                <a:latin typeface="Monotype Corsiva" pitchFamily="66" charset="0"/>
              </a:rPr>
              <a:t>прагнули</a:t>
            </a:r>
            <a:r>
              <a:rPr lang="ru-RU" sz="2400" b="1" dirty="0" smtClean="0">
                <a:latin typeface="Monotype Corsiva" pitchFamily="66" charset="0"/>
              </a:rPr>
              <a:t> по-новому </a:t>
            </a:r>
            <a:r>
              <a:rPr lang="ru-RU" sz="2400" b="1" dirty="0" err="1" smtClean="0">
                <a:latin typeface="Monotype Corsiva" pitchFamily="66" charset="0"/>
              </a:rPr>
              <a:t>поставити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вирішити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головні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питання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буття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людини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переробити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змінити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життя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098" name="Picture 2" descr="C:\Users\Nastya\Desktop\Espaniol\131072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520280" cy="322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996952"/>
            <a:ext cx="3456385" cy="2232248"/>
          </a:xfrm>
        </p:spPr>
        <p:txBody>
          <a:bodyPr>
            <a:noAutofit/>
          </a:bodyPr>
          <a:lstStyle/>
          <a:p>
            <a:r>
              <a:rPr lang="uk-UA" sz="1600" dirty="0" err="1" smtClean="0">
                <a:latin typeface="Monotype Corsiva" pitchFamily="66" charset="0"/>
              </a:rPr>
              <a:t>“Геополітичне</a:t>
            </a:r>
            <a:r>
              <a:rPr lang="uk-UA" sz="1600" dirty="0" smtClean="0">
                <a:latin typeface="Monotype Corsiva" pitchFamily="66" charset="0"/>
              </a:rPr>
              <a:t> немовля,що спостерігає народження нової </a:t>
            </a:r>
            <a:r>
              <a:rPr lang="uk-UA" sz="1600" dirty="0" err="1" smtClean="0">
                <a:latin typeface="Monotype Corsiva" pitchFamily="66" charset="0"/>
              </a:rPr>
              <a:t>людини”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2250" y="6858000"/>
            <a:ext cx="511175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16632"/>
            <a:ext cx="7344816" cy="4032448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latin typeface="Monotype Corsiva" pitchFamily="66" charset="0"/>
              </a:rPr>
              <a:t>Сюрреалізм</a:t>
            </a:r>
            <a:r>
              <a:rPr lang="ru-RU" sz="1600" b="1" dirty="0" smtClean="0">
                <a:latin typeface="Monotype Corsiva" pitchFamily="66" charset="0"/>
              </a:rPr>
              <a:t> С. </a:t>
            </a:r>
            <a:r>
              <a:rPr lang="ru-RU" sz="1600" b="1" dirty="0" err="1" smtClean="0">
                <a:latin typeface="Monotype Corsiva" pitchFamily="66" charset="0"/>
              </a:rPr>
              <a:t>Далі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руйнував</a:t>
            </a:r>
            <a:r>
              <a:rPr lang="ru-RU" sz="1600" b="1" dirty="0" smtClean="0">
                <a:latin typeface="Monotype Corsiva" pitchFamily="66" charset="0"/>
              </a:rPr>
              <a:t> на </a:t>
            </a:r>
            <a:r>
              <a:rPr lang="ru-RU" sz="1600" b="1" dirty="0" err="1" smtClean="0">
                <a:latin typeface="Monotype Corsiva" pitchFamily="66" charset="0"/>
              </a:rPr>
              <a:t>своєму</a:t>
            </a:r>
            <a:r>
              <a:rPr lang="ru-RU" sz="1600" b="1" dirty="0" smtClean="0">
                <a:latin typeface="Monotype Corsiva" pitchFamily="66" charset="0"/>
              </a:rPr>
              <a:t> шляху </a:t>
            </a:r>
            <a:r>
              <a:rPr lang="ru-RU" sz="1600" b="1" dirty="0" err="1" smtClean="0">
                <a:latin typeface="Monotype Corsiva" pitchFamily="66" charset="0"/>
              </a:rPr>
              <a:t>будь-яку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істину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принципи</a:t>
            </a:r>
            <a:r>
              <a:rPr lang="ru-RU" sz="1600" b="1" dirty="0" smtClean="0">
                <a:latin typeface="Monotype Corsiva" pitchFamily="66" charset="0"/>
              </a:rPr>
              <a:t>, усе, </a:t>
            </a:r>
            <a:r>
              <a:rPr lang="ru-RU" sz="1600" b="1" dirty="0" err="1" smtClean="0">
                <a:latin typeface="Monotype Corsiva" pitchFamily="66" charset="0"/>
              </a:rPr>
              <a:t>що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ґрунтується</a:t>
            </a:r>
            <a:r>
              <a:rPr lang="ru-RU" sz="1600" b="1" dirty="0" smtClean="0">
                <a:latin typeface="Monotype Corsiva" pitchFamily="66" charset="0"/>
              </a:rPr>
              <a:t> на </a:t>
            </a:r>
            <a:r>
              <a:rPr lang="ru-RU" sz="1600" b="1" dirty="0" err="1" smtClean="0">
                <a:latin typeface="Monotype Corsiva" pitchFamily="66" charset="0"/>
              </a:rPr>
              <a:t>основі</a:t>
            </a:r>
            <a:r>
              <a:rPr lang="ru-RU" sz="1600" b="1" dirty="0" smtClean="0">
                <a:latin typeface="Monotype Corsiva" pitchFamily="66" charset="0"/>
              </a:rPr>
              <a:t> порядку, </a:t>
            </a:r>
            <a:r>
              <a:rPr lang="ru-RU" sz="1600" b="1" dirty="0" err="1" smtClean="0">
                <a:latin typeface="Monotype Corsiva" pitchFamily="66" charset="0"/>
              </a:rPr>
              <a:t>віри</a:t>
            </a:r>
            <a:r>
              <a:rPr lang="ru-RU" sz="1600" b="1" dirty="0" smtClean="0">
                <a:latin typeface="Monotype Corsiva" pitchFamily="66" charset="0"/>
              </a:rPr>
              <a:t>, добра, </a:t>
            </a:r>
            <a:r>
              <a:rPr lang="ru-RU" sz="1600" b="1" dirty="0" err="1" smtClean="0">
                <a:latin typeface="Monotype Corsiva" pitchFamily="66" charset="0"/>
              </a:rPr>
              <a:t>логіки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гармонії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ідеальної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краси</a:t>
            </a:r>
            <a:r>
              <a:rPr lang="ru-RU" sz="1600" b="1" dirty="0" smtClean="0">
                <a:latin typeface="Monotype Corsiva" pitchFamily="66" charset="0"/>
              </a:rPr>
              <a:t>. У </a:t>
            </a:r>
            <a:r>
              <a:rPr lang="ru-RU" sz="1600" b="1" dirty="0" err="1" smtClean="0">
                <a:latin typeface="Monotype Corsiva" pitchFamily="66" charset="0"/>
              </a:rPr>
              <a:t>своїх</a:t>
            </a:r>
            <a:r>
              <a:rPr lang="ru-RU" sz="1600" b="1" dirty="0" smtClean="0">
                <a:latin typeface="Monotype Corsiva" pitchFamily="66" charset="0"/>
              </a:rPr>
              <a:t> полотнах художник </a:t>
            </a:r>
            <a:r>
              <a:rPr lang="ru-RU" sz="1600" b="1" dirty="0" err="1" smtClean="0">
                <a:latin typeface="Monotype Corsiva" pitchFamily="66" charset="0"/>
              </a:rPr>
              <a:t>відтворив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усі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події</a:t>
            </a:r>
            <a:r>
              <a:rPr lang="ru-RU" sz="1600" b="1" dirty="0" smtClean="0">
                <a:latin typeface="Monotype Corsiva" pitchFamily="66" charset="0"/>
              </a:rPr>
              <a:t> та </a:t>
            </a:r>
            <a:r>
              <a:rPr lang="ru-RU" sz="1600" b="1" dirty="0" err="1" smtClean="0">
                <a:latin typeface="Monotype Corsiva" pitchFamily="66" charset="0"/>
              </a:rPr>
              <a:t>суспільні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явища</a:t>
            </a:r>
            <a:r>
              <a:rPr lang="ru-RU" sz="1600" b="1" dirty="0" smtClean="0">
                <a:latin typeface="Monotype Corsiva" pitchFamily="66" charset="0"/>
              </a:rPr>
              <a:t>, очевидцем </a:t>
            </a:r>
            <a:r>
              <a:rPr lang="ru-RU" sz="1600" b="1" dirty="0" err="1" smtClean="0">
                <a:latin typeface="Monotype Corsiva" pitchFamily="66" charset="0"/>
              </a:rPr>
              <a:t>яких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він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був</a:t>
            </a:r>
            <a:r>
              <a:rPr lang="ru-RU" sz="1600" b="1" dirty="0" smtClean="0">
                <a:latin typeface="Monotype Corsiva" pitchFamily="66" charset="0"/>
              </a:rPr>
              <a:t>: </a:t>
            </a:r>
            <a:r>
              <a:rPr lang="ru-RU" sz="1600" b="1" dirty="0" err="1" smtClean="0">
                <a:latin typeface="Monotype Corsiva" pitchFamily="66" charset="0"/>
              </a:rPr>
              <a:t>католицьку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віру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науку, </a:t>
            </a:r>
            <a:r>
              <a:rPr lang="ru-RU" sz="1600" b="1" dirty="0" err="1" smtClean="0">
                <a:latin typeface="Monotype Corsiva" pitchFamily="66" charset="0"/>
              </a:rPr>
              <a:t>громадянські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війни</a:t>
            </a:r>
            <a:r>
              <a:rPr lang="ru-RU" sz="1600" b="1" dirty="0" smtClean="0">
                <a:latin typeface="Monotype Corsiva" pitchFamily="66" charset="0"/>
              </a:rPr>
              <a:t>, нацизм, </a:t>
            </a:r>
            <a:r>
              <a:rPr lang="ru-RU" sz="1600" b="1" dirty="0" err="1" smtClean="0">
                <a:latin typeface="Monotype Corsiva" pitchFamily="66" charset="0"/>
              </a:rPr>
              <a:t>створення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атомної</a:t>
            </a:r>
            <a:r>
              <a:rPr lang="ru-RU" sz="1600" b="1" dirty="0" smtClean="0">
                <a:latin typeface="Monotype Corsiva" pitchFamily="66" charset="0"/>
              </a:rPr>
              <a:t> бомби, </a:t>
            </a:r>
            <a:r>
              <a:rPr lang="ru-RU" sz="1600" b="1" dirty="0" err="1" smtClean="0">
                <a:latin typeface="Monotype Corsiva" pitchFamily="66" charset="0"/>
              </a:rPr>
              <a:t>сексуальну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революцію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тощо</a:t>
            </a:r>
            <a:r>
              <a:rPr lang="ru-RU" sz="1600" b="1" dirty="0" smtClean="0">
                <a:latin typeface="Monotype Corsiva" pitchFamily="66" charset="0"/>
              </a:rPr>
              <a:t>. Художник </a:t>
            </a:r>
            <a:r>
              <a:rPr lang="ru-RU" sz="1600" b="1" dirty="0" err="1" smtClean="0">
                <a:latin typeface="Monotype Corsiva" pitchFamily="66" charset="0"/>
              </a:rPr>
              <a:t>створював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знайомі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всім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образи</a:t>
            </a:r>
            <a:r>
              <a:rPr lang="ru-RU" sz="1600" b="1" dirty="0" smtClean="0">
                <a:latin typeface="Monotype Corsiva" pitchFamily="66" charset="0"/>
              </a:rPr>
              <a:t> — людей, </a:t>
            </a:r>
            <a:r>
              <a:rPr lang="ru-RU" sz="1600" b="1" dirty="0" err="1" smtClean="0">
                <a:latin typeface="Monotype Corsiva" pitchFamily="66" charset="0"/>
              </a:rPr>
              <a:t>тварин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будинки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пейзажі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але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поєднував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їх</a:t>
            </a:r>
            <a:r>
              <a:rPr lang="ru-RU" sz="1600" b="1" dirty="0" smtClean="0">
                <a:latin typeface="Monotype Corsiva" pitchFamily="66" charset="0"/>
              </a:rPr>
              <a:t> на </a:t>
            </a:r>
            <a:r>
              <a:rPr lang="ru-RU" sz="1600" b="1" dirty="0" err="1" smtClean="0">
                <a:latin typeface="Monotype Corsiva" pitchFamily="66" charset="0"/>
              </a:rPr>
              <a:t>полотні</a:t>
            </a:r>
            <a:r>
              <a:rPr lang="ru-RU" sz="1600" b="1" dirty="0" smtClean="0">
                <a:latin typeface="Monotype Corsiva" pitchFamily="66" charset="0"/>
              </a:rPr>
              <a:t> у </a:t>
            </a:r>
            <a:r>
              <a:rPr lang="ru-RU" sz="1600" b="1" dirty="0" err="1" smtClean="0">
                <a:latin typeface="Monotype Corsiva" pitchFamily="66" charset="0"/>
              </a:rPr>
              <a:t>дивовижні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гротескові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композиції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шокуючи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глядачів</a:t>
            </a:r>
            <a:r>
              <a:rPr lang="ru-RU" sz="1600" b="1" dirty="0" smtClean="0">
                <a:latin typeface="Monotype Corsiva" pitchFamily="66" charset="0"/>
              </a:rPr>
              <a:t>. На </a:t>
            </a:r>
            <a:r>
              <a:rPr lang="ru-RU" sz="1600" b="1" dirty="0" err="1" smtClean="0">
                <a:latin typeface="Monotype Corsiva" pitchFamily="66" charset="0"/>
              </a:rPr>
              <a:t>своїх</a:t>
            </a:r>
            <a:r>
              <a:rPr lang="ru-RU" sz="1600" b="1" dirty="0" smtClean="0">
                <a:latin typeface="Monotype Corsiva" pitchFamily="66" charset="0"/>
              </a:rPr>
              <a:t> полотнах С. </a:t>
            </a:r>
            <a:r>
              <a:rPr lang="ru-RU" sz="1600" b="1" dirty="0" err="1" smtClean="0">
                <a:latin typeface="Monotype Corsiva" pitchFamily="66" charset="0"/>
              </a:rPr>
              <a:t>Далі</a:t>
            </a:r>
            <a:r>
              <a:rPr lang="ru-RU" sz="1600" b="1" dirty="0" smtClean="0">
                <a:latin typeface="Monotype Corsiva" pitchFamily="66" charset="0"/>
              </a:rPr>
              <a:t>, як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всі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сюрреалісти</a:t>
            </a:r>
            <a:r>
              <a:rPr lang="ru-RU" sz="1600" b="1" dirty="0" smtClean="0">
                <a:latin typeface="Monotype Corsiva" pitchFamily="66" charset="0"/>
              </a:rPr>
              <a:t>, часто </a:t>
            </a:r>
            <a:r>
              <a:rPr lang="ru-RU" sz="1600" b="1" dirty="0" err="1" smtClean="0">
                <a:latin typeface="Monotype Corsiva" pitchFamily="66" charset="0"/>
              </a:rPr>
              <a:t>видозмінював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природні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властивості</a:t>
            </a:r>
            <a:r>
              <a:rPr lang="ru-RU" sz="1600" b="1" dirty="0" smtClean="0">
                <a:latin typeface="Monotype Corsiva" pitchFamily="66" charset="0"/>
              </a:rPr>
              <a:t> речей: </a:t>
            </a:r>
            <a:r>
              <a:rPr lang="ru-RU" sz="1600" b="1" dirty="0" err="1" smtClean="0">
                <a:latin typeface="Monotype Corsiva" pitchFamily="66" charset="0"/>
              </a:rPr>
              <a:t>тверде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виявлялося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рідким</a:t>
            </a:r>
            <a:r>
              <a:rPr lang="ru-RU" sz="1600" b="1" dirty="0" smtClean="0">
                <a:latin typeface="Monotype Corsiva" pitchFamily="66" charset="0"/>
              </a:rPr>
              <a:t>, текучим; </a:t>
            </a:r>
            <a:r>
              <a:rPr lang="ru-RU" sz="1600" b="1" dirty="0" err="1" smtClean="0">
                <a:latin typeface="Monotype Corsiva" pitchFamily="66" charset="0"/>
              </a:rPr>
              <a:t>м’яке</a:t>
            </a:r>
            <a:r>
              <a:rPr lang="ru-RU" sz="1600" b="1" dirty="0" smtClean="0">
                <a:latin typeface="Monotype Corsiva" pitchFamily="66" charset="0"/>
              </a:rPr>
              <a:t> — таким, </a:t>
            </a:r>
            <a:r>
              <a:rPr lang="ru-RU" sz="1600" b="1" dirty="0" err="1" smtClean="0">
                <a:latin typeface="Monotype Corsiva" pitchFamily="66" charset="0"/>
              </a:rPr>
              <a:t>що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окам’яніло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тощо</a:t>
            </a:r>
            <a:r>
              <a:rPr lang="ru-RU" sz="1600" b="1" dirty="0" smtClean="0">
                <a:latin typeface="Monotype Corsiva" pitchFamily="66" charset="0"/>
              </a:rPr>
              <a:t>. </a:t>
            </a:r>
            <a:r>
              <a:rPr lang="ru-RU" sz="1600" b="1" dirty="0" err="1" smtClean="0">
                <a:latin typeface="Monotype Corsiva" pitchFamily="66" charset="0"/>
              </a:rPr>
              <a:t>Митець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бачив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світ</a:t>
            </a:r>
            <a:r>
              <a:rPr lang="ru-RU" sz="1600" b="1" dirty="0" smtClean="0">
                <a:latin typeface="Monotype Corsiva" pitchFamily="66" charset="0"/>
              </a:rPr>
              <a:t> таким, </a:t>
            </a:r>
            <a:r>
              <a:rPr lang="ru-RU" sz="1600" b="1" dirty="0" err="1" smtClean="0">
                <a:latin typeface="Monotype Corsiva" pitchFamily="66" charset="0"/>
              </a:rPr>
              <a:t>що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втрачає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сенс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найбільш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безглуздими</a:t>
            </a:r>
            <a:r>
              <a:rPr lang="ru-RU" sz="1600" b="1" dirty="0" smtClean="0">
                <a:latin typeface="Monotype Corsiva" pitchFamily="66" charset="0"/>
              </a:rPr>
              <a:t> та </a:t>
            </a:r>
            <a:r>
              <a:rPr lang="ru-RU" sz="1600" b="1" dirty="0" err="1" smtClean="0">
                <a:latin typeface="Monotype Corsiva" pitchFamily="66" charset="0"/>
              </a:rPr>
              <a:t>мертвими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видавалися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йому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основи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розуму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та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моралі</a:t>
            </a:r>
            <a:r>
              <a:rPr lang="ru-RU" sz="1600" b="1" dirty="0" smtClean="0">
                <a:latin typeface="Monotype Corsiva" pitchFamily="66" charset="0"/>
              </a:rPr>
              <a:t>. С. </a:t>
            </a:r>
            <a:r>
              <a:rPr lang="ru-RU" sz="1600" b="1" dirty="0" err="1" smtClean="0">
                <a:latin typeface="Monotype Corsiva" pitchFamily="66" charset="0"/>
              </a:rPr>
              <a:t>Далі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вважав</a:t>
            </a:r>
            <a:r>
              <a:rPr lang="ru-RU" sz="1600" b="1" dirty="0" smtClean="0">
                <a:latin typeface="Monotype Corsiva" pitchFamily="66" charset="0"/>
              </a:rPr>
              <a:t>: </a:t>
            </a:r>
            <a:r>
              <a:rPr lang="ru-RU" sz="1600" b="1" dirty="0" err="1" smtClean="0">
                <a:latin typeface="Monotype Corsiva" pitchFamily="66" charset="0"/>
              </a:rPr>
              <a:t>якщо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йому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довелося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жити</a:t>
            </a:r>
            <a:r>
              <a:rPr lang="ru-RU" sz="1600" b="1" dirty="0" smtClean="0">
                <a:latin typeface="Monotype Corsiva" pitchFamily="66" charset="0"/>
              </a:rPr>
              <a:t> в такому </a:t>
            </a:r>
            <a:r>
              <a:rPr lang="ru-RU" sz="1600" b="1" dirty="0" err="1" smtClean="0">
                <a:latin typeface="Monotype Corsiva" pitchFamily="66" charset="0"/>
              </a:rPr>
              <a:t>світі</a:t>
            </a:r>
            <a:r>
              <a:rPr lang="ru-RU" sz="1600" b="1" dirty="0" smtClean="0">
                <a:latin typeface="Monotype Corsiva" pitchFamily="66" charset="0"/>
              </a:rPr>
              <a:t>, то </a:t>
            </a:r>
            <a:r>
              <a:rPr lang="ru-RU" sz="1600" b="1" dirty="0" err="1" smtClean="0">
                <a:latin typeface="Monotype Corsiva" pitchFamily="66" charset="0"/>
              </a:rPr>
              <a:t>єдине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що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він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міг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зробити</a:t>
            </a:r>
            <a:r>
              <a:rPr lang="ru-RU" sz="1600" b="1" dirty="0" smtClean="0">
                <a:latin typeface="Monotype Corsiva" pitchFamily="66" charset="0"/>
              </a:rPr>
              <a:t>, — </a:t>
            </a:r>
            <a:r>
              <a:rPr lang="ru-RU" sz="1600" b="1" dirty="0" err="1" smtClean="0">
                <a:latin typeface="Monotype Corsiva" pitchFamily="66" charset="0"/>
              </a:rPr>
              <a:t>жити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сюрреалістично</a:t>
            </a:r>
            <a:r>
              <a:rPr lang="ru-RU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5122" name="Picture 2" descr="C:\Users\Nastya\Desktop\Espaniol\n__JkO8Ln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404188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stya\Desktop\Espaniol\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38739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573325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err="1" smtClean="0">
                <a:latin typeface="Monotype Corsiva" pitchFamily="66" charset="0"/>
              </a:rPr>
              <a:t>Лебеді</a:t>
            </a:r>
            <a:r>
              <a:rPr lang="ru-RU" sz="2400" b="1" dirty="0" err="1">
                <a:latin typeface="Monotype Corsiva" pitchFamily="66" charset="0"/>
              </a:rPr>
              <a:t>,</a:t>
            </a:r>
            <a:r>
              <a:rPr lang="ru-RU" sz="2400" b="1" dirty="0" err="1" smtClean="0">
                <a:latin typeface="Monotype Corsiva" pitchFamily="66" charset="0"/>
              </a:rPr>
              <a:t>що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відзеркалюються</a:t>
            </a:r>
            <a:r>
              <a:rPr lang="ru-RU" sz="2400" b="1" dirty="0" smtClean="0">
                <a:latin typeface="Monotype Corsiva" pitchFamily="66" charset="0"/>
              </a:rPr>
              <a:t> у с  лонах»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stya\Desktop\Espaniol\000bgq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337697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08518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Одна </a:t>
            </a:r>
            <a:r>
              <a:rPr lang="ru-RU" sz="1600" b="1" dirty="0" err="1" smtClean="0">
                <a:latin typeface="Monotype Corsiva" pitchFamily="66" charset="0"/>
              </a:rPr>
              <a:t>з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найвідоміших</a:t>
            </a:r>
            <a:r>
              <a:rPr lang="ru-RU" sz="1600" b="1" dirty="0" smtClean="0">
                <a:latin typeface="Monotype Corsiva" pitchFamily="66" charset="0"/>
              </a:rPr>
              <a:t> картин С. </a:t>
            </a:r>
            <a:r>
              <a:rPr lang="ru-RU" sz="1600" b="1" dirty="0" err="1" smtClean="0">
                <a:latin typeface="Monotype Corsiva" pitchFamily="66" charset="0"/>
              </a:rPr>
              <a:t>Далі</a:t>
            </a:r>
            <a:r>
              <a:rPr lang="ru-RU" sz="1600" b="1" dirty="0" smtClean="0">
                <a:latin typeface="Monotype Corsiva" pitchFamily="66" charset="0"/>
              </a:rPr>
              <a:t> — «</a:t>
            </a:r>
            <a:r>
              <a:rPr lang="ru-RU" sz="1600" b="1" dirty="0" err="1" smtClean="0">
                <a:latin typeface="Monotype Corsiva" pitchFamily="66" charset="0"/>
              </a:rPr>
              <a:t>Таємна</a:t>
            </a:r>
            <a:r>
              <a:rPr lang="ru-RU" sz="1600" b="1" dirty="0" smtClean="0">
                <a:latin typeface="Monotype Corsiva" pitchFamily="66" charset="0"/>
              </a:rPr>
              <a:t> вечеря». </a:t>
            </a:r>
            <a:r>
              <a:rPr lang="ru-RU" sz="1600" b="1" dirty="0" err="1" smtClean="0">
                <a:latin typeface="Monotype Corsiva" pitchFamily="66" charset="0"/>
              </a:rPr>
              <a:t>Це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велике</a:t>
            </a:r>
            <a:r>
              <a:rPr lang="ru-RU" sz="1600" b="1" dirty="0" smtClean="0">
                <a:latin typeface="Monotype Corsiva" pitchFamily="66" charset="0"/>
              </a:rPr>
              <a:t> полотно (167</a:t>
            </a:r>
            <a:r>
              <a:rPr lang="en-US" sz="1600" b="1" dirty="0" smtClean="0">
                <a:latin typeface="Monotype Corsiva" pitchFamily="66" charset="0"/>
              </a:rPr>
              <a:t>x288 </a:t>
            </a:r>
            <a:r>
              <a:rPr lang="ru-RU" sz="1600" b="1" dirty="0" smtClean="0">
                <a:latin typeface="Monotype Corsiva" pitchFamily="66" charset="0"/>
              </a:rPr>
              <a:t>см) — </a:t>
            </a:r>
            <a:r>
              <a:rPr lang="ru-RU" sz="1600" b="1" dirty="0" err="1" smtClean="0">
                <a:latin typeface="Monotype Corsiva" pitchFamily="66" charset="0"/>
              </a:rPr>
              <a:t>справжній</a:t>
            </a:r>
            <a:r>
              <a:rPr lang="ru-RU" sz="1600" b="1" dirty="0" smtClean="0">
                <a:latin typeface="Monotype Corsiva" pitchFamily="66" charset="0"/>
              </a:rPr>
              <a:t> шедевр </a:t>
            </a:r>
            <a:r>
              <a:rPr lang="ru-RU" sz="1600" b="1" dirty="0" err="1" smtClean="0">
                <a:latin typeface="Monotype Corsiva" pitchFamily="66" charset="0"/>
              </a:rPr>
              <a:t>живопису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який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зачаровує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дією</a:t>
            </a:r>
            <a:r>
              <a:rPr lang="ru-RU" sz="1600" b="1" dirty="0" smtClean="0">
                <a:latin typeface="Monotype Corsiva" pitchFamily="66" charset="0"/>
              </a:rPr>
              <a:t>, особливою </a:t>
            </a:r>
            <a:r>
              <a:rPr lang="ru-RU" sz="1600" b="1" dirty="0" err="1" smtClean="0">
                <a:latin typeface="Monotype Corsiva" pitchFamily="66" charset="0"/>
              </a:rPr>
              <a:t>епічною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виразністю</a:t>
            </a:r>
            <a:r>
              <a:rPr lang="ru-RU" sz="1600" b="1" dirty="0" smtClean="0">
                <a:latin typeface="Monotype Corsiva" pitchFamily="66" charset="0"/>
              </a:rPr>
              <a:t>. У </a:t>
            </a:r>
            <a:r>
              <a:rPr lang="ru-RU" sz="1600" b="1" dirty="0" err="1" smtClean="0">
                <a:latin typeface="Monotype Corsiva" pitchFamily="66" charset="0"/>
              </a:rPr>
              <a:t>ньому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втілено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філософсько-релігійне</a:t>
            </a:r>
            <a:r>
              <a:rPr lang="ru-RU" sz="1600" b="1" dirty="0" smtClean="0">
                <a:latin typeface="Monotype Corsiva" pitchFamily="66" charset="0"/>
              </a:rPr>
              <a:t> та </a:t>
            </a:r>
            <a:r>
              <a:rPr lang="ru-RU" sz="1600" b="1" dirty="0" err="1" smtClean="0">
                <a:latin typeface="Monotype Corsiva" pitchFamily="66" charset="0"/>
              </a:rPr>
              <a:t>естетичне</a:t>
            </a:r>
            <a:r>
              <a:rPr lang="ru-RU" sz="1600" b="1" dirty="0" smtClean="0">
                <a:latin typeface="Monotype Corsiva" pitchFamily="66" charset="0"/>
              </a:rPr>
              <a:t> кредо художника. </a:t>
            </a:r>
            <a:r>
              <a:rPr lang="ru-RU" sz="1600" b="1" dirty="0" err="1" smtClean="0">
                <a:latin typeface="Monotype Corsiva" pitchFamily="66" charset="0"/>
              </a:rPr>
              <a:t>Геометричний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раціоналізм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свідчить</a:t>
            </a:r>
            <a:r>
              <a:rPr lang="ru-RU" sz="1600" b="1" dirty="0" smtClean="0">
                <a:latin typeface="Monotype Corsiva" pitchFamily="66" charset="0"/>
              </a:rPr>
              <a:t> про </a:t>
            </a:r>
            <a:r>
              <a:rPr lang="ru-RU" sz="1600" b="1" dirty="0" err="1" smtClean="0">
                <a:latin typeface="Monotype Corsiva" pitchFamily="66" charset="0"/>
              </a:rPr>
              <a:t>нездоланну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віру</a:t>
            </a:r>
            <a:r>
              <a:rPr lang="ru-RU" sz="1600" b="1" dirty="0" smtClean="0">
                <a:latin typeface="Monotype Corsiva" pitchFamily="66" charset="0"/>
              </a:rPr>
              <a:t> в </a:t>
            </a:r>
            <a:r>
              <a:rPr lang="ru-RU" sz="1600" b="1" dirty="0" err="1" smtClean="0">
                <a:latin typeface="Monotype Corsiva" pitchFamily="66" charset="0"/>
              </a:rPr>
              <a:t>сакральну</a:t>
            </a:r>
            <a:r>
              <a:rPr lang="ru-RU" sz="1600" b="1" dirty="0" smtClean="0">
                <a:latin typeface="Monotype Corsiva" pitchFamily="66" charset="0"/>
              </a:rPr>
              <a:t> силу числа, </a:t>
            </a:r>
            <a:r>
              <a:rPr lang="ru-RU" sz="1600" b="1" dirty="0" err="1" smtClean="0">
                <a:latin typeface="Monotype Corsiva" pitchFamily="66" charset="0"/>
              </a:rPr>
              <a:t>рятівну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досконалу</a:t>
            </a:r>
            <a:r>
              <a:rPr lang="ru-RU" sz="1600" b="1" dirty="0" smtClean="0">
                <a:latin typeface="Monotype Corsiva" pitchFamily="66" charset="0"/>
              </a:rPr>
              <a:t> форму, яка для С. </a:t>
            </a:r>
            <a:r>
              <a:rPr lang="ru-RU" sz="1600" b="1" dirty="0" err="1" smtClean="0">
                <a:latin typeface="Monotype Corsiva" pitchFamily="66" charset="0"/>
              </a:rPr>
              <a:t>Далі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уособлювала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духовну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гармонію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моральну</a:t>
            </a:r>
            <a:r>
              <a:rPr lang="ru-RU" sz="1600" b="1" dirty="0" smtClean="0">
                <a:latin typeface="Monotype Corsiva" pitchFamily="66" charset="0"/>
              </a:rPr>
              <a:t> чистоту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велич</a:t>
            </a:r>
            <a:r>
              <a:rPr lang="ru-RU" sz="1600" b="1" dirty="0" smtClean="0">
                <a:latin typeface="Monotype Corsiva" pitchFamily="66" charset="0"/>
              </a:rPr>
              <a:t>. </a:t>
            </a:r>
            <a:r>
              <a:rPr lang="ru-RU" sz="1600" b="1" dirty="0" err="1" smtClean="0">
                <a:latin typeface="Monotype Corsiva" pitchFamily="66" charset="0"/>
              </a:rPr>
              <a:t>Присутня</a:t>
            </a:r>
            <a:r>
              <a:rPr lang="ru-RU" sz="1600" b="1" dirty="0" smtClean="0">
                <a:latin typeface="Monotype Corsiva" pitchFamily="66" charset="0"/>
              </a:rPr>
              <a:t> в </a:t>
            </a:r>
            <a:r>
              <a:rPr lang="ru-RU" sz="1600" b="1" dirty="0" err="1" smtClean="0">
                <a:latin typeface="Monotype Corsiva" pitchFamily="66" charset="0"/>
              </a:rPr>
              <a:t>картині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й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певна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комічність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світосприйняття</a:t>
            </a:r>
            <a:r>
              <a:rPr lang="ru-RU" sz="1600" b="1" dirty="0" smtClean="0">
                <a:latin typeface="Monotype Corsiva" pitchFamily="66" charset="0"/>
              </a:rPr>
              <a:t> художника. </a:t>
            </a:r>
            <a:r>
              <a:rPr lang="ru-RU" sz="1600" b="1" dirty="0" err="1" smtClean="0">
                <a:latin typeface="Monotype Corsiva" pitchFamily="66" charset="0"/>
              </a:rPr>
              <a:t>Однак</a:t>
            </a:r>
            <a:r>
              <a:rPr lang="ru-RU" sz="1600" b="1" dirty="0" smtClean="0">
                <a:latin typeface="Monotype Corsiva" pitchFamily="66" charset="0"/>
              </a:rPr>
              <a:t> образна </a:t>
            </a:r>
            <a:r>
              <a:rPr lang="ru-RU" sz="1600" b="1" dirty="0" err="1" smtClean="0">
                <a:latin typeface="Monotype Corsiva" pitchFamily="66" charset="0"/>
              </a:rPr>
              <a:t>драматургія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змістовний</a:t>
            </a:r>
            <a:r>
              <a:rPr lang="ru-RU" sz="1600" b="1" dirty="0" smtClean="0">
                <a:latin typeface="Monotype Corsiva" pitchFamily="66" charset="0"/>
              </a:rPr>
              <a:t> контекст </a:t>
            </a:r>
            <a:r>
              <a:rPr lang="ru-RU" sz="1600" b="1" dirty="0" err="1" smtClean="0">
                <a:latin typeface="Monotype Corsiva" pitchFamily="66" charset="0"/>
              </a:rPr>
              <a:t>картини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кожним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глядачем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може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відчуватися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сприйматися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по-різному</a:t>
            </a:r>
            <a:r>
              <a:rPr lang="ru-RU" sz="1600" b="1" dirty="0" smtClean="0">
                <a:latin typeface="Monotype Corsiva" pitchFamily="66" charset="0"/>
              </a:rPr>
              <a:t>.</a:t>
            </a:r>
            <a:endParaRPr lang="ru-RU" sz="1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Своїм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корінням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іспанська</a:t>
            </a:r>
            <a:r>
              <a:rPr lang="ru-RU" dirty="0" smtClean="0">
                <a:latin typeface="Monotype Corsiva" pitchFamily="66" charset="0"/>
              </a:rPr>
              <a:t> духовна культура </a:t>
            </a:r>
            <a:r>
              <a:rPr lang="ru-RU" dirty="0" err="1" smtClean="0">
                <a:latin typeface="Monotype Corsiva" pitchFamily="66" charset="0"/>
              </a:rPr>
              <a:t>епохи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Відродження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сягає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часи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реконкісти</a:t>
            </a:r>
            <a:r>
              <a:rPr lang="ru-RU" dirty="0" smtClean="0">
                <a:latin typeface="Monotype Corsiva" pitchFamily="66" charset="0"/>
              </a:rPr>
              <a:t> (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тривала</a:t>
            </a:r>
            <a:r>
              <a:rPr lang="ru-RU" dirty="0" smtClean="0">
                <a:latin typeface="Monotype Corsiva" pitchFamily="66" charset="0"/>
              </a:rPr>
              <a:t> 800 </a:t>
            </a:r>
            <a:r>
              <a:rPr lang="ru-RU" dirty="0" err="1" smtClean="0">
                <a:latin typeface="Monotype Corsiva" pitchFamily="66" charset="0"/>
              </a:rPr>
              <a:t>років</a:t>
            </a:r>
            <a:r>
              <a:rPr lang="ru-RU" dirty="0" smtClean="0">
                <a:latin typeface="Monotype Corsiva" pitchFamily="66" charset="0"/>
              </a:rPr>
              <a:t>) — </a:t>
            </a:r>
            <a:r>
              <a:rPr lang="ru-RU" dirty="0" err="1" smtClean="0">
                <a:latin typeface="Monotype Corsiva" pitchFamily="66" charset="0"/>
              </a:rPr>
              <a:t>національно-визвольної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боротьби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іспанців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арабами, </a:t>
            </a:r>
            <a:r>
              <a:rPr lang="ru-RU" dirty="0" err="1" smtClean="0">
                <a:latin typeface="Monotype Corsiva" pitchFamily="66" charset="0"/>
              </a:rPr>
              <a:t>які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VIII </a:t>
            </a:r>
            <a:r>
              <a:rPr lang="ru-RU" dirty="0" smtClean="0">
                <a:latin typeface="Monotype Corsiva" pitchFamily="66" charset="0"/>
              </a:rPr>
              <a:t>ст. </a:t>
            </a:r>
            <a:r>
              <a:rPr lang="ru-RU" dirty="0" err="1" smtClean="0">
                <a:latin typeface="Monotype Corsiva" pitchFamily="66" charset="0"/>
              </a:rPr>
              <a:t>намагалися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завоювати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Піренейський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півострів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Ця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боротьба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визначала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своєрідність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історичного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розвитку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нації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Іспанське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Відродження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залишилося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залежним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духовної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диктатури</a:t>
            </a:r>
            <a:r>
              <a:rPr lang="ru-RU" dirty="0" smtClean="0">
                <a:latin typeface="Monotype Corsiva" pitchFamily="66" charset="0"/>
              </a:rPr>
              <a:t> церкви, яка </a:t>
            </a:r>
            <a:r>
              <a:rPr lang="ru-RU" dirty="0" err="1" smtClean="0">
                <a:latin typeface="Monotype Corsiva" pitchFamily="66" charset="0"/>
              </a:rPr>
              <a:t>здійснювала</a:t>
            </a:r>
            <a:r>
              <a:rPr lang="ru-RU" dirty="0" smtClean="0">
                <a:latin typeface="Monotype Corsiva" pitchFamily="66" charset="0"/>
              </a:rPr>
              <a:t> контроль над способом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населення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країни</a:t>
            </a:r>
            <a:r>
              <a:rPr lang="ru-RU" dirty="0" smtClean="0">
                <a:latin typeface="Monotype Corsiva" pitchFamily="66" charset="0"/>
              </a:rPr>
              <a:t>. Усе </a:t>
            </a:r>
            <a:r>
              <a:rPr lang="ru-RU" dirty="0" err="1" smtClean="0">
                <a:latin typeface="Monotype Corsiva" pitchFamily="66" charset="0"/>
              </a:rPr>
              <a:t>це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сформувало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специфічний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світогляд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іспанців</a:t>
            </a:r>
            <a:r>
              <a:rPr lang="ru-RU" dirty="0" smtClean="0">
                <a:latin typeface="Monotype Corsiva" pitchFamily="66" charset="0"/>
              </a:rPr>
              <a:t> та </a:t>
            </a:r>
            <a:r>
              <a:rPr lang="ru-RU" dirty="0" err="1" smtClean="0">
                <a:latin typeface="Monotype Corsiva" pitchFamily="66" charset="0"/>
              </a:rPr>
              <a:t>знайшло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своє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відображення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творах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митців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зокрема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живопису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Кінець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XVII </a:t>
            </a:r>
            <a:r>
              <a:rPr lang="ru-RU" dirty="0" smtClean="0">
                <a:latin typeface="Monotype Corsiva" pitchFamily="66" charset="0"/>
              </a:rPr>
              <a:t>ст. </a:t>
            </a:r>
            <a:r>
              <a:rPr lang="ru-RU" dirty="0" err="1" smtClean="0">
                <a:latin typeface="Monotype Corsiva" pitchFamily="66" charset="0"/>
              </a:rPr>
              <a:t>вважають</a:t>
            </a:r>
            <a:r>
              <a:rPr lang="ru-RU" dirty="0" smtClean="0">
                <a:latin typeface="Monotype Corsiva" pitchFamily="66" charset="0"/>
              </a:rPr>
              <a:t> «золотою </a:t>
            </a:r>
            <a:r>
              <a:rPr lang="ru-RU" dirty="0" err="1" smtClean="0">
                <a:latin typeface="Monotype Corsiva" pitchFamily="66" charset="0"/>
              </a:rPr>
              <a:t>епохою</a:t>
            </a:r>
            <a:r>
              <a:rPr lang="ru-RU" dirty="0" smtClean="0">
                <a:latin typeface="Monotype Corsiva" pitchFamily="66" charset="0"/>
              </a:rPr>
              <a:t>» </a:t>
            </a:r>
            <a:r>
              <a:rPr lang="ru-RU" dirty="0" err="1" smtClean="0">
                <a:latin typeface="Monotype Corsiva" pitchFamily="66" charset="0"/>
              </a:rPr>
              <a:t>мистецтва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Іспанії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Основну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увагу</a:t>
            </a:r>
            <a:r>
              <a:rPr lang="ru-RU" dirty="0" smtClean="0">
                <a:latin typeface="Monotype Corsiva" pitchFamily="66" charset="0"/>
              </a:rPr>
              <a:t> художники </a:t>
            </a:r>
            <a:r>
              <a:rPr lang="ru-RU" dirty="0" err="1" smtClean="0">
                <a:latin typeface="Monotype Corsiva" pitchFamily="66" charset="0"/>
              </a:rPr>
              <a:t>приділяли</a:t>
            </a:r>
            <a:r>
              <a:rPr lang="ru-RU" dirty="0" smtClean="0">
                <a:latin typeface="Monotype Corsiva" pitchFamily="66" charset="0"/>
              </a:rPr>
              <a:t> моральному образу </a:t>
            </a:r>
            <a:r>
              <a:rPr lang="ru-RU" dirty="0" err="1" smtClean="0">
                <a:latin typeface="Monotype Corsiva" pitchFamily="66" charset="0"/>
              </a:rPr>
              <a:t>людини</a:t>
            </a:r>
            <a:r>
              <a:rPr lang="ru-RU" dirty="0" smtClean="0">
                <a:latin typeface="Monotype Corsiva" pitchFamily="66" charset="0"/>
              </a:rPr>
              <a:t>, а не </a:t>
            </a:r>
            <a:r>
              <a:rPr lang="ru-RU" dirty="0" err="1" smtClean="0">
                <a:latin typeface="Monotype Corsiva" pitchFamily="66" charset="0"/>
              </a:rPr>
              <a:t>її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тілесно-матеріальній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оболонці</a:t>
            </a:r>
            <a:r>
              <a:rPr lang="ru-RU" dirty="0" smtClean="0">
                <a:latin typeface="Monotype Corsiva" pitchFamily="66" charset="0"/>
              </a:rPr>
              <a:t>. Вони </a:t>
            </a:r>
            <a:r>
              <a:rPr lang="ru-RU" dirty="0" err="1" smtClean="0">
                <a:latin typeface="Monotype Corsiva" pitchFamily="66" charset="0"/>
              </a:rPr>
              <a:t>тлумачили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релігійні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сюжети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швидше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морально-етичному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плані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ніж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використовували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їх</a:t>
            </a:r>
            <a:r>
              <a:rPr lang="ru-RU" dirty="0" smtClean="0">
                <a:latin typeface="Monotype Corsiva" pitchFamily="66" charset="0"/>
              </a:rPr>
              <a:t>, як </a:t>
            </a:r>
            <a:r>
              <a:rPr lang="ru-RU" dirty="0" err="1" smtClean="0">
                <a:latin typeface="Monotype Corsiva" pitchFamily="66" charset="0"/>
              </a:rPr>
              <a:t>італійці</a:t>
            </a:r>
            <a:r>
              <a:rPr lang="ru-RU" dirty="0" smtClean="0">
                <a:latin typeface="Monotype Corsiva" pitchFamily="66" charset="0"/>
              </a:rPr>
              <a:t>, для </a:t>
            </a:r>
            <a:r>
              <a:rPr lang="ru-RU" dirty="0" err="1" smtClean="0">
                <a:latin typeface="Monotype Corsiva" pitchFamily="66" charset="0"/>
              </a:rPr>
              <a:t>утвердження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гармонійної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краси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фізичної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досконалості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людини</a:t>
            </a:r>
            <a:r>
              <a:rPr lang="ru-RU" dirty="0" smtClean="0">
                <a:latin typeface="Monotype Corsiva" pitchFamily="66" charset="0"/>
              </a:rPr>
              <a:t>. Нагота </a:t>
            </a:r>
            <a:r>
              <a:rPr lang="ru-RU" dirty="0" err="1" smtClean="0">
                <a:latin typeface="Monotype Corsiva" pitchFamily="66" charset="0"/>
              </a:rPr>
              <a:t>допускалася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мистецтві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тільки</a:t>
            </a:r>
            <a:r>
              <a:rPr lang="ru-RU" dirty="0" smtClean="0">
                <a:latin typeface="Monotype Corsiva" pitchFamily="66" charset="0"/>
              </a:rPr>
              <a:t> при </a:t>
            </a:r>
            <a:r>
              <a:rPr lang="ru-RU" dirty="0" err="1" smtClean="0">
                <a:latin typeface="Monotype Corsiva" pitchFamily="66" charset="0"/>
              </a:rPr>
              <a:t>зображенні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постатей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християнських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мучеників</a:t>
            </a:r>
            <a:r>
              <a:rPr lang="ru-RU" dirty="0" smtClean="0">
                <a:latin typeface="Monotype Corsiva" pitchFamily="66" charset="0"/>
              </a:rPr>
              <a:t>, а </a:t>
            </a:r>
            <a:r>
              <a:rPr lang="ru-RU" dirty="0" err="1" smtClean="0">
                <a:latin typeface="Monotype Corsiva" pitchFamily="66" charset="0"/>
              </a:rPr>
              <a:t>оголене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жіноче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тіло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взагалі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було</a:t>
            </a:r>
            <a:r>
              <a:rPr lang="ru-RU" dirty="0" smtClean="0">
                <a:latin typeface="Monotype Corsiva" pitchFamily="66" charset="0"/>
              </a:rPr>
              <a:t> предметом </a:t>
            </a:r>
            <a:r>
              <a:rPr lang="ru-RU" dirty="0" err="1" smtClean="0">
                <a:latin typeface="Monotype Corsiva" pitchFamily="66" charset="0"/>
              </a:rPr>
              <a:t>зображення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6624736" cy="41764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Одним </a:t>
            </a:r>
            <a:r>
              <a:rPr lang="ru-RU" dirty="0" err="1" smtClean="0">
                <a:latin typeface="Monotype Corsiva" pitchFamily="66" charset="0"/>
              </a:rPr>
              <a:t>зі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своєрідних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живописців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Іспанії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другої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половини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XVI — </a:t>
            </a:r>
            <a:r>
              <a:rPr lang="ru-RU" dirty="0" smtClean="0">
                <a:latin typeface="Monotype Corsiva" pitchFamily="66" charset="0"/>
              </a:rPr>
              <a:t>початку </a:t>
            </a:r>
            <a:r>
              <a:rPr lang="en-US" dirty="0" smtClean="0">
                <a:latin typeface="Monotype Corsiva" pitchFamily="66" charset="0"/>
              </a:rPr>
              <a:t>XVI </a:t>
            </a:r>
            <a:r>
              <a:rPr lang="ru-RU" dirty="0" smtClean="0">
                <a:latin typeface="Monotype Corsiva" pitchFamily="66" charset="0"/>
              </a:rPr>
              <a:t>ст. </a:t>
            </a:r>
            <a:r>
              <a:rPr lang="ru-RU" dirty="0" err="1" smtClean="0">
                <a:latin typeface="Monotype Corsiva" pitchFamily="66" charset="0"/>
              </a:rPr>
              <a:t>був</a:t>
            </a:r>
            <a:r>
              <a:rPr lang="ru-RU" dirty="0" smtClean="0">
                <a:latin typeface="Monotype Corsiva" pitchFamily="66" charset="0"/>
              </a:rPr>
              <a:t> Ель Греко (</a:t>
            </a:r>
            <a:r>
              <a:rPr lang="ru-RU" dirty="0" err="1" smtClean="0">
                <a:latin typeface="Monotype Corsiva" pitchFamily="66" charset="0"/>
              </a:rPr>
              <a:t>прізвисько</a:t>
            </a:r>
            <a:r>
              <a:rPr lang="ru-RU" dirty="0" smtClean="0">
                <a:latin typeface="Monotype Corsiva" pitchFamily="66" charset="0"/>
              </a:rPr>
              <a:t> художника </a:t>
            </a:r>
            <a:r>
              <a:rPr lang="ru-RU" dirty="0" err="1" smtClean="0">
                <a:latin typeface="Monotype Corsiva" pitchFamily="66" charset="0"/>
              </a:rPr>
              <a:t>Доменіко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Теотоко</a:t>
            </a:r>
            <a:r>
              <a:rPr lang="ru-RU" dirty="0" smtClean="0">
                <a:latin typeface="Monotype Corsiva" pitchFamily="66" charset="0"/>
              </a:rPr>
              <a:t>- </a:t>
            </a:r>
            <a:r>
              <a:rPr lang="ru-RU" dirty="0" err="1" smtClean="0">
                <a:latin typeface="Monotype Corsiva" pitchFamily="66" charset="0"/>
              </a:rPr>
              <a:t>пулі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який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був</a:t>
            </a:r>
            <a:r>
              <a:rPr lang="ru-RU" dirty="0" smtClean="0">
                <a:latin typeface="Monotype Corsiva" pitchFamily="66" charset="0"/>
              </a:rPr>
              <a:t> греком за </a:t>
            </a:r>
            <a:r>
              <a:rPr lang="ru-RU" dirty="0" err="1" smtClean="0">
                <a:latin typeface="Monotype Corsiva" pitchFamily="66" charset="0"/>
              </a:rPr>
              <a:t>походженням</a:t>
            </a:r>
            <a:r>
              <a:rPr lang="ru-RU" dirty="0" smtClean="0">
                <a:latin typeface="Monotype Corsiva" pitchFamily="66" charset="0"/>
              </a:rPr>
              <a:t>). </a:t>
            </a:r>
            <a:r>
              <a:rPr lang="ru-RU" dirty="0" err="1" smtClean="0">
                <a:latin typeface="Monotype Corsiva" pitchFamily="66" charset="0"/>
              </a:rPr>
              <a:t>Він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народився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острові</a:t>
            </a:r>
            <a:r>
              <a:rPr lang="ru-RU" dirty="0" smtClean="0">
                <a:latin typeface="Monotype Corsiva" pitchFamily="66" charset="0"/>
              </a:rPr>
              <a:t> Крит у </a:t>
            </a:r>
            <a:r>
              <a:rPr lang="ru-RU" dirty="0" err="1" smtClean="0">
                <a:latin typeface="Monotype Corsiva" pitchFamily="66" charset="0"/>
              </a:rPr>
              <a:t>Венеціанській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республіці</a:t>
            </a:r>
            <a:r>
              <a:rPr lang="ru-RU" dirty="0" smtClean="0">
                <a:latin typeface="Monotype Corsiva" pitchFamily="66" charset="0"/>
              </a:rPr>
              <a:t> та </a:t>
            </a:r>
            <a:r>
              <a:rPr lang="ru-RU" dirty="0" err="1" smtClean="0">
                <a:latin typeface="Monotype Corsiva" pitchFamily="66" charset="0"/>
              </a:rPr>
              <a:t>провів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декілька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років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Венеції</a:t>
            </a:r>
            <a:r>
              <a:rPr lang="ru-RU" dirty="0" smtClean="0">
                <a:latin typeface="Monotype Corsiva" pitchFamily="66" charset="0"/>
              </a:rPr>
              <a:t> та </a:t>
            </a:r>
            <a:r>
              <a:rPr lang="ru-RU" dirty="0" err="1" smtClean="0">
                <a:latin typeface="Monotype Corsiva" pitchFamily="66" charset="0"/>
              </a:rPr>
              <a:t>Римі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позначилося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становленні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його</a:t>
            </a:r>
            <a:r>
              <a:rPr lang="ru-RU" dirty="0" smtClean="0">
                <a:latin typeface="Monotype Corsiva" pitchFamily="66" charset="0"/>
              </a:rPr>
              <a:t> живописного таланту. Ель Греко </a:t>
            </a:r>
            <a:r>
              <a:rPr lang="ru-RU" dirty="0" err="1" smtClean="0">
                <a:latin typeface="Monotype Corsiva" pitchFamily="66" charset="0"/>
              </a:rPr>
              <a:t>зазнав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впливу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візантійських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іконописців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майстрів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італійського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Відродження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Митець</a:t>
            </a:r>
            <a:r>
              <a:rPr lang="ru-RU" dirty="0" smtClean="0">
                <a:latin typeface="Monotype Corsiva" pitchFamily="66" charset="0"/>
              </a:rPr>
              <a:t> писав </a:t>
            </a:r>
            <a:r>
              <a:rPr lang="ru-RU" dirty="0" err="1" smtClean="0">
                <a:latin typeface="Monotype Corsiva" pitchFamily="66" charset="0"/>
              </a:rPr>
              <a:t>переважно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релігійні</a:t>
            </a:r>
            <a:r>
              <a:rPr lang="ru-RU" dirty="0" smtClean="0">
                <a:latin typeface="Monotype Corsiva" pitchFamily="66" charset="0"/>
              </a:rPr>
              <a:t> теми </a:t>
            </a:r>
            <a:r>
              <a:rPr lang="ru-RU" dirty="0" err="1" smtClean="0">
                <a:latin typeface="Monotype Corsiva" pitchFamily="66" charset="0"/>
              </a:rPr>
              <a:t>або</a:t>
            </a:r>
            <a:r>
              <a:rPr lang="ru-RU" dirty="0" smtClean="0">
                <a:latin typeface="Monotype Corsiva" pitchFamily="66" charset="0"/>
              </a:rPr>
              <a:t> в портретному </a:t>
            </a:r>
            <a:r>
              <a:rPr lang="ru-RU" dirty="0" err="1" smtClean="0">
                <a:latin typeface="Monotype Corsiva" pitchFamily="66" charset="0"/>
              </a:rPr>
              <a:t>жанрі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майстерно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володів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технікою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роботи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кольором</a:t>
            </a:r>
            <a:r>
              <a:rPr lang="ru-RU" dirty="0" smtClean="0">
                <a:latin typeface="Monotype Corsiva" pitchFamily="66" charset="0"/>
              </a:rPr>
              <a:t>, яку </a:t>
            </a:r>
            <a:r>
              <a:rPr lang="ru-RU" dirty="0" err="1" smtClean="0">
                <a:latin typeface="Monotype Corsiva" pitchFamily="66" charset="0"/>
              </a:rPr>
              <a:t>використовував</a:t>
            </a:r>
            <a:r>
              <a:rPr lang="ru-RU" dirty="0" smtClean="0">
                <a:latin typeface="Monotype Corsiva" pitchFamily="66" charset="0"/>
              </a:rPr>
              <a:t> для </a:t>
            </a:r>
            <a:r>
              <a:rPr lang="ru-RU" dirty="0" err="1" smtClean="0">
                <a:latin typeface="Monotype Corsiva" pitchFamily="66" charset="0"/>
              </a:rPr>
              <a:t>передачі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емоцій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душевних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рухів</a:t>
            </a:r>
            <a:r>
              <a:rPr lang="ru-RU" dirty="0" smtClean="0">
                <a:latin typeface="Monotype Corsiva" pitchFamily="66" charset="0"/>
              </a:rPr>
              <a:t>. Колорит </a:t>
            </a:r>
            <a:r>
              <a:rPr lang="ru-RU" dirty="0" err="1" smtClean="0">
                <a:latin typeface="Monotype Corsiva" pitchFamily="66" charset="0"/>
              </a:rPr>
              <a:t>його</a:t>
            </a:r>
            <a:r>
              <a:rPr lang="ru-RU" dirty="0" smtClean="0">
                <a:latin typeface="Monotype Corsiva" pitchFamily="66" charset="0"/>
              </a:rPr>
              <a:t> картин </a:t>
            </a:r>
            <a:r>
              <a:rPr lang="ru-RU" dirty="0" err="1" smtClean="0">
                <a:latin typeface="Monotype Corsiva" pitchFamily="66" charset="0"/>
              </a:rPr>
              <a:t>надзвичайно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багатий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насичений</a:t>
            </a:r>
            <a:r>
              <a:rPr lang="ru-RU" dirty="0" smtClean="0">
                <a:latin typeface="Monotype Corsiva" pitchFamily="66" charset="0"/>
              </a:rPr>
              <a:t> — на </a:t>
            </a:r>
            <a:r>
              <a:rPr lang="ru-RU" dirty="0" err="1" smtClean="0">
                <a:latin typeface="Monotype Corsiva" pitchFamily="66" charset="0"/>
              </a:rPr>
              <a:t>барвистій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поверхні</a:t>
            </a:r>
            <a:r>
              <a:rPr lang="ru-RU" dirty="0" smtClean="0">
                <a:latin typeface="Monotype Corsiva" pitchFamily="66" charset="0"/>
              </a:rPr>
              <a:t> полотен </a:t>
            </a:r>
            <a:r>
              <a:rPr lang="ru-RU" dirty="0" err="1" smtClean="0">
                <a:latin typeface="Monotype Corsiva" pitchFamily="66" charset="0"/>
              </a:rPr>
              <a:t>спалахують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помаранчеві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червоні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рожеві</a:t>
            </a:r>
            <a:r>
              <a:rPr lang="ru-RU" dirty="0" smtClean="0">
                <a:latin typeface="Monotype Corsiva" pitchFamily="66" charset="0"/>
              </a:rPr>
              <a:t> мазки </a:t>
            </a:r>
            <a:r>
              <a:rPr lang="ru-RU" dirty="0" err="1" smtClean="0">
                <a:latin typeface="Monotype Corsiva" pitchFamily="66" charset="0"/>
              </a:rPr>
              <a:t>різних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відтінків</a:t>
            </a:r>
            <a:r>
              <a:rPr lang="ru-RU" dirty="0" smtClean="0">
                <a:latin typeface="Monotype Corsiva" pitchFamily="66" charset="0"/>
              </a:rPr>
              <a:t>; </a:t>
            </a:r>
            <a:r>
              <a:rPr lang="ru-RU" dirty="0" err="1" smtClean="0">
                <a:latin typeface="Monotype Corsiva" pitchFamily="66" charset="0"/>
              </a:rPr>
              <a:t>переливаються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оливкові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жовті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зелені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фіолетові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кольори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одягу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Завдяки</a:t>
            </a:r>
            <a:r>
              <a:rPr lang="ru-RU" dirty="0" smtClean="0">
                <a:latin typeface="Monotype Corsiva" pitchFamily="66" charset="0"/>
              </a:rPr>
              <a:t> таланту художника все </a:t>
            </a:r>
            <a:r>
              <a:rPr lang="ru-RU" dirty="0" err="1" smtClean="0">
                <a:latin typeface="Monotype Corsiva" pitchFamily="66" charset="0"/>
              </a:rPr>
              <a:t>це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об’єднується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єдину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кольорову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гармонію</a:t>
            </a:r>
            <a:r>
              <a:rPr lang="ru-RU" dirty="0" smtClean="0">
                <a:latin typeface="Monotype Corsiva" pitchFamily="66" charset="0"/>
              </a:rPr>
              <a:t>. У </a:t>
            </a:r>
            <a:r>
              <a:rPr lang="ru-RU" dirty="0" err="1" smtClean="0">
                <a:latin typeface="Monotype Corsiva" pitchFamily="66" charset="0"/>
              </a:rPr>
              <a:t>глибоко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своєрідному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виразному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мистецтві</a:t>
            </a:r>
            <a:r>
              <a:rPr lang="ru-RU" dirty="0" smtClean="0">
                <a:latin typeface="Monotype Corsiva" pitchFamily="66" charset="0"/>
              </a:rPr>
              <a:t> Ель Греко </a:t>
            </a:r>
            <a:r>
              <a:rPr lang="ru-RU" dirty="0" err="1" smtClean="0">
                <a:latin typeface="Monotype Corsiva" pitchFamily="66" charset="0"/>
              </a:rPr>
              <a:t>багато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містики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C:\Users\Nastya\Desktop\Espaniol\El_gr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232248" cy="253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Значна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частина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творчого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спадку</a:t>
            </a:r>
            <a:r>
              <a:rPr lang="ru-RU" sz="2000" b="1" dirty="0" smtClean="0">
                <a:latin typeface="Monotype Corsiva" pitchFamily="66" charset="0"/>
              </a:rPr>
              <a:t> Ель Греко — </a:t>
            </a:r>
            <a:r>
              <a:rPr lang="ru-RU" sz="2000" b="1" dirty="0" err="1" smtClean="0">
                <a:latin typeface="Monotype Corsiva" pitchFamily="66" charset="0"/>
              </a:rPr>
              <a:t>зображення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святих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Надзвичайно</a:t>
            </a:r>
            <a:r>
              <a:rPr lang="ru-RU" sz="2000" b="1" dirty="0" smtClean="0">
                <a:latin typeface="Monotype Corsiva" pitchFamily="66" charset="0"/>
              </a:rPr>
              <a:t> добре </a:t>
            </a:r>
            <a:r>
              <a:rPr lang="ru-RU" sz="2000" b="1" dirty="0" err="1" smtClean="0">
                <a:latin typeface="Monotype Corsiva" pitchFamily="66" charset="0"/>
              </a:rPr>
              <a:t>митець</a:t>
            </a:r>
            <a:r>
              <a:rPr lang="ru-RU" sz="2000" b="1" dirty="0" smtClean="0">
                <a:latin typeface="Monotype Corsiva" pitchFamily="66" charset="0"/>
              </a:rPr>
              <a:t> писав </a:t>
            </a:r>
            <a:r>
              <a:rPr lang="ru-RU" sz="2000" b="1" dirty="0" err="1" smtClean="0">
                <a:latin typeface="Monotype Corsiva" pitchFamily="66" charset="0"/>
              </a:rPr>
              <a:t>парні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композиції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побудовані</a:t>
            </a:r>
            <a:r>
              <a:rPr lang="ru-RU" sz="2000" b="1" dirty="0" smtClean="0"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atin typeface="Monotype Corsiva" pitchFamily="66" charset="0"/>
              </a:rPr>
              <a:t>протиставленні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різних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характерів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темпераментів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4499992" cy="1368152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«Портрет монаха </a:t>
            </a:r>
            <a:r>
              <a:rPr lang="ru-RU" sz="1200" dirty="0" err="1" smtClean="0">
                <a:latin typeface="Monotype Corsiva" pitchFamily="66" charset="0"/>
              </a:rPr>
              <a:t>Ортензіо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Паравісіно</a:t>
            </a:r>
            <a:r>
              <a:rPr lang="ru-RU" sz="1200" dirty="0" smtClean="0">
                <a:latin typeface="Monotype Corsiva" pitchFamily="66" charset="0"/>
              </a:rPr>
              <a:t>». У </a:t>
            </a:r>
            <a:r>
              <a:rPr lang="ru-RU" sz="1200" dirty="0" err="1" smtClean="0">
                <a:latin typeface="Monotype Corsiva" pitchFamily="66" charset="0"/>
              </a:rPr>
              <a:t>портреті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ченця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Ортенсіо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Паравісіно</a:t>
            </a:r>
            <a:r>
              <a:rPr lang="ru-RU" sz="1200" dirty="0" smtClean="0">
                <a:latin typeface="Monotype Corsiva" pitchFamily="66" charset="0"/>
              </a:rPr>
              <a:t>, друга </a:t>
            </a:r>
            <a:r>
              <a:rPr lang="ru-RU" sz="1200" dirty="0" err="1" smtClean="0">
                <a:latin typeface="Monotype Corsiva" pitchFamily="66" charset="0"/>
              </a:rPr>
              <a:t>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шанувальника</a:t>
            </a:r>
            <a:r>
              <a:rPr lang="ru-RU" sz="1200" dirty="0" smtClean="0">
                <a:latin typeface="Monotype Corsiva" pitchFamily="66" charset="0"/>
              </a:rPr>
              <a:t> Ель Греко, </a:t>
            </a:r>
            <a:r>
              <a:rPr lang="ru-RU" sz="1200" dirty="0" err="1" smtClean="0">
                <a:latin typeface="Monotype Corsiva" pitchFamily="66" charset="0"/>
              </a:rPr>
              <a:t>підкреслена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невимушена</a:t>
            </a:r>
            <a:r>
              <a:rPr lang="ru-RU" sz="1200" dirty="0" smtClean="0">
                <a:latin typeface="Monotype Corsiva" pitchFamily="66" charset="0"/>
              </a:rPr>
              <a:t> поза, </a:t>
            </a:r>
            <a:r>
              <a:rPr lang="ru-RU" sz="1200" dirty="0" err="1" smtClean="0">
                <a:latin typeface="Monotype Corsiva" pitchFamily="66" charset="0"/>
              </a:rPr>
              <a:t>благородність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погляду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хворобливе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обличчя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живий</a:t>
            </a:r>
            <a:r>
              <a:rPr lang="ru-RU" sz="1200" dirty="0" smtClean="0">
                <a:latin typeface="Monotype Corsiva" pitchFamily="66" charset="0"/>
              </a:rPr>
              <a:t> жест </a:t>
            </a:r>
            <a:r>
              <a:rPr lang="ru-RU" sz="1200" dirty="0" err="1" smtClean="0">
                <a:latin typeface="Monotype Corsiva" pitchFamily="66" charset="0"/>
              </a:rPr>
              <a:t>нервових</a:t>
            </a:r>
            <a:r>
              <a:rPr lang="ru-RU" sz="1200" dirty="0" smtClean="0">
                <a:latin typeface="Monotype Corsiva" pitchFamily="66" charset="0"/>
              </a:rPr>
              <a:t> рук. Художник створив </a:t>
            </a:r>
            <a:r>
              <a:rPr lang="ru-RU" sz="1200" dirty="0" err="1" smtClean="0">
                <a:latin typeface="Monotype Corsiva" pitchFamily="66" charset="0"/>
              </a:rPr>
              <a:t>дуже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чистий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світлий</a:t>
            </a:r>
            <a:r>
              <a:rPr lang="ru-RU" sz="1200" dirty="0" smtClean="0">
                <a:latin typeface="Monotype Corsiva" pitchFamily="66" charset="0"/>
              </a:rPr>
              <a:t> образ </a:t>
            </a:r>
            <a:r>
              <a:rPr lang="ru-RU" sz="1200" dirty="0" err="1" smtClean="0">
                <a:latin typeface="Monotype Corsiva" pitchFamily="66" charset="0"/>
              </a:rPr>
              <a:t>ченця</a:t>
            </a:r>
            <a:r>
              <a:rPr lang="ru-RU" sz="1200" dirty="0" smtClean="0">
                <a:latin typeface="Monotype Corsiva" pitchFamily="66" charset="0"/>
              </a:rPr>
              <a:t>. </a:t>
            </a:r>
            <a:r>
              <a:rPr lang="ru-RU" sz="1200" dirty="0" err="1" smtClean="0">
                <a:latin typeface="Monotype Corsiva" pitchFamily="66" charset="0"/>
              </a:rPr>
              <a:t>Його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натхненності</a:t>
            </a:r>
            <a:r>
              <a:rPr lang="ru-RU" sz="1200" dirty="0" smtClean="0">
                <a:latin typeface="Monotype Corsiva" pitchFamily="66" charset="0"/>
              </a:rPr>
              <a:t> тонко </a:t>
            </a:r>
            <a:r>
              <a:rPr lang="ru-RU" sz="1200" dirty="0" err="1" smtClean="0">
                <a:latin typeface="Monotype Corsiva" pitchFamily="66" charset="0"/>
              </a:rPr>
              <a:t>відповідає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винятково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вільний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побудований</a:t>
            </a:r>
            <a:r>
              <a:rPr lang="ru-RU" sz="1200" dirty="0" smtClean="0">
                <a:latin typeface="Monotype Corsiva" pitchFamily="66" charset="0"/>
              </a:rPr>
              <a:t> на </a:t>
            </a:r>
            <a:r>
              <a:rPr lang="ru-RU" sz="1200" dirty="0" err="1" smtClean="0">
                <a:latin typeface="Monotype Corsiva" pitchFamily="66" charset="0"/>
              </a:rPr>
              <a:t>грі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світлотіні</a:t>
            </a:r>
            <a:r>
              <a:rPr lang="ru-RU" sz="1200" dirty="0" smtClean="0">
                <a:latin typeface="Monotype Corsiva" pitchFamily="66" charset="0"/>
              </a:rPr>
              <a:t>, стиль </a:t>
            </a:r>
            <a:r>
              <a:rPr lang="ru-RU" sz="1200" dirty="0" err="1" smtClean="0">
                <a:latin typeface="Monotype Corsiva" pitchFamily="66" charset="0"/>
              </a:rPr>
              <a:t>живописця</a:t>
            </a:r>
            <a:r>
              <a:rPr lang="ru-RU" sz="1200" dirty="0" smtClean="0">
                <a:latin typeface="Monotype Corsiva" pitchFamily="66" charset="0"/>
              </a:rPr>
              <a:t>.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7" name="Содержимое 6" descr="el_greco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84195"/>
            <a:ext cx="3528392" cy="43738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340768"/>
            <a:ext cx="4896544" cy="1224135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«</a:t>
            </a:r>
            <a:r>
              <a:rPr lang="ru-RU" sz="1200" dirty="0" err="1" smtClean="0">
                <a:latin typeface="Monotype Corsiva" pitchFamily="66" charset="0"/>
              </a:rPr>
              <a:t>Апостоли</a:t>
            </a:r>
            <a:r>
              <a:rPr lang="ru-RU" sz="1200" dirty="0" smtClean="0">
                <a:latin typeface="Monotype Corsiva" pitchFamily="66" charset="0"/>
              </a:rPr>
              <a:t> Петро та Пав </a:t>
            </a:r>
            <a:r>
              <a:rPr lang="ru-RU" sz="1200" dirty="0" err="1" smtClean="0">
                <a:latin typeface="Monotype Corsiva" pitchFamily="66" charset="0"/>
              </a:rPr>
              <a:t>ло</a:t>
            </a:r>
            <a:r>
              <a:rPr lang="ru-RU" sz="1200" dirty="0" smtClean="0">
                <a:latin typeface="Monotype Corsiva" pitchFamily="66" charset="0"/>
              </a:rPr>
              <a:t>». На </a:t>
            </a:r>
            <a:r>
              <a:rPr lang="ru-RU" sz="1200" dirty="0" err="1" smtClean="0">
                <a:latin typeface="Monotype Corsiva" pitchFamily="66" charset="0"/>
              </a:rPr>
              <a:t>цій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картині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задумливість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сум</a:t>
            </a:r>
            <a:r>
              <a:rPr lang="ru-RU" sz="1200" dirty="0" smtClean="0">
                <a:latin typeface="Monotype Corsiva" pitchFamily="66" charset="0"/>
              </a:rPr>
              <a:t> Петра </a:t>
            </a:r>
            <a:r>
              <a:rPr lang="ru-RU" sz="1200" dirty="0" err="1" smtClean="0">
                <a:latin typeface="Monotype Corsiva" pitchFamily="66" charset="0"/>
              </a:rPr>
              <a:t>відтіняють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енергійність</a:t>
            </a:r>
            <a:r>
              <a:rPr lang="ru-RU" sz="1200" dirty="0" smtClean="0">
                <a:latin typeface="Monotype Corsiva" pitchFamily="66" charset="0"/>
              </a:rPr>
              <a:t> та </a:t>
            </a:r>
            <a:r>
              <a:rPr lang="ru-RU" sz="1200" dirty="0" err="1" smtClean="0">
                <a:latin typeface="Monotype Corsiva" pitchFamily="66" charset="0"/>
              </a:rPr>
              <a:t>владність</a:t>
            </a:r>
            <a:r>
              <a:rPr lang="ru-RU" sz="1200" dirty="0" smtClean="0">
                <a:latin typeface="Monotype Corsiva" pitchFamily="66" charset="0"/>
              </a:rPr>
              <a:t> Павла. </a:t>
            </a:r>
            <a:r>
              <a:rPr lang="ru-RU" sz="1200" dirty="0" err="1" smtClean="0">
                <a:latin typeface="Monotype Corsiva" pitchFamily="66" charset="0"/>
              </a:rPr>
              <a:t>Він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розумний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рішучий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можливо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безжалісний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що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пояснюється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внутрішнім</a:t>
            </a:r>
            <a:r>
              <a:rPr lang="ru-RU" sz="1200" dirty="0" smtClean="0">
                <a:latin typeface="Monotype Corsiva" pitchFamily="66" charset="0"/>
              </a:rPr>
              <a:t> вогнем, </a:t>
            </a:r>
            <a:r>
              <a:rPr lang="ru-RU" sz="1200" dirty="0" err="1" smtClean="0">
                <a:latin typeface="Monotype Corsiva" pitchFamily="66" charset="0"/>
              </a:rPr>
              <a:t>яким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його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наділив</a:t>
            </a:r>
            <a:r>
              <a:rPr lang="ru-RU" sz="1200" dirty="0" smtClean="0">
                <a:latin typeface="Monotype Corsiva" pitchFamily="66" charset="0"/>
              </a:rPr>
              <a:t> автор. Павлу </a:t>
            </a:r>
            <a:r>
              <a:rPr lang="ru-RU" sz="1200" dirty="0" err="1" smtClean="0">
                <a:latin typeface="Monotype Corsiva" pitchFamily="66" charset="0"/>
              </a:rPr>
              <a:t>протиставлений</a:t>
            </a:r>
            <a:r>
              <a:rPr lang="ru-RU" sz="1200" dirty="0" smtClean="0">
                <a:latin typeface="Monotype Corsiva" pitchFamily="66" charset="0"/>
              </a:rPr>
              <a:t> Петро — весь у </a:t>
            </a:r>
            <a:r>
              <a:rPr lang="ru-RU" sz="1200" dirty="0" err="1" smtClean="0">
                <a:latin typeface="Monotype Corsiva" pitchFamily="66" charset="0"/>
              </a:rPr>
              <a:t>сумнівах</a:t>
            </a:r>
            <a:r>
              <a:rPr lang="ru-RU" sz="1200" dirty="0" smtClean="0">
                <a:latin typeface="Monotype Corsiva" pitchFamily="66" charset="0"/>
              </a:rPr>
              <a:t> та </a:t>
            </a:r>
            <a:r>
              <a:rPr lang="ru-RU" sz="1200" dirty="0" err="1" smtClean="0">
                <a:latin typeface="Monotype Corsiva" pitchFamily="66" charset="0"/>
              </a:rPr>
              <a:t>роздумах</a:t>
            </a:r>
            <a:r>
              <a:rPr lang="ru-RU" sz="1200" dirty="0" smtClean="0">
                <a:latin typeface="Monotype Corsiva" pitchFamily="66" charset="0"/>
              </a:rPr>
              <a:t>: </a:t>
            </a:r>
            <a:r>
              <a:rPr lang="ru-RU" sz="1200" dirty="0" err="1" smtClean="0">
                <a:latin typeface="Monotype Corsiva" pitchFamily="66" charset="0"/>
              </a:rPr>
              <a:t>лагідний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погляд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сповнена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нерішучості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постать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розкривають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складні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внутрішні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вагання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та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невирішеність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якоїсь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важливої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проблеми</a:t>
            </a:r>
            <a:r>
              <a:rPr lang="ru-RU" sz="1200" dirty="0" smtClean="0">
                <a:latin typeface="Monotype Corsiva" pitchFamily="66" charset="0"/>
              </a:rPr>
              <a:t>. </a:t>
            </a:r>
            <a:r>
              <a:rPr lang="ru-RU" sz="1200" dirty="0" err="1" smtClean="0">
                <a:latin typeface="Monotype Corsiva" pitchFamily="66" charset="0"/>
              </a:rPr>
              <a:t>Подібне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трактування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відомих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християнських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образів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було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оригінальним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винаходом</a:t>
            </a:r>
            <a:r>
              <a:rPr lang="ru-RU" sz="1200" dirty="0" smtClean="0">
                <a:latin typeface="Monotype Corsiva" pitchFamily="66" charset="0"/>
              </a:rPr>
              <a:t> Ель Греко.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8" name="Содержимое 7" descr="reznic_pogohyailo_image00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7" y="2510612"/>
            <a:ext cx="3240360" cy="434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8760"/>
            <a:ext cx="8245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Дієго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Родрігес</a:t>
            </a:r>
            <a:r>
              <a:rPr lang="ru-RU" sz="2000" b="1" dirty="0" smtClean="0">
                <a:latin typeface="Monotype Corsiva" pitchFamily="66" charset="0"/>
              </a:rPr>
              <a:t> де </a:t>
            </a:r>
            <a:r>
              <a:rPr lang="ru-RU" sz="2000" b="1" dirty="0" err="1" smtClean="0">
                <a:latin typeface="Monotype Corsiva" pitchFamily="66" charset="0"/>
              </a:rPr>
              <a:t>Сільва</a:t>
            </a:r>
            <a:r>
              <a:rPr lang="ru-RU" sz="2000" b="1" dirty="0" smtClean="0">
                <a:latin typeface="Monotype Corsiva" pitchFamily="66" charset="0"/>
              </a:rPr>
              <a:t> Веласкес — </a:t>
            </a:r>
            <a:r>
              <a:rPr lang="ru-RU" sz="2000" b="1" dirty="0" err="1" smtClean="0">
                <a:latin typeface="Monotype Corsiva" pitchFamily="66" charset="0"/>
              </a:rPr>
              <a:t>найвидатніший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митець</a:t>
            </a:r>
            <a:r>
              <a:rPr lang="ru-RU" sz="2000" b="1" dirty="0" smtClean="0">
                <a:latin typeface="Monotype Corsiva" pitchFamily="66" charset="0"/>
              </a:rPr>
              <a:t> «</a:t>
            </a:r>
            <a:r>
              <a:rPr lang="ru-RU" sz="2000" b="1" dirty="0" err="1" smtClean="0">
                <a:latin typeface="Monotype Corsiva" pitchFamily="66" charset="0"/>
              </a:rPr>
              <a:t>золотої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епохи</a:t>
            </a:r>
            <a:r>
              <a:rPr lang="ru-RU" sz="2000" b="1" dirty="0" smtClean="0">
                <a:latin typeface="Monotype Corsiva" pitchFamily="66" charset="0"/>
              </a:rPr>
              <a:t>», </a:t>
            </a:r>
            <a:r>
              <a:rPr lang="ru-RU" sz="2000" b="1" dirty="0" err="1" smtClean="0">
                <a:latin typeface="Monotype Corsiva" pitchFamily="66" charset="0"/>
              </a:rPr>
              <a:t>періоду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найбільшого</a:t>
            </a:r>
            <a:r>
              <a:rPr lang="ru-RU" sz="2000" b="1" dirty="0" smtClean="0">
                <a:latin typeface="Monotype Corsiva" pitchFamily="66" charset="0"/>
              </a:rPr>
              <a:t> культурного </a:t>
            </a:r>
            <a:r>
              <a:rPr lang="ru-RU" sz="2000" b="1" dirty="0" err="1" smtClean="0">
                <a:latin typeface="Monotype Corsiva" pitchFamily="66" charset="0"/>
              </a:rPr>
              <a:t>підйому</a:t>
            </a:r>
            <a:r>
              <a:rPr lang="ru-RU" sz="2000" b="1" dirty="0" smtClean="0">
                <a:latin typeface="Monotype Corsiva" pitchFamily="66" charset="0"/>
              </a:rPr>
              <a:t> в </a:t>
            </a:r>
            <a:r>
              <a:rPr lang="ru-RU" sz="2000" b="1" dirty="0" err="1" smtClean="0">
                <a:latin typeface="Monotype Corsiva" pitchFamily="66" charset="0"/>
              </a:rPr>
              <a:t>історії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Іспанії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який</a:t>
            </a:r>
            <a:r>
              <a:rPr lang="ru-RU" sz="2000" b="1" dirty="0" smtClean="0">
                <a:latin typeface="Monotype Corsiva" pitchFamily="66" charset="0"/>
              </a:rPr>
              <a:t> припав на </a:t>
            </a:r>
            <a:r>
              <a:rPr lang="ru-RU" sz="2000" b="1" dirty="0" err="1" smtClean="0">
                <a:latin typeface="Monotype Corsiva" pitchFamily="66" charset="0"/>
              </a:rPr>
              <a:t>кінець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en-US" sz="2000" b="1" dirty="0" smtClean="0">
                <a:latin typeface="Monotype Corsiva" pitchFamily="66" charset="0"/>
              </a:rPr>
              <a:t>XVI — </a:t>
            </a:r>
            <a:r>
              <a:rPr lang="ru-RU" sz="2000" b="1" dirty="0" smtClean="0">
                <a:latin typeface="Monotype Corsiva" pitchFamily="66" charset="0"/>
              </a:rPr>
              <a:t>першу половину </a:t>
            </a:r>
            <a:r>
              <a:rPr lang="en-US" sz="2000" b="1" dirty="0" smtClean="0">
                <a:latin typeface="Monotype Corsiva" pitchFamily="66" charset="0"/>
              </a:rPr>
              <a:t>XVII </a:t>
            </a:r>
            <a:r>
              <a:rPr lang="ru-RU" sz="2000" b="1" dirty="0" smtClean="0">
                <a:latin typeface="Monotype Corsiva" pitchFamily="66" charset="0"/>
              </a:rPr>
              <a:t>ст.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Однією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характерних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особливостей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творчості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майстра</a:t>
            </a:r>
            <a:r>
              <a:rPr lang="ru-RU" sz="2000" b="1" dirty="0" smtClean="0">
                <a:latin typeface="Monotype Corsiva" pitchFamily="66" charset="0"/>
              </a:rPr>
              <a:t>, типового </a:t>
            </a:r>
            <a:r>
              <a:rPr lang="ru-RU" sz="2000" b="1" dirty="0" err="1" smtClean="0">
                <a:latin typeface="Monotype Corsiva" pitchFamily="66" charset="0"/>
              </a:rPr>
              <a:t>іспанця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було</a:t>
            </a:r>
            <a:r>
              <a:rPr lang="ru-RU" sz="2000" b="1" dirty="0" smtClean="0">
                <a:latin typeface="Monotype Corsiva" pitchFamily="66" charset="0"/>
              </a:rPr>
              <a:t> те, </a:t>
            </a:r>
            <a:r>
              <a:rPr lang="ru-RU" sz="2000" b="1" dirty="0" err="1" smtClean="0">
                <a:latin typeface="Monotype Corsiva" pitchFamily="66" charset="0"/>
              </a:rPr>
              <a:t>що</a:t>
            </a:r>
            <a:r>
              <a:rPr lang="ru-RU" sz="2000" b="1" dirty="0" smtClean="0"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atin typeface="Monotype Corsiva" pitchFamily="66" charset="0"/>
              </a:rPr>
              <a:t>його</a:t>
            </a:r>
            <a:r>
              <a:rPr lang="ru-RU" sz="2000" b="1" dirty="0" smtClean="0">
                <a:latin typeface="Monotype Corsiva" pitchFamily="66" charset="0"/>
              </a:rPr>
              <a:t> полотнах </a:t>
            </a:r>
            <a:r>
              <a:rPr lang="ru-RU" sz="2000" b="1" dirty="0" err="1" smtClean="0">
                <a:latin typeface="Monotype Corsiva" pitchFamily="66" charset="0"/>
              </a:rPr>
              <a:t>майже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відсутні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релігійні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сюжети</a:t>
            </a:r>
            <a:r>
              <a:rPr lang="ru-RU" sz="2000" b="1" dirty="0" smtClean="0">
                <a:latin typeface="Monotype Corsiva" pitchFamily="66" charset="0"/>
              </a:rPr>
              <a:t>, а </a:t>
            </a:r>
            <a:r>
              <a:rPr lang="ru-RU" sz="2000" b="1" dirty="0" err="1" smtClean="0">
                <a:latin typeface="Monotype Corsiva" pitchFamily="66" charset="0"/>
              </a:rPr>
              <a:t>ті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що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він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вибирав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трактуються</a:t>
            </a:r>
            <a:r>
              <a:rPr lang="ru-RU" sz="2000" b="1" dirty="0" smtClean="0">
                <a:latin typeface="Monotype Corsiva" pitchFamily="66" charset="0"/>
              </a:rPr>
              <a:t> як </a:t>
            </a:r>
            <a:r>
              <a:rPr lang="ru-RU" sz="2000" b="1" dirty="0" err="1" smtClean="0">
                <a:latin typeface="Monotype Corsiva" pitchFamily="66" charset="0"/>
              </a:rPr>
              <a:t>жанрові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сцени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</a:p>
          <a:p>
            <a:r>
              <a:rPr lang="ru-RU" sz="2000" b="1" dirty="0" smtClean="0">
                <a:latin typeface="Monotype Corsiva" pitchFamily="66" charset="0"/>
              </a:rPr>
              <a:t>Сорок </a:t>
            </a:r>
            <a:r>
              <a:rPr lang="ru-RU" sz="2000" b="1" dirty="0" err="1" smtClean="0">
                <a:latin typeface="Monotype Corsiva" pitchFamily="66" charset="0"/>
              </a:rPr>
              <a:t>років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митець</a:t>
            </a:r>
            <a:r>
              <a:rPr lang="ru-RU" sz="2000" b="1" dirty="0" smtClean="0">
                <a:latin typeface="Monotype Corsiva" pitchFamily="66" charset="0"/>
              </a:rPr>
              <a:t> служив художником при </a:t>
            </a:r>
            <a:r>
              <a:rPr lang="ru-RU" sz="2000" b="1" dirty="0" err="1" smtClean="0">
                <a:latin typeface="Monotype Corsiva" pitchFamily="66" charset="0"/>
              </a:rPr>
              <a:t>дворі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Філіппа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en-US" sz="2000" b="1" dirty="0" smtClean="0">
                <a:latin typeface="Monotype Corsiva" pitchFamily="66" charset="0"/>
              </a:rPr>
              <a:t>IV. </a:t>
            </a:r>
            <a:r>
              <a:rPr lang="ru-RU" sz="2000" b="1" dirty="0" smtClean="0">
                <a:latin typeface="Monotype Corsiva" pitchFamily="66" charset="0"/>
              </a:rPr>
              <a:t>Але </a:t>
            </a:r>
            <a:r>
              <a:rPr lang="ru-RU" sz="2000" b="1" dirty="0" err="1" smtClean="0">
                <a:latin typeface="Monotype Corsiva" pitchFamily="66" charset="0"/>
              </a:rPr>
              <a:t>це</a:t>
            </a:r>
            <a:r>
              <a:rPr lang="ru-RU" sz="2000" b="1" dirty="0" smtClean="0">
                <a:latin typeface="Monotype Corsiva" pitchFamily="66" charset="0"/>
              </a:rPr>
              <a:t> не </a:t>
            </a:r>
            <a:r>
              <a:rPr lang="ru-RU" sz="2000" b="1" dirty="0" err="1" smtClean="0">
                <a:latin typeface="Monotype Corsiva" pitchFamily="66" charset="0"/>
              </a:rPr>
              <a:t>завадило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йому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йти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своїм</a:t>
            </a:r>
            <a:r>
              <a:rPr lang="ru-RU" sz="2000" b="1" dirty="0" smtClean="0">
                <a:latin typeface="Monotype Corsiva" pitchFamily="66" charset="0"/>
              </a:rPr>
              <a:t> шляхом у </a:t>
            </a:r>
            <a:r>
              <a:rPr lang="ru-RU" sz="2000" b="1" dirty="0" err="1" smtClean="0">
                <a:latin typeface="Monotype Corsiva" pitchFamily="66" charset="0"/>
              </a:rPr>
              <a:t>мистецтві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Центральне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місце</a:t>
            </a:r>
            <a:r>
              <a:rPr lang="ru-RU" sz="2000" b="1" dirty="0" smtClean="0">
                <a:latin typeface="Monotype Corsiva" pitchFamily="66" charset="0"/>
              </a:rPr>
              <a:t> у </a:t>
            </a:r>
            <a:r>
              <a:rPr lang="ru-RU" sz="2000" b="1" dirty="0" err="1" smtClean="0">
                <a:latin typeface="Monotype Corsiva" pitchFamily="66" charset="0"/>
              </a:rPr>
              <a:t>творчості</a:t>
            </a:r>
            <a:r>
              <a:rPr lang="ru-RU" sz="2000" b="1" dirty="0" smtClean="0">
                <a:latin typeface="Monotype Corsiva" pitchFamily="66" charset="0"/>
              </a:rPr>
              <a:t> Д. Веласкеса, </a:t>
            </a:r>
            <a:r>
              <a:rPr lang="ru-RU" sz="2000" b="1" dirty="0" err="1" smtClean="0">
                <a:latin typeface="Monotype Corsiva" pitchFamily="66" charset="0"/>
              </a:rPr>
              <a:t>безумовно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займав</a:t>
            </a:r>
            <a:r>
              <a:rPr lang="ru-RU" sz="2000" b="1" dirty="0" smtClean="0">
                <a:latin typeface="Monotype Corsiva" pitchFamily="66" charset="0"/>
              </a:rPr>
              <a:t> портрет. </a:t>
            </a:r>
            <a:r>
              <a:rPr lang="ru-RU" sz="2000" b="1" dirty="0" err="1" smtClean="0">
                <a:latin typeface="Monotype Corsiva" pitchFamily="66" charset="0"/>
              </a:rPr>
              <a:t>Його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блискучі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психологічні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портрети</a:t>
            </a:r>
            <a:r>
              <a:rPr lang="ru-RU" sz="2000" b="1" dirty="0" smtClean="0">
                <a:latin typeface="Monotype Corsiva" pitchFamily="66" charset="0"/>
              </a:rPr>
              <a:t> (</a:t>
            </a:r>
            <a:r>
              <a:rPr lang="ru-RU" sz="2000" b="1" dirty="0" err="1" smtClean="0">
                <a:latin typeface="Monotype Corsiva" pitchFamily="66" charset="0"/>
              </a:rPr>
              <a:t>Філіппа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en-US" sz="2000" b="1" dirty="0" smtClean="0">
                <a:latin typeface="Monotype Corsiva" pitchFamily="66" charset="0"/>
              </a:rPr>
              <a:t>IV, </a:t>
            </a:r>
            <a:r>
              <a:rPr lang="ru-RU" sz="2000" b="1" dirty="0" err="1" smtClean="0">
                <a:latin typeface="Monotype Corsiva" pitchFamily="66" charset="0"/>
              </a:rPr>
              <a:t>його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дітей</a:t>
            </a:r>
            <a:r>
              <a:rPr lang="ru-RU" sz="2000" b="1" dirty="0" smtClean="0">
                <a:latin typeface="Monotype Corsiva" pitchFamily="66" charset="0"/>
              </a:rPr>
              <a:t>, графа </a:t>
            </a:r>
            <a:r>
              <a:rPr lang="ru-RU" sz="2000" b="1" dirty="0" err="1" smtClean="0">
                <a:latin typeface="Monotype Corsiva" pitchFamily="66" charset="0"/>
              </a:rPr>
              <a:t>Олівареса</a:t>
            </a:r>
            <a:r>
              <a:rPr lang="ru-RU" sz="2000" b="1" dirty="0" smtClean="0">
                <a:latin typeface="Monotype Corsiva" pitchFamily="66" charset="0"/>
              </a:rPr>
              <a:t> та </a:t>
            </a:r>
            <a:r>
              <a:rPr lang="ru-RU" sz="2000" b="1" dirty="0" err="1" smtClean="0">
                <a:latin typeface="Monotype Corsiva" pitchFamily="66" charset="0"/>
              </a:rPr>
              <a:t>інших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придворних</a:t>
            </a:r>
            <a:r>
              <a:rPr lang="ru-RU" sz="2000" b="1" dirty="0" smtClean="0">
                <a:latin typeface="Monotype Corsiva" pitchFamily="66" charset="0"/>
              </a:rPr>
              <a:t>) </a:t>
            </a:r>
            <a:r>
              <a:rPr lang="ru-RU" sz="2000" b="1" dirty="0" err="1" smtClean="0">
                <a:latin typeface="Monotype Corsiva" pitchFamily="66" charset="0"/>
              </a:rPr>
              <a:t>сповнені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гідності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вражають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глибиною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проникнення</a:t>
            </a:r>
            <a:r>
              <a:rPr lang="ru-RU" sz="2000" b="1" dirty="0" smtClean="0">
                <a:latin typeface="Monotype Corsiva" pitchFamily="66" charset="0"/>
              </a:rPr>
              <a:t> у </a:t>
            </a:r>
            <a:r>
              <a:rPr lang="ru-RU" sz="2000" b="1" dirty="0" err="1" smtClean="0">
                <a:latin typeface="Monotype Corsiva" pitchFamily="66" charset="0"/>
              </a:rPr>
              <a:t>внутрішній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світ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своїх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героїв</a:t>
            </a:r>
            <a:r>
              <a:rPr lang="ru-RU" sz="2000" b="1" dirty="0" smtClean="0">
                <a:latin typeface="Monotype Corsiva" pitchFamily="66" charset="0"/>
              </a:rPr>
              <a:t>. З особливою силою </a:t>
            </a:r>
            <a:r>
              <a:rPr lang="ru-RU" sz="2000" b="1" dirty="0" err="1" smtClean="0">
                <a:latin typeface="Monotype Corsiva" pitchFamily="66" charset="0"/>
              </a:rPr>
              <a:t>це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виявилось</a:t>
            </a:r>
            <a:r>
              <a:rPr lang="ru-RU" sz="2000" b="1" dirty="0" smtClean="0">
                <a:latin typeface="Monotype Corsiva" pitchFamily="66" charset="0"/>
              </a:rPr>
              <a:t> у </a:t>
            </a:r>
            <a:r>
              <a:rPr lang="ru-RU" sz="2000" b="1" dirty="0" err="1" smtClean="0">
                <a:latin typeface="Monotype Corsiva" pitchFamily="66" charset="0"/>
              </a:rPr>
              <a:t>портреті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папи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Інокентія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en-US" sz="2000" b="1" dirty="0" smtClean="0">
                <a:latin typeface="Monotype Corsiva" pitchFamily="66" charset="0"/>
              </a:rPr>
              <a:t>X. </a:t>
            </a:r>
            <a:r>
              <a:rPr lang="ru-RU" sz="2000" b="1" dirty="0" err="1" smtClean="0">
                <a:latin typeface="Monotype Corsiva" pitchFamily="66" charset="0"/>
              </a:rPr>
              <a:t>Характерний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портретний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живопис</a:t>
            </a:r>
            <a:r>
              <a:rPr lang="ru-RU" sz="2000" b="1" dirty="0" smtClean="0">
                <a:latin typeface="Monotype Corsiva" pitchFamily="66" charset="0"/>
              </a:rPr>
              <a:t> Д. Веласкеса справив великий </a:t>
            </a:r>
            <a:r>
              <a:rPr lang="ru-RU" sz="2000" b="1" dirty="0" err="1" smtClean="0">
                <a:latin typeface="Monotype Corsiva" pitchFamily="66" charset="0"/>
              </a:rPr>
              <a:t>вплив</a:t>
            </a:r>
            <a:r>
              <a:rPr lang="ru-RU" sz="2000" b="1" dirty="0" smtClean="0"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atin typeface="Monotype Corsiva" pitchFamily="66" charset="0"/>
              </a:rPr>
              <a:t>творчість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мітців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бароко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07504" y="-315416"/>
            <a:ext cx="4320480" cy="252028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«Портрет </a:t>
            </a:r>
            <a:r>
              <a:rPr lang="ru-RU" sz="1200" dirty="0" err="1" smtClean="0">
                <a:latin typeface="Monotype Corsiva" pitchFamily="66" charset="0"/>
              </a:rPr>
              <a:t>Папи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Інокентія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en-US" sz="1200" dirty="0" smtClean="0">
                <a:latin typeface="Monotype Corsiva" pitchFamily="66" charset="0"/>
              </a:rPr>
              <a:t>X». </a:t>
            </a:r>
            <a:r>
              <a:rPr lang="ru-RU" sz="1200" dirty="0" err="1" smtClean="0">
                <a:latin typeface="Monotype Corsiva" pitchFamily="66" charset="0"/>
              </a:rPr>
              <a:t>Пронизливий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погляд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холодних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світлих</a:t>
            </a:r>
            <a:r>
              <a:rPr lang="ru-RU" sz="1200" dirty="0" smtClean="0">
                <a:latin typeface="Monotype Corsiva" pitchFamily="66" charset="0"/>
              </a:rPr>
              <a:t> очей, </a:t>
            </a:r>
            <a:r>
              <a:rPr lang="ru-RU" sz="1200" dirty="0" err="1" smtClean="0">
                <a:latin typeface="Monotype Corsiva" pitchFamily="66" charset="0"/>
              </a:rPr>
              <a:t>стулені</a:t>
            </a:r>
            <a:r>
              <a:rPr lang="ru-RU" sz="1200" dirty="0" smtClean="0">
                <a:latin typeface="Monotype Corsiva" pitchFamily="66" charset="0"/>
              </a:rPr>
              <a:t> губи </a:t>
            </a:r>
            <a:r>
              <a:rPr lang="ru-RU" sz="1200" dirty="0" err="1" smtClean="0">
                <a:latin typeface="Monotype Corsiva" pitchFamily="66" charset="0"/>
              </a:rPr>
              <a:t>видають</a:t>
            </a:r>
            <a:r>
              <a:rPr lang="ru-RU" sz="1200" dirty="0" smtClean="0">
                <a:latin typeface="Monotype Corsiva" pitchFamily="66" charset="0"/>
              </a:rPr>
              <a:t> характер </a:t>
            </a:r>
            <a:r>
              <a:rPr lang="ru-RU" sz="1200" dirty="0" err="1" smtClean="0">
                <a:latin typeface="Monotype Corsiva" pitchFamily="66" charset="0"/>
              </a:rPr>
              <a:t>священика</a:t>
            </a:r>
            <a:r>
              <a:rPr lang="ru-RU" sz="1200" dirty="0" smtClean="0">
                <a:latin typeface="Monotype Corsiva" pitchFamily="66" charset="0"/>
              </a:rPr>
              <a:t> — </a:t>
            </a:r>
            <a:r>
              <a:rPr lang="ru-RU" sz="1200" dirty="0" err="1" smtClean="0">
                <a:latin typeface="Monotype Corsiva" pitchFamily="66" charset="0"/>
              </a:rPr>
              <a:t>жорстокий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цілеспрямований</a:t>
            </a:r>
            <a:r>
              <a:rPr lang="ru-RU" sz="1200" dirty="0" smtClean="0">
                <a:latin typeface="Monotype Corsiva" pitchFamily="66" charset="0"/>
              </a:rPr>
              <a:t>, а </a:t>
            </a:r>
            <a:r>
              <a:rPr lang="ru-RU" sz="1200" dirty="0" err="1" smtClean="0">
                <a:latin typeface="Monotype Corsiva" pitchFamily="66" charset="0"/>
              </a:rPr>
              <a:t>можливо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й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нещадний</a:t>
            </a:r>
            <a:r>
              <a:rPr lang="ru-RU" sz="1200" dirty="0" smtClean="0">
                <a:latin typeface="Monotype Corsiva" pitchFamily="66" charset="0"/>
              </a:rPr>
              <a:t>. Натуру, яка </a:t>
            </a:r>
            <a:r>
              <a:rPr lang="ru-RU" sz="1200" dirty="0" err="1" smtClean="0">
                <a:latin typeface="Monotype Corsiva" pitchFamily="66" charset="0"/>
              </a:rPr>
              <a:t>навіть</a:t>
            </a:r>
            <a:r>
              <a:rPr lang="ru-RU" sz="1200" dirty="0" smtClean="0">
                <a:latin typeface="Monotype Corsiva" pitchFamily="66" charset="0"/>
              </a:rPr>
              <a:t> на восьмому десятку </a:t>
            </a:r>
            <a:r>
              <a:rPr lang="ru-RU" sz="1200" dirty="0" err="1" smtClean="0">
                <a:latin typeface="Monotype Corsiva" pitchFamily="66" charset="0"/>
              </a:rPr>
              <a:t>років</a:t>
            </a:r>
            <a:r>
              <a:rPr lang="ru-RU" sz="1200" dirty="0" smtClean="0">
                <a:latin typeface="Monotype Corsiva" pitchFamily="66" charset="0"/>
              </a:rPr>
              <a:t> не </a:t>
            </a:r>
            <a:r>
              <a:rPr lang="ru-RU" sz="1200" dirty="0" err="1" smtClean="0">
                <a:latin typeface="Monotype Corsiva" pitchFamily="66" charset="0"/>
              </a:rPr>
              <a:t>знає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ні</a:t>
            </a:r>
            <a:r>
              <a:rPr lang="ru-RU" sz="1200" dirty="0" smtClean="0">
                <a:latin typeface="Monotype Corsiva" pitchFamily="66" charset="0"/>
              </a:rPr>
              <a:t> в </a:t>
            </a:r>
            <a:r>
              <a:rPr lang="ru-RU" sz="1200" dirty="0" err="1" smtClean="0">
                <a:latin typeface="Monotype Corsiva" pitchFamily="66" charset="0"/>
              </a:rPr>
              <a:t>чому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перешкод</a:t>
            </a:r>
            <a:r>
              <a:rPr lang="ru-RU" sz="1200" dirty="0" smtClean="0">
                <a:latin typeface="Monotype Corsiva" pitchFamily="66" charset="0"/>
              </a:rPr>
              <a:t>. </a:t>
            </a:r>
            <a:r>
              <a:rPr lang="ru-RU" sz="1200" dirty="0" err="1" smtClean="0">
                <a:latin typeface="Monotype Corsiva" pitchFamily="66" charset="0"/>
              </a:rPr>
              <a:t>Сучасники</a:t>
            </a:r>
            <a:r>
              <a:rPr lang="ru-RU" sz="1200" dirty="0" smtClean="0">
                <a:latin typeface="Monotype Corsiva" pitchFamily="66" charset="0"/>
              </a:rPr>
              <a:t> твердили, </a:t>
            </a:r>
            <a:r>
              <a:rPr lang="ru-RU" sz="1200" dirty="0" err="1" smtClean="0">
                <a:latin typeface="Monotype Corsiva" pitchFamily="66" charset="0"/>
              </a:rPr>
              <a:t>що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побачивши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свій</a:t>
            </a:r>
            <a:r>
              <a:rPr lang="ru-RU" sz="1200" dirty="0" smtClean="0">
                <a:latin typeface="Monotype Corsiva" pitchFamily="66" charset="0"/>
              </a:rPr>
              <a:t> портрет, папа </a:t>
            </a:r>
            <a:r>
              <a:rPr lang="ru-RU" sz="1200" dirty="0" err="1" smtClean="0">
                <a:latin typeface="Monotype Corsiva" pitchFamily="66" charset="0"/>
              </a:rPr>
              <a:t>вигукнув</a:t>
            </a:r>
            <a:r>
              <a:rPr lang="ru-RU" sz="1200" dirty="0" smtClean="0">
                <a:latin typeface="Monotype Corsiva" pitchFamily="66" charset="0"/>
              </a:rPr>
              <a:t>: «</a:t>
            </a:r>
            <a:r>
              <a:rPr lang="ru-RU" sz="1200" dirty="0" err="1" smtClean="0">
                <a:latin typeface="Monotype Corsiva" pitchFamily="66" charset="0"/>
              </a:rPr>
              <a:t>Надто</a:t>
            </a:r>
            <a:r>
              <a:rPr lang="ru-RU" sz="1200" dirty="0" smtClean="0">
                <a:latin typeface="Monotype Corsiva" pitchFamily="66" charset="0"/>
              </a:rPr>
              <a:t> правдиво!». Портрет </a:t>
            </a:r>
            <a:r>
              <a:rPr lang="ru-RU" sz="1200" dirty="0" err="1" smtClean="0">
                <a:latin typeface="Monotype Corsiva" pitchFamily="66" charset="0"/>
              </a:rPr>
              <a:t>намальований</a:t>
            </a:r>
            <a:r>
              <a:rPr lang="ru-RU" sz="1200" dirty="0" smtClean="0">
                <a:latin typeface="Monotype Corsiva" pitchFamily="66" charset="0"/>
              </a:rPr>
              <a:t> у </a:t>
            </a:r>
            <a:r>
              <a:rPr lang="ru-RU" sz="1200" dirty="0" err="1" smtClean="0">
                <a:latin typeface="Monotype Corsiva" pitchFamily="66" charset="0"/>
              </a:rPr>
              <a:t>двох</a:t>
            </a:r>
            <a:r>
              <a:rPr lang="ru-RU" sz="1200" dirty="0" smtClean="0">
                <a:latin typeface="Monotype Corsiva" pitchFamily="66" charset="0"/>
              </a:rPr>
              <a:t> тонах: </a:t>
            </a:r>
            <a:r>
              <a:rPr lang="ru-RU" sz="1200" dirty="0" err="1" smtClean="0">
                <a:latin typeface="Monotype Corsiva" pitchFamily="66" charset="0"/>
              </a:rPr>
              <a:t>білому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червоному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але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червоний</a:t>
            </a:r>
            <a:r>
              <a:rPr lang="ru-RU" sz="1200" dirty="0" smtClean="0">
                <a:latin typeface="Monotype Corsiva" pitchFamily="66" charset="0"/>
              </a:rPr>
              <a:t> — </a:t>
            </a:r>
            <a:r>
              <a:rPr lang="ru-RU" sz="1200" dirty="0" err="1" smtClean="0">
                <a:latin typeface="Monotype Corsiva" pitchFamily="66" charset="0"/>
              </a:rPr>
              <a:t>з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багатьма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відтінками</a:t>
            </a:r>
            <a:r>
              <a:rPr lang="ru-RU" sz="1200" dirty="0" smtClean="0">
                <a:latin typeface="Monotype Corsiva" pitchFamily="66" charset="0"/>
              </a:rPr>
              <a:t>. </a:t>
            </a:r>
            <a:r>
              <a:rPr lang="ru-RU" sz="1200" dirty="0" err="1" smtClean="0">
                <a:latin typeface="Monotype Corsiva" pitchFamily="66" charset="0"/>
              </a:rPr>
              <a:t>Італійські</a:t>
            </a:r>
            <a:r>
              <a:rPr lang="ru-RU" sz="1200" dirty="0" smtClean="0">
                <a:latin typeface="Monotype Corsiva" pitchFamily="66" charset="0"/>
              </a:rPr>
              <a:t> художники </a:t>
            </a:r>
            <a:r>
              <a:rPr lang="ru-RU" sz="1200" dirty="0" err="1" smtClean="0">
                <a:latin typeface="Monotype Corsiva" pitchFamily="66" charset="0"/>
              </a:rPr>
              <a:t>копіювали</a:t>
            </a:r>
            <a:r>
              <a:rPr lang="ru-RU" sz="1200" dirty="0" smtClean="0">
                <a:latin typeface="Monotype Corsiva" pitchFamily="66" charset="0"/>
              </a:rPr>
              <a:t> «Портрет </a:t>
            </a:r>
            <a:r>
              <a:rPr lang="ru-RU" sz="1200" dirty="0" err="1" smtClean="0">
                <a:latin typeface="Monotype Corsiva" pitchFamily="66" charset="0"/>
              </a:rPr>
              <a:t>Папи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Інокентія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en-US" sz="1200" dirty="0" smtClean="0">
                <a:latin typeface="Monotype Corsiva" pitchFamily="66" charset="0"/>
              </a:rPr>
              <a:t>X», </a:t>
            </a:r>
            <a:r>
              <a:rPr lang="ru-RU" sz="1200" dirty="0" err="1" smtClean="0">
                <a:latin typeface="Monotype Corsiva" pitchFamily="66" charset="0"/>
              </a:rPr>
              <a:t>щоб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вчитися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майстерності</a:t>
            </a:r>
            <a:r>
              <a:rPr lang="ru-RU" sz="1200" dirty="0" smtClean="0">
                <a:latin typeface="Monotype Corsiva" pitchFamily="66" charset="0"/>
              </a:rPr>
              <a:t> Д. Веласкеса.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5" name="Содержимое 4" descr="Diego_Velázquez_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3629815" cy="4365104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60032" y="-315416"/>
            <a:ext cx="3672408" cy="223224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В </a:t>
            </a:r>
            <a:r>
              <a:rPr lang="ru-RU" sz="1200" dirty="0" err="1" smtClean="0">
                <a:latin typeface="Monotype Corsiva" pitchFamily="66" charset="0"/>
              </a:rPr>
              <a:t>останні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десятиріччя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життя</a:t>
            </a:r>
            <a:r>
              <a:rPr lang="ru-RU" sz="1200" dirty="0" smtClean="0">
                <a:latin typeface="Monotype Corsiva" pitchFamily="66" charset="0"/>
              </a:rPr>
              <a:t> Д. Веласкес створив три </a:t>
            </a:r>
            <a:r>
              <a:rPr lang="ru-RU" sz="1200" dirty="0" err="1" smtClean="0">
                <a:latin typeface="Monotype Corsiva" pitchFamily="66" charset="0"/>
              </a:rPr>
              <a:t>найвідоміші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свої</a:t>
            </a:r>
            <a:r>
              <a:rPr lang="ru-RU" sz="1200" dirty="0" smtClean="0">
                <a:latin typeface="Monotype Corsiva" pitchFamily="66" charset="0"/>
              </a:rPr>
              <a:t> твори. «Венера </a:t>
            </a:r>
            <a:r>
              <a:rPr lang="ru-RU" sz="1200" dirty="0" err="1" smtClean="0">
                <a:latin typeface="Monotype Corsiva" pitchFamily="66" charset="0"/>
              </a:rPr>
              <a:t>із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дзеркалом</a:t>
            </a:r>
            <a:r>
              <a:rPr lang="ru-RU" sz="1200" dirty="0" smtClean="0">
                <a:latin typeface="Monotype Corsiva" pitchFamily="66" charset="0"/>
              </a:rPr>
              <a:t>» — перше в </a:t>
            </a:r>
            <a:r>
              <a:rPr lang="ru-RU" sz="1200" dirty="0" err="1" smtClean="0">
                <a:latin typeface="Monotype Corsiva" pitchFamily="66" charset="0"/>
              </a:rPr>
              <a:t>Іспанії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зображення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оголеного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жіночого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тіла</a:t>
            </a:r>
            <a:r>
              <a:rPr lang="ru-RU" sz="1200" dirty="0" smtClean="0">
                <a:latin typeface="Monotype Corsiva" pitchFamily="66" charset="0"/>
              </a:rPr>
              <a:t>. Венера, яка </a:t>
            </a:r>
            <a:r>
              <a:rPr lang="ru-RU" sz="1200" dirty="0" err="1" smtClean="0">
                <a:latin typeface="Monotype Corsiva" pitchFamily="66" charset="0"/>
              </a:rPr>
              <a:t>лежить</a:t>
            </a:r>
            <a:r>
              <a:rPr lang="ru-RU" sz="1200" dirty="0" smtClean="0">
                <a:latin typeface="Monotype Corsiva" pitchFamily="66" charset="0"/>
              </a:rPr>
              <a:t> спиною до </a:t>
            </a:r>
            <a:r>
              <a:rPr lang="ru-RU" sz="1200" dirty="0" err="1" smtClean="0">
                <a:latin typeface="Monotype Corsiva" pitchFamily="66" charset="0"/>
              </a:rPr>
              <a:t>глядача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немовби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замикає</a:t>
            </a:r>
            <a:r>
              <a:rPr lang="ru-RU" sz="1200" dirty="0" smtClean="0">
                <a:latin typeface="Monotype Corsiva" pitchFamily="66" charset="0"/>
              </a:rPr>
              <a:t> собою </a:t>
            </a:r>
            <a:r>
              <a:rPr lang="ru-RU" sz="1200" dirty="0" err="1" smtClean="0">
                <a:latin typeface="Monotype Corsiva" pitchFamily="66" charset="0"/>
              </a:rPr>
              <a:t>композицію</a:t>
            </a:r>
            <a:r>
              <a:rPr lang="ru-RU" sz="1200" dirty="0" smtClean="0">
                <a:latin typeface="Monotype Corsiva" pitchFamily="66" charset="0"/>
              </a:rPr>
              <a:t>, </a:t>
            </a:r>
            <a:r>
              <a:rPr lang="ru-RU" sz="1200" dirty="0" err="1" smtClean="0">
                <a:latin typeface="Monotype Corsiva" pitchFamily="66" charset="0"/>
              </a:rPr>
              <a:t>що</a:t>
            </a:r>
            <a:r>
              <a:rPr lang="ru-RU" sz="1200" dirty="0" smtClean="0">
                <a:latin typeface="Monotype Corsiva" pitchFamily="66" charset="0"/>
              </a:rPr>
              <a:t>, на думку </a:t>
            </a:r>
            <a:r>
              <a:rPr lang="ru-RU" sz="1200" dirty="0" err="1" smtClean="0">
                <a:latin typeface="Monotype Corsiva" pitchFamily="66" charset="0"/>
              </a:rPr>
              <a:t>дослідників</a:t>
            </a:r>
            <a:r>
              <a:rPr lang="ru-RU" sz="1200" dirty="0" smtClean="0">
                <a:latin typeface="Monotype Corsiva" pitchFamily="66" charset="0"/>
              </a:rPr>
              <a:t>, характерно для </a:t>
            </a:r>
            <a:r>
              <a:rPr lang="ru-RU" sz="1200" dirty="0" err="1" smtClean="0">
                <a:latin typeface="Monotype Corsiva" pitchFamily="66" charset="0"/>
              </a:rPr>
              <a:t>мистецтва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бароко</a:t>
            </a:r>
            <a:r>
              <a:rPr lang="ru-RU" sz="1200" dirty="0" smtClean="0">
                <a:latin typeface="Monotype Corsiva" pitchFamily="66" charset="0"/>
              </a:rPr>
              <a:t>. </a:t>
            </a:r>
            <a:r>
              <a:rPr lang="ru-RU" sz="1200" dirty="0" err="1" smtClean="0">
                <a:latin typeface="Monotype Corsiva" pitchFamily="66" charset="0"/>
              </a:rPr>
              <a:t>Особливість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картини</a:t>
            </a:r>
            <a:r>
              <a:rPr lang="ru-RU" sz="1200" dirty="0" smtClean="0">
                <a:latin typeface="Monotype Corsiva" pitchFamily="66" charset="0"/>
              </a:rPr>
              <a:t> — </a:t>
            </a:r>
            <a:r>
              <a:rPr lang="ru-RU" sz="1200" dirty="0" err="1" smtClean="0">
                <a:latin typeface="Monotype Corsiva" pitchFamily="66" charset="0"/>
              </a:rPr>
              <a:t>її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дивовижна</a:t>
            </a:r>
            <a:r>
              <a:rPr lang="ru-RU" sz="1200" dirty="0" smtClean="0">
                <a:latin typeface="Monotype Corsiva" pitchFamily="66" charset="0"/>
              </a:rPr>
              <a:t> «</a:t>
            </a:r>
            <a:r>
              <a:rPr lang="ru-RU" sz="1200" dirty="0" err="1" smtClean="0">
                <a:latin typeface="Monotype Corsiva" pitchFamily="66" charset="0"/>
              </a:rPr>
              <a:t>насиченість</a:t>
            </a:r>
            <a:r>
              <a:rPr lang="ru-RU" sz="1200" dirty="0" smtClean="0">
                <a:latin typeface="Monotype Corsiva" pitchFamily="66" charset="0"/>
              </a:rPr>
              <a:t> </a:t>
            </a:r>
            <a:r>
              <a:rPr lang="ru-RU" sz="1200" dirty="0" err="1" smtClean="0">
                <a:latin typeface="Monotype Corsiva" pitchFamily="66" charset="0"/>
              </a:rPr>
              <a:t>повітрям</a:t>
            </a:r>
            <a:r>
              <a:rPr lang="ru-RU" sz="1200" dirty="0" smtClean="0">
                <a:latin typeface="Monotype Corsiva" pitchFamily="66" charset="0"/>
              </a:rPr>
              <a:t>».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13" name="Содержимое 12" descr="wallpapers_689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11960" y="2492896"/>
            <a:ext cx="4539369" cy="3631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57spinn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77" b="377"/>
          <a:stretch>
            <a:fillRect/>
          </a:stretch>
        </p:blipFill>
        <p:spPr>
          <a:xfrm>
            <a:off x="1187624" y="332656"/>
            <a:ext cx="6668144" cy="5001108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7056784" cy="149066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Monotype Corsiva" pitchFamily="66" charset="0"/>
              </a:rPr>
              <a:t>Третя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названих</a:t>
            </a:r>
            <a:r>
              <a:rPr lang="ru-RU" b="1" dirty="0" smtClean="0">
                <a:latin typeface="Monotype Corsiva" pitchFamily="66" charset="0"/>
              </a:rPr>
              <a:t> картин — «</a:t>
            </a:r>
            <a:r>
              <a:rPr lang="ru-RU" b="1" dirty="0" err="1" smtClean="0">
                <a:latin typeface="Monotype Corsiva" pitchFamily="66" charset="0"/>
              </a:rPr>
              <a:t>Прялі</a:t>
            </a:r>
            <a:r>
              <a:rPr lang="ru-RU" b="1" dirty="0" smtClean="0">
                <a:latin typeface="Monotype Corsiva" pitchFamily="66" charset="0"/>
              </a:rPr>
              <a:t>» — </a:t>
            </a:r>
            <a:r>
              <a:rPr lang="ru-RU" b="1" dirty="0" err="1" smtClean="0">
                <a:latin typeface="Monotype Corsiva" pitchFamily="66" charset="0"/>
              </a:rPr>
              <a:t>жанрова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Достоїнства</a:t>
            </a:r>
            <a:r>
              <a:rPr lang="ru-RU" b="1" dirty="0" smtClean="0">
                <a:latin typeface="Monotype Corsiva" pitchFamily="66" charset="0"/>
              </a:rPr>
              <a:t> колориту в роботах </a:t>
            </a:r>
            <a:r>
              <a:rPr lang="ru-RU" b="1" dirty="0" err="1" smtClean="0">
                <a:latin typeface="Monotype Corsiva" pitchFamily="66" charset="0"/>
              </a:rPr>
              <a:t>митця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поєднувалися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ясністю</a:t>
            </a:r>
            <a:r>
              <a:rPr lang="ru-RU" b="1" dirty="0" smtClean="0">
                <a:latin typeface="Monotype Corsiva" pitchFamily="66" charset="0"/>
              </a:rPr>
              <a:t> та </a:t>
            </a:r>
            <a:r>
              <a:rPr lang="ru-RU" b="1" dirty="0" err="1" smtClean="0">
                <a:latin typeface="Monotype Corsiva" pitchFamily="66" charset="0"/>
              </a:rPr>
              <a:t>величною</a:t>
            </a:r>
            <a:r>
              <a:rPr lang="ru-RU" b="1" dirty="0" smtClean="0">
                <a:latin typeface="Monotype Corsiva" pitchFamily="66" charset="0"/>
              </a:rPr>
              <a:t> простотою </a:t>
            </a:r>
            <a:r>
              <a:rPr lang="ru-RU" b="1" dirty="0" err="1" smtClean="0">
                <a:latin typeface="Monotype Corsiva" pitchFamily="66" charset="0"/>
              </a:rPr>
              <a:t>композиції</a:t>
            </a:r>
            <a:r>
              <a:rPr lang="ru-RU" b="1" dirty="0" smtClean="0">
                <a:latin typeface="Monotype Corsiva" pitchFamily="66" charset="0"/>
              </a:rPr>
              <a:t>, тонким </a:t>
            </a:r>
            <a:r>
              <a:rPr lang="ru-RU" b="1" dirty="0" err="1" smtClean="0">
                <a:latin typeface="Monotype Corsiva" pitchFamily="66" charset="0"/>
              </a:rPr>
              <a:t>відчуттям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міри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Пошук</a:t>
            </a:r>
            <a:r>
              <a:rPr lang="ru-RU" b="1" dirty="0" smtClean="0">
                <a:latin typeface="Monotype Corsiva" pitchFamily="66" charset="0"/>
              </a:rPr>
              <a:t> тону, проблема </a:t>
            </a:r>
            <a:r>
              <a:rPr lang="ru-RU" b="1" dirty="0" err="1" smtClean="0">
                <a:latin typeface="Monotype Corsiva" pitchFamily="66" charset="0"/>
              </a:rPr>
              <a:t>передачі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світла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повітря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так </a:t>
            </a:r>
            <a:r>
              <a:rPr lang="ru-RU" b="1" dirty="0" err="1" smtClean="0">
                <a:latin typeface="Monotype Corsiva" pitchFamily="66" charset="0"/>
              </a:rPr>
              <a:t>хвилюватиме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художників</a:t>
            </a:r>
            <a:r>
              <a:rPr lang="ru-RU" b="1" dirty="0" smtClean="0">
                <a:latin typeface="Monotype Corsiva" pitchFamily="66" charset="0"/>
              </a:rPr>
              <a:t> XIX ст., </a:t>
            </a:r>
            <a:r>
              <a:rPr lang="ru-RU" b="1" dirty="0" err="1" smtClean="0">
                <a:latin typeface="Monotype Corsiva" pitchFamily="66" charset="0"/>
              </a:rPr>
              <a:t>були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головними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живопису</a:t>
            </a:r>
            <a:r>
              <a:rPr lang="ru-RU" b="1" dirty="0" smtClean="0">
                <a:latin typeface="Monotype Corsiva" pitchFamily="66" charset="0"/>
              </a:rPr>
              <a:t> Д. Веласкеса.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568952" cy="345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Ф. Гойя </a:t>
            </a:r>
            <a:r>
              <a:rPr lang="ru-RU" b="1" dirty="0" err="1" smtClean="0">
                <a:latin typeface="Monotype Corsiva" pitchFamily="66" charset="0"/>
              </a:rPr>
              <a:t>був</a:t>
            </a:r>
            <a:r>
              <a:rPr lang="ru-RU" b="1" dirty="0" smtClean="0">
                <a:latin typeface="Monotype Corsiva" pitchFamily="66" charset="0"/>
              </a:rPr>
              <a:t> одним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перших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найбільш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яскравих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майстрів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образотворчого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мистецтва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епохи</a:t>
            </a:r>
            <a:r>
              <a:rPr lang="ru-RU" b="1" dirty="0" smtClean="0">
                <a:latin typeface="Monotype Corsiva" pitchFamily="66" charset="0"/>
              </a:rPr>
              <a:t> романтизму — </a:t>
            </a:r>
            <a:r>
              <a:rPr lang="ru-RU" b="1" dirty="0" err="1" smtClean="0">
                <a:latin typeface="Monotype Corsiva" pitchFamily="66" charset="0"/>
              </a:rPr>
              <a:t>ідейного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художнього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напряму</a:t>
            </a:r>
            <a:r>
              <a:rPr lang="ru-RU" b="1" dirty="0" smtClean="0">
                <a:latin typeface="Monotype Corsiva" pitchFamily="66" charset="0"/>
              </a:rPr>
              <a:t> в </a:t>
            </a:r>
            <a:r>
              <a:rPr lang="ru-RU" b="1" dirty="0" err="1" smtClean="0">
                <a:latin typeface="Monotype Corsiva" pitchFamily="66" charset="0"/>
              </a:rPr>
              <a:t>європейській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американській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культурі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кінця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en-US" b="1" dirty="0" smtClean="0">
                <a:latin typeface="Monotype Corsiva" pitchFamily="66" charset="0"/>
              </a:rPr>
              <a:t>XVIII — </a:t>
            </a:r>
            <a:r>
              <a:rPr lang="ru-RU" b="1" dirty="0" err="1" smtClean="0">
                <a:latin typeface="Monotype Corsiva" pitchFamily="66" charset="0"/>
              </a:rPr>
              <a:t>першій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половині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en-US" b="1" dirty="0" smtClean="0">
                <a:latin typeface="Monotype Corsiva" pitchFamily="66" charset="0"/>
              </a:rPr>
              <a:t>XIX </a:t>
            </a:r>
            <a:r>
              <a:rPr lang="ru-RU" b="1" dirty="0" smtClean="0">
                <a:latin typeface="Monotype Corsiva" pitchFamily="66" charset="0"/>
              </a:rPr>
              <a:t>ст. Цей </a:t>
            </a:r>
            <a:r>
              <a:rPr lang="ru-RU" b="1" dirty="0" err="1" smtClean="0">
                <a:latin typeface="Monotype Corsiva" pitchFamily="66" charset="0"/>
              </a:rPr>
              <a:t>напрям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характеризувався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утвердженням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самоцінності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духовно-творчого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життя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особистості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зображенням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сильних</a:t>
            </a:r>
            <a:r>
              <a:rPr lang="ru-RU" b="1" dirty="0" smtClean="0">
                <a:latin typeface="Monotype Corsiva" pitchFamily="66" charset="0"/>
              </a:rPr>
              <a:t> (</a:t>
            </a:r>
            <a:r>
              <a:rPr lang="ru-RU" b="1" dirty="0" err="1" smtClean="0">
                <a:latin typeface="Monotype Corsiva" pitchFamily="66" charset="0"/>
              </a:rPr>
              <a:t>найчастіше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бунтарських</a:t>
            </a:r>
            <a:r>
              <a:rPr lang="ru-RU" b="1" dirty="0" smtClean="0">
                <a:latin typeface="Monotype Corsiva" pitchFamily="66" charset="0"/>
              </a:rPr>
              <a:t>) </a:t>
            </a:r>
            <a:r>
              <a:rPr lang="ru-RU" b="1" dirty="0" err="1" smtClean="0">
                <a:latin typeface="Monotype Corsiva" pitchFamily="66" charset="0"/>
              </a:rPr>
              <a:t>пристрастей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характерів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натхненної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цілющої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природи</a:t>
            </a:r>
            <a:r>
              <a:rPr lang="ru-RU" b="1" dirty="0" smtClean="0">
                <a:latin typeface="Monotype Corsiva" pitchFamily="66" charset="0"/>
              </a:rPr>
              <a:t>. Все </a:t>
            </a:r>
            <a:r>
              <a:rPr lang="ru-RU" b="1" dirty="0" err="1" smtClean="0">
                <a:latin typeface="Monotype Corsiva" pitchFamily="66" charset="0"/>
              </a:rPr>
              <a:t>це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відобразилося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творчості</a:t>
            </a:r>
            <a:r>
              <a:rPr lang="ru-RU" b="1" dirty="0" smtClean="0">
                <a:latin typeface="Monotype Corsiva" pitchFamily="66" charset="0"/>
              </a:rPr>
              <a:t> Ф. </a:t>
            </a:r>
            <a:r>
              <a:rPr lang="ru-RU" b="1" dirty="0" err="1" smtClean="0">
                <a:latin typeface="Monotype Corsiva" pitchFamily="66" charset="0"/>
              </a:rPr>
              <a:t>Гойї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Він</a:t>
            </a:r>
            <a:r>
              <a:rPr lang="ru-RU" b="1" dirty="0" smtClean="0">
                <a:latin typeface="Monotype Corsiva" pitchFamily="66" charset="0"/>
              </a:rPr>
              <a:t> писав фрески, </a:t>
            </a:r>
            <a:r>
              <a:rPr lang="ru-RU" b="1" dirty="0" err="1" smtClean="0">
                <a:latin typeface="Monotype Corsiva" pitchFamily="66" charset="0"/>
              </a:rPr>
              <a:t>виконав</a:t>
            </a:r>
            <a:r>
              <a:rPr lang="ru-RU" b="1" dirty="0" smtClean="0">
                <a:latin typeface="Monotype Corsiva" pitchFamily="66" charset="0"/>
              </a:rPr>
              <a:t> для </a:t>
            </a:r>
            <a:r>
              <a:rPr lang="ru-RU" b="1" dirty="0" err="1" smtClean="0">
                <a:latin typeface="Monotype Corsiva" pitchFamily="66" charset="0"/>
              </a:rPr>
              <a:t>королівської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мануфактури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понад</a:t>
            </a:r>
            <a:r>
              <a:rPr lang="ru-RU" b="1" dirty="0" smtClean="0">
                <a:latin typeface="Monotype Corsiva" pitchFamily="66" charset="0"/>
              </a:rPr>
              <a:t> 60 </a:t>
            </a:r>
            <a:r>
              <a:rPr lang="ru-RU" b="1" dirty="0" err="1" smtClean="0">
                <a:latin typeface="Monotype Corsiva" pitchFamily="66" charset="0"/>
              </a:rPr>
              <a:t>гобеленів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насиченими</a:t>
            </a:r>
            <a:r>
              <a:rPr lang="ru-RU" b="1" dirty="0" smtClean="0">
                <a:latin typeface="Monotype Corsiva" pitchFamily="66" charset="0"/>
              </a:rPr>
              <a:t> за </a:t>
            </a:r>
            <a:r>
              <a:rPr lang="ru-RU" b="1" dirty="0" err="1" smtClean="0">
                <a:latin typeface="Monotype Corsiva" pitchFamily="66" charset="0"/>
              </a:rPr>
              <a:t>кольором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простими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композицією</a:t>
            </a:r>
            <a:r>
              <a:rPr lang="ru-RU" b="1" dirty="0" smtClean="0">
                <a:latin typeface="Monotype Corsiva" pitchFamily="66" charset="0"/>
              </a:rPr>
              <a:t> сценами </a:t>
            </a:r>
            <a:r>
              <a:rPr lang="ru-RU" b="1" dirty="0" err="1" smtClean="0">
                <a:latin typeface="Monotype Corsiva" pitchFamily="66" charset="0"/>
              </a:rPr>
              <a:t>повсякденного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життя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народних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розваг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Митець</a:t>
            </a:r>
            <a:r>
              <a:rPr lang="ru-RU" b="1" dirty="0" smtClean="0">
                <a:latin typeface="Monotype Corsiva" pitchFamily="66" charset="0"/>
              </a:rPr>
              <a:t> створив </a:t>
            </a:r>
            <a:r>
              <a:rPr lang="ru-RU" b="1" dirty="0" err="1" smtClean="0">
                <a:latin typeface="Monotype Corsiva" pitchFamily="66" charset="0"/>
              </a:rPr>
              <a:t>велику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серію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офортів</a:t>
            </a:r>
            <a:r>
              <a:rPr lang="ru-RU" b="1" dirty="0" smtClean="0">
                <a:latin typeface="Monotype Corsiva" pitchFamily="66" charset="0"/>
              </a:rPr>
              <a:t> «</a:t>
            </a:r>
            <a:r>
              <a:rPr lang="ru-RU" b="1" dirty="0" err="1" smtClean="0">
                <a:latin typeface="Monotype Corsiva" pitchFamily="66" charset="0"/>
              </a:rPr>
              <a:t>Капричос</a:t>
            </a:r>
            <a:r>
              <a:rPr lang="ru-RU" b="1" dirty="0" smtClean="0">
                <a:latin typeface="Monotype Corsiva" pitchFamily="66" charset="0"/>
              </a:rPr>
              <a:t>» (80 </a:t>
            </a:r>
            <a:r>
              <a:rPr lang="ru-RU" b="1" dirty="0" err="1" smtClean="0">
                <a:latin typeface="Monotype Corsiva" pitchFamily="66" charset="0"/>
              </a:rPr>
              <a:t>листів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коментарями</a:t>
            </a:r>
            <a:r>
              <a:rPr lang="ru-RU" b="1" dirty="0" smtClean="0">
                <a:latin typeface="Monotype Corsiva" pitchFamily="66" charset="0"/>
              </a:rPr>
              <a:t> художника),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висміювала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людські</a:t>
            </a:r>
            <a:r>
              <a:rPr lang="ru-RU" b="1" dirty="0" smtClean="0">
                <a:latin typeface="Monotype Corsiva" pitchFamily="66" charset="0"/>
              </a:rPr>
              <a:t> вади, </a:t>
            </a:r>
            <a:r>
              <a:rPr lang="ru-RU" b="1" dirty="0" err="1" smtClean="0">
                <a:latin typeface="Monotype Corsiva" pitchFamily="66" charset="0"/>
              </a:rPr>
              <a:t>традиційний</a:t>
            </a:r>
            <a:r>
              <a:rPr lang="ru-RU" b="1" dirty="0" smtClean="0">
                <a:latin typeface="Monotype Corsiva" pitchFamily="66" charset="0"/>
              </a:rPr>
              <a:t> порядок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у </a:t>
            </a:r>
            <a:r>
              <a:rPr lang="ru-RU" b="1" dirty="0" err="1" smtClean="0">
                <a:latin typeface="Monotype Corsiva" pitchFamily="66" charset="0"/>
              </a:rPr>
              <a:t>тодішній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Іспанії</a:t>
            </a:r>
            <a:r>
              <a:rPr lang="ru-RU" b="1" dirty="0" smtClean="0">
                <a:latin typeface="Monotype Corsiva" pitchFamily="66" charset="0"/>
              </a:rPr>
              <a:t>. В </a:t>
            </a:r>
            <a:r>
              <a:rPr lang="ru-RU" b="1" dirty="0" err="1" smtClean="0">
                <a:latin typeface="Monotype Corsiva" pitchFamily="66" charset="0"/>
              </a:rPr>
              <a:t>його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малюнках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реальне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переплітається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фантастичним</a:t>
            </a:r>
            <a:r>
              <a:rPr lang="ru-RU" b="1" dirty="0" smtClean="0">
                <a:latin typeface="Monotype Corsiva" pitchFamily="66" charset="0"/>
              </a:rPr>
              <a:t>, гротеск переходить у карикатуру. </a:t>
            </a:r>
            <a:r>
              <a:rPr lang="ru-RU" b="1" dirty="0" err="1" smtClean="0">
                <a:latin typeface="Monotype Corsiva" pitchFamily="66" charset="0"/>
              </a:rPr>
              <a:t>Офорти</a:t>
            </a:r>
            <a:r>
              <a:rPr lang="ru-RU" b="1" dirty="0" smtClean="0">
                <a:latin typeface="Monotype Corsiva" pitchFamily="66" charset="0"/>
              </a:rPr>
              <a:t> Ф. </a:t>
            </a:r>
            <a:r>
              <a:rPr lang="ru-RU" b="1" dirty="0" err="1" smtClean="0">
                <a:latin typeface="Monotype Corsiva" pitchFamily="66" charset="0"/>
              </a:rPr>
              <a:t>Гойї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розкривають</a:t>
            </a:r>
            <a:r>
              <a:rPr lang="ru-RU" b="1" dirty="0" smtClean="0">
                <a:latin typeface="Monotype Corsiva" pitchFamily="66" charset="0"/>
              </a:rPr>
              <a:t> тему </a:t>
            </a:r>
            <a:r>
              <a:rPr lang="ru-RU" b="1" dirty="0" err="1" smtClean="0">
                <a:latin typeface="Monotype Corsiva" pitchFamily="66" charset="0"/>
              </a:rPr>
              <a:t>боротьби</a:t>
            </a:r>
            <a:r>
              <a:rPr lang="ru-RU" b="1" dirty="0" smtClean="0">
                <a:latin typeface="Monotype Corsiva" pitchFamily="66" charset="0"/>
              </a:rPr>
              <a:t> добра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зла, </a:t>
            </a:r>
            <a:r>
              <a:rPr lang="ru-RU" b="1" dirty="0" err="1" smtClean="0">
                <a:latin typeface="Monotype Corsiva" pitchFamily="66" charset="0"/>
              </a:rPr>
              <a:t>причому</a:t>
            </a:r>
            <a:r>
              <a:rPr lang="ru-RU" b="1" dirty="0" smtClean="0">
                <a:latin typeface="Monotype Corsiva" pitchFamily="66" charset="0"/>
              </a:rPr>
              <a:t> зло </a:t>
            </a:r>
            <a:r>
              <a:rPr lang="ru-RU" b="1" dirty="0" err="1" smtClean="0">
                <a:latin typeface="Monotype Corsiva" pitchFamily="66" charset="0"/>
              </a:rPr>
              <a:t>перемагає</a:t>
            </a:r>
            <a:r>
              <a:rPr lang="ru-RU" b="1" dirty="0" smtClean="0">
                <a:latin typeface="Monotype Corsiva" pitchFamily="66" charset="0"/>
              </a:rPr>
              <a:t>, тому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людські</a:t>
            </a:r>
            <a:r>
              <a:rPr lang="ru-RU" b="1" dirty="0" smtClean="0">
                <a:latin typeface="Monotype Corsiva" pitchFamily="66" charset="0"/>
              </a:rPr>
              <a:t> вади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духовне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каліцтво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плодять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нечисту</a:t>
            </a:r>
            <a:r>
              <a:rPr lang="ru-RU" b="1" dirty="0" smtClean="0">
                <a:latin typeface="Monotype Corsiva" pitchFamily="66" charset="0"/>
              </a:rPr>
              <a:t> силу.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-1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2364923" cy="34863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5301208"/>
            <a:ext cx="4041775" cy="639762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Офорти із серії </a:t>
            </a:r>
            <a:r>
              <a:rPr lang="uk-UA" dirty="0" err="1" smtClean="0">
                <a:latin typeface="Monotype Corsiva" pitchFamily="66" charset="0"/>
              </a:rPr>
              <a:t>“Капричос”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Содержимое 7" descr="no3_2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419872" y="1556792"/>
            <a:ext cx="2304256" cy="3468773"/>
          </a:xfrm>
        </p:spPr>
      </p:pic>
      <p:pic>
        <p:nvPicPr>
          <p:cNvPr id="2050" name="Picture 2" descr="C:\Users\Nastya\Desktop\Espaniol\miracle003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871" y="1556792"/>
            <a:ext cx="236738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1471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Видатні живописці Іспанії</vt:lpstr>
      <vt:lpstr>Слайд 2</vt:lpstr>
      <vt:lpstr>Слайд 3</vt:lpstr>
      <vt:lpstr>Значна частина творчого спадку Ель Греко — зображення святих. Надзвичайно добре митець писав парні композиції, побудовані на протиставленні різних характерів і темпераментів.</vt:lpstr>
      <vt:lpstr> </vt:lpstr>
      <vt:lpstr>Слайд 6</vt:lpstr>
      <vt:lpstr>Слайд 7</vt:lpstr>
      <vt:lpstr>Слайд 8</vt:lpstr>
      <vt:lpstr>Слайд 9</vt:lpstr>
      <vt:lpstr>Смілива новизна художньої мови майстра, гостра виразність ліній і штрихів, контрастів світла й тіні, поєднання гротеску і реальності, алегорії та фантастики, соціальної сатири і тверезого аналізу реальності відкрили нові шляхи розвитку європейської гравюри.</vt:lpstr>
      <vt:lpstr>Слайд 11</vt:lpstr>
      <vt:lpstr>Слайд 12</vt:lpstr>
      <vt:lpstr>“Геополітичне немовля,що спостерігає народження нової людини”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Nastya</cp:lastModifiedBy>
  <cp:revision>29</cp:revision>
  <dcterms:created xsi:type="dcterms:W3CDTF">2014-09-25T15:04:20Z</dcterms:created>
  <dcterms:modified xsi:type="dcterms:W3CDTF">2014-09-26T13:02:56Z</dcterms:modified>
</cp:coreProperties>
</file>