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BC7E"/>
    <a:srgbClr val="815505"/>
    <a:srgbClr val="483A28"/>
    <a:srgbClr val="5E4C34"/>
    <a:srgbClr val="EFEDBB"/>
    <a:srgbClr val="F7B40D"/>
    <a:srgbClr val="FFF9E7"/>
    <a:srgbClr val="133600"/>
    <a:srgbClr val="6D40EC"/>
    <a:srgbClr val="924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7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C1A5-1DDB-4A71-BB35-7F6AC78F0F8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38B-B3F7-4BE2-A3FF-41DEF87E4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515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C1A5-1DDB-4A71-BB35-7F6AC78F0F8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38B-B3F7-4BE2-A3FF-41DEF87E4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636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C1A5-1DDB-4A71-BB35-7F6AC78F0F8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38B-B3F7-4BE2-A3FF-41DEF87E4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44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C1A5-1DDB-4A71-BB35-7F6AC78F0F8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38B-B3F7-4BE2-A3FF-41DEF87E4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6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C1A5-1DDB-4A71-BB35-7F6AC78F0F8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38B-B3F7-4BE2-A3FF-41DEF87E4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71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C1A5-1DDB-4A71-BB35-7F6AC78F0F8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38B-B3F7-4BE2-A3FF-41DEF87E4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40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C1A5-1DDB-4A71-BB35-7F6AC78F0F8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38B-B3F7-4BE2-A3FF-41DEF87E4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295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C1A5-1DDB-4A71-BB35-7F6AC78F0F8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38B-B3F7-4BE2-A3FF-41DEF87E4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689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C1A5-1DDB-4A71-BB35-7F6AC78F0F8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38B-B3F7-4BE2-A3FF-41DEF87E4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553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C1A5-1DDB-4A71-BB35-7F6AC78F0F8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38B-B3F7-4BE2-A3FF-41DEF87E4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08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C1A5-1DDB-4A71-BB35-7F6AC78F0F8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38B-B3F7-4BE2-A3FF-41DEF87E4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59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BC1A5-1DDB-4A71-BB35-7F6AC78F0F8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1938B-B3F7-4BE2-A3FF-41DEF87E4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8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0"/>
              </a:schemeClr>
            </a:gs>
            <a:gs pos="48000">
              <a:schemeClr val="accent1">
                <a:lumMod val="45000"/>
                <a:lumOff val="55000"/>
              </a:schemeClr>
            </a:gs>
            <a:gs pos="100000">
              <a:srgbClr val="1672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-20003"/>
            <a:ext cx="10333149" cy="687800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908406" y="425670"/>
            <a:ext cx="83391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Художня культура Італії</a:t>
            </a:r>
            <a:endParaRPr lang="ru-RU" sz="6600" b="1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7811" y="5076497"/>
            <a:ext cx="4097276" cy="120032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3600" dirty="0" smtClean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</a:rPr>
              <a:t>Учениця </a:t>
            </a:r>
            <a:r>
              <a:rPr lang="uk-UA" sz="3600" dirty="0" smtClean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</a:rPr>
              <a:t>11-А класу </a:t>
            </a:r>
            <a:br>
              <a:rPr lang="uk-UA" sz="3600" dirty="0" smtClean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</a:rPr>
            </a:br>
            <a:r>
              <a:rPr lang="uk-UA" sz="3600" dirty="0" smtClean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</a:rPr>
              <a:t>Павлова </a:t>
            </a:r>
            <a:r>
              <a:rPr lang="uk-UA" sz="3600" dirty="0" smtClean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</a:rPr>
              <a:t>Анастасія</a:t>
            </a:r>
            <a:endParaRPr lang="ru-RU" sz="3600" dirty="0"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0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5" y="0"/>
            <a:ext cx="12349655" cy="687395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0857" y="488732"/>
            <a:ext cx="8276896" cy="1215644"/>
          </a:xfrm>
        </p:spPr>
        <p:txBody>
          <a:bodyPr>
            <a:prstTxWarp prst="textWave4">
              <a:avLst/>
            </a:prstTxWarp>
          </a:bodyPr>
          <a:lstStyle/>
          <a:p>
            <a:r>
              <a:rPr lang="ru-RU" dirty="0" err="1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483A28"/>
                </a:solidFill>
              </a:rPr>
              <a:t>Рафаель</a:t>
            </a:r>
            <a:r>
              <a:rPr lang="ru-RU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483A28"/>
                </a:solidFill>
              </a:rPr>
              <a:t> </a:t>
            </a:r>
            <a:r>
              <a:rPr lang="ru-RU" dirty="0" err="1" smtClean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483A28"/>
                </a:solidFill>
              </a:rPr>
              <a:t>Санті</a:t>
            </a:r>
            <a:endParaRPr lang="ru-RU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rgbClr val="483A28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45" y="1420596"/>
            <a:ext cx="3054421" cy="407383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4067504" y="1986454"/>
            <a:ext cx="65426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Молодий</a:t>
            </a:r>
            <a:r>
              <a:rPr lang="ru-RU" sz="40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художник </a:t>
            </a:r>
            <a:r>
              <a:rPr lang="ru-RU" sz="40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зумів</a:t>
            </a:r>
            <a:r>
              <a:rPr lang="ru-RU" sz="40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40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узагаль­нити</a:t>
            </a:r>
            <a:r>
              <a:rPr lang="ru-RU" sz="40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40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найкращі</a:t>
            </a:r>
            <a:r>
              <a:rPr lang="ru-RU" sz="40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40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мистецькі</a:t>
            </a:r>
            <a:r>
              <a:rPr lang="ru-RU" sz="40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40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здобутки</a:t>
            </a:r>
            <a:r>
              <a:rPr lang="ru-RU" sz="40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40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своїх</a:t>
            </a:r>
            <a:r>
              <a:rPr lang="ru-RU" sz="40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40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талано­витих</a:t>
            </a:r>
            <a:r>
              <a:rPr lang="ru-RU" sz="40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40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попередників</a:t>
            </a:r>
            <a:r>
              <a:rPr lang="ru-RU" sz="40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4000" dirty="0" smtClean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і </a:t>
            </a:r>
            <a:r>
              <a:rPr lang="ru-RU" sz="40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збагатити</a:t>
            </a:r>
            <a:r>
              <a:rPr lang="ru-RU" sz="40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40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їхній</a:t>
            </a:r>
            <a:r>
              <a:rPr lang="ru-RU" sz="40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40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досвід</a:t>
            </a:r>
            <a:r>
              <a:rPr lang="ru-RU" sz="40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40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власною</a:t>
            </a:r>
            <a:r>
              <a:rPr lang="ru-RU" sz="40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4000" dirty="0" err="1" smtClean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майстерністю</a:t>
            </a:r>
            <a:endParaRPr lang="ru-RU" sz="4000" dirty="0">
              <a:ln>
                <a:solidFill>
                  <a:srgbClr val="483A28"/>
                </a:solidFill>
              </a:ln>
              <a:solidFill>
                <a:srgbClr val="8155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6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65" y="0"/>
            <a:ext cx="12290765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0" y="365125"/>
            <a:ext cx="4433999" cy="4536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633" y="5115053"/>
            <a:ext cx="5145191" cy="1200329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483A28"/>
                </a:solidFill>
              </a:rPr>
              <a:t>«</a:t>
            </a:r>
            <a:r>
              <a:rPr lang="ru-RU" sz="3600" i="1" dirty="0">
                <a:solidFill>
                  <a:srgbClr val="483A28"/>
                </a:solidFill>
              </a:rPr>
              <a:t>Мадонна </a:t>
            </a:r>
            <a:r>
              <a:rPr lang="ru-RU" sz="3600" i="1" dirty="0" err="1">
                <a:solidFill>
                  <a:srgbClr val="483A28"/>
                </a:solidFill>
              </a:rPr>
              <a:t>Конестабіле</a:t>
            </a:r>
            <a:r>
              <a:rPr lang="ru-RU" sz="3600" i="1" dirty="0" smtClean="0">
                <a:solidFill>
                  <a:srgbClr val="483A28"/>
                </a:solidFill>
              </a:rPr>
              <a:t>»</a:t>
            </a:r>
          </a:p>
          <a:p>
            <a:pPr algn="ctr"/>
            <a:r>
              <a:rPr lang="ru-RU" sz="3600" dirty="0" err="1">
                <a:solidFill>
                  <a:srgbClr val="483A28"/>
                </a:solidFill>
              </a:rPr>
              <a:t>Рафаель</a:t>
            </a:r>
            <a:r>
              <a:rPr lang="ru-RU" sz="3600" dirty="0">
                <a:solidFill>
                  <a:srgbClr val="483A28"/>
                </a:solidFill>
              </a:rPr>
              <a:t> </a:t>
            </a:r>
            <a:r>
              <a:rPr lang="ru-RU" sz="3600" dirty="0" err="1">
                <a:solidFill>
                  <a:srgbClr val="483A28"/>
                </a:solidFill>
              </a:rPr>
              <a:t>Санті</a:t>
            </a:r>
            <a:endParaRPr lang="ru-RU" sz="3600" dirty="0">
              <a:solidFill>
                <a:srgbClr val="483A28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73" y="170540"/>
            <a:ext cx="3845560" cy="52717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4606" y="5600749"/>
            <a:ext cx="4593693" cy="1077218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>
                <a:solidFill>
                  <a:srgbClr val="483A28"/>
                </a:solidFill>
              </a:rPr>
              <a:t>«</a:t>
            </a:r>
            <a:r>
              <a:rPr lang="ru-RU" sz="3200" i="1" dirty="0" err="1">
                <a:solidFill>
                  <a:srgbClr val="483A28"/>
                </a:solidFill>
              </a:rPr>
              <a:t>Сикстинська</a:t>
            </a:r>
            <a:r>
              <a:rPr lang="ru-RU" sz="3200" i="1" dirty="0">
                <a:solidFill>
                  <a:srgbClr val="483A28"/>
                </a:solidFill>
              </a:rPr>
              <a:t> Ма­донна»</a:t>
            </a:r>
            <a:endParaRPr lang="ru-RU" sz="3200" i="1" dirty="0" smtClean="0">
              <a:solidFill>
                <a:srgbClr val="483A28"/>
              </a:solidFill>
            </a:endParaRPr>
          </a:p>
          <a:p>
            <a:pPr algn="ctr"/>
            <a:r>
              <a:rPr lang="ru-RU" sz="3200" dirty="0" err="1" smtClean="0">
                <a:solidFill>
                  <a:srgbClr val="483A28"/>
                </a:solidFill>
              </a:rPr>
              <a:t>Рафаель</a:t>
            </a:r>
            <a:r>
              <a:rPr lang="ru-RU" sz="3200" dirty="0" smtClean="0">
                <a:solidFill>
                  <a:srgbClr val="483A28"/>
                </a:solidFill>
              </a:rPr>
              <a:t> </a:t>
            </a:r>
            <a:r>
              <a:rPr lang="ru-RU" sz="3200" dirty="0" err="1">
                <a:solidFill>
                  <a:srgbClr val="483A28"/>
                </a:solidFill>
              </a:rPr>
              <a:t>Санті</a:t>
            </a:r>
            <a:endParaRPr lang="ru-RU" sz="3200" dirty="0">
              <a:solidFill>
                <a:srgbClr val="483A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7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24" y="0"/>
            <a:ext cx="12318123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037" y="315312"/>
            <a:ext cx="9067799" cy="1087819"/>
          </a:xfrm>
          <a:solidFill>
            <a:schemeClr val="bg1">
              <a:alpha val="34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i="1" dirty="0" smtClean="0">
                <a:ln>
                  <a:solidFill>
                    <a:srgbClr val="815505"/>
                  </a:solidFill>
                </a:ln>
                <a:solidFill>
                  <a:srgbClr val="483A28"/>
                </a:solidFill>
              </a:rPr>
              <a:t>Росписи фресками на </a:t>
            </a:r>
            <a:r>
              <a:rPr lang="ru-RU" sz="3200" i="1" dirty="0" err="1" smtClean="0">
                <a:ln>
                  <a:solidFill>
                    <a:srgbClr val="815505"/>
                  </a:solidFill>
                </a:ln>
                <a:solidFill>
                  <a:srgbClr val="483A28"/>
                </a:solidFill>
              </a:rPr>
              <a:t>ст</a:t>
            </a:r>
            <a:r>
              <a:rPr lang="uk-UA" sz="3200" i="1" dirty="0" smtClean="0">
                <a:ln>
                  <a:solidFill>
                    <a:srgbClr val="815505"/>
                  </a:solidFill>
                </a:ln>
                <a:solidFill>
                  <a:srgbClr val="483A28"/>
                </a:solidFill>
              </a:rPr>
              <a:t>і</a:t>
            </a:r>
            <a:r>
              <a:rPr lang="ru-RU" sz="3200" i="1" dirty="0" smtClean="0">
                <a:ln>
                  <a:solidFill>
                    <a:srgbClr val="815505"/>
                  </a:solidFill>
                </a:ln>
                <a:solidFill>
                  <a:srgbClr val="483A28"/>
                </a:solidFill>
              </a:rPr>
              <a:t>нах </a:t>
            </a:r>
            <a:r>
              <a:rPr lang="ru-RU" sz="3200" i="1" dirty="0" err="1">
                <a:ln>
                  <a:solidFill>
                    <a:srgbClr val="815505"/>
                  </a:solidFill>
                </a:ln>
                <a:solidFill>
                  <a:srgbClr val="483A28"/>
                </a:solidFill>
              </a:rPr>
              <a:t>па­радних</a:t>
            </a:r>
            <a:r>
              <a:rPr lang="ru-RU" sz="3200" i="1" dirty="0">
                <a:ln>
                  <a:solidFill>
                    <a:srgbClr val="815505"/>
                  </a:solidFill>
                </a:ln>
                <a:solidFill>
                  <a:srgbClr val="483A28"/>
                </a:solidFill>
              </a:rPr>
              <a:t> </a:t>
            </a:r>
            <a:r>
              <a:rPr lang="ru-RU" sz="3200" i="1" dirty="0" err="1">
                <a:ln>
                  <a:solidFill>
                    <a:srgbClr val="815505"/>
                  </a:solidFill>
                </a:ln>
                <a:solidFill>
                  <a:srgbClr val="483A28"/>
                </a:solidFill>
              </a:rPr>
              <a:t>залів</a:t>
            </a:r>
            <a:r>
              <a:rPr lang="ru-RU" sz="3200" i="1" dirty="0">
                <a:ln>
                  <a:solidFill>
                    <a:srgbClr val="815505"/>
                  </a:solidFill>
                </a:ln>
                <a:solidFill>
                  <a:srgbClr val="483A28"/>
                </a:solidFill>
              </a:rPr>
              <a:t> Ватикану </a:t>
            </a:r>
            <a:r>
              <a:rPr lang="ru-RU" sz="3200" dirty="0" smtClean="0">
                <a:ln>
                  <a:solidFill>
                    <a:srgbClr val="815505"/>
                  </a:solidFill>
                </a:ln>
                <a:solidFill>
                  <a:srgbClr val="483A28"/>
                </a:solidFill>
              </a:rPr>
              <a:t/>
            </a:r>
            <a:br>
              <a:rPr lang="ru-RU" sz="3200" dirty="0" smtClean="0">
                <a:ln>
                  <a:solidFill>
                    <a:srgbClr val="815505"/>
                  </a:solidFill>
                </a:ln>
                <a:solidFill>
                  <a:srgbClr val="483A28"/>
                </a:solidFill>
              </a:rPr>
            </a:br>
            <a:r>
              <a:rPr lang="ru-RU" sz="3200" dirty="0" err="1">
                <a:ln>
                  <a:solidFill>
                    <a:srgbClr val="815505"/>
                  </a:solidFill>
                </a:ln>
                <a:solidFill>
                  <a:srgbClr val="483A28"/>
                </a:solidFill>
              </a:rPr>
              <a:t>Рафаель</a:t>
            </a:r>
            <a:r>
              <a:rPr lang="ru-RU" sz="3200" dirty="0">
                <a:ln>
                  <a:solidFill>
                    <a:srgbClr val="815505"/>
                  </a:solidFill>
                </a:ln>
                <a:solidFill>
                  <a:srgbClr val="483A28"/>
                </a:solidFill>
              </a:rPr>
              <a:t> </a:t>
            </a:r>
            <a:r>
              <a:rPr lang="ru-RU" sz="3200" dirty="0" err="1" smtClean="0">
                <a:ln>
                  <a:solidFill>
                    <a:srgbClr val="815505"/>
                  </a:solidFill>
                </a:ln>
                <a:solidFill>
                  <a:srgbClr val="483A28"/>
                </a:solidFill>
              </a:rPr>
              <a:t>Санті</a:t>
            </a:r>
            <a:endParaRPr lang="ru-RU" sz="3200" dirty="0">
              <a:ln>
                <a:solidFill>
                  <a:srgbClr val="815505"/>
                </a:solidFill>
              </a:ln>
              <a:solidFill>
                <a:srgbClr val="483A28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70" y="1596305"/>
            <a:ext cx="5582991" cy="39846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50" y="1924174"/>
            <a:ext cx="5367160" cy="42921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17" y="1662153"/>
            <a:ext cx="5051437" cy="493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2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CBC7E">
                <a:alpha val="86667"/>
              </a:srgbClr>
            </a:gs>
            <a:gs pos="49000">
              <a:schemeClr val="accent4">
                <a:lumMod val="40000"/>
                <a:lumOff val="60000"/>
              </a:schemeClr>
            </a:gs>
            <a:gs pos="100000">
              <a:srgbClr val="C0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52" y="-31019"/>
            <a:ext cx="8734096" cy="6889019"/>
          </a:xfr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8777" y="869621"/>
            <a:ext cx="5214445" cy="1325563"/>
          </a:xfrm>
          <a:solidFill>
            <a:schemeClr val="bg1">
              <a:alpha val="3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Італійська</a:t>
            </a:r>
            <a:r>
              <a:rPr lang="ru-RU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5400" b="1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опера</a:t>
            </a:r>
            <a:endParaRPr lang="ru-RU" sz="5400" b="1" dirty="0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Джузеппе Верди. Опера Аида - Con te Parti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5130" y="5657193"/>
            <a:ext cx="472966" cy="47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7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8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4C34"/>
            </a:gs>
            <a:gs pos="35000">
              <a:schemeClr val="accent4">
                <a:lumMod val="20000"/>
                <a:lumOff val="80000"/>
              </a:schemeClr>
            </a:gs>
            <a:gs pos="100000">
              <a:srgbClr val="0E4C5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57" y="0"/>
            <a:ext cx="9144000" cy="6858000"/>
          </a:xfrm>
          <a:effectLst>
            <a:softEdge rad="3683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8558" y="47548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>
                <a:ln w="13462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58800" dist="50800" dir="3000000" algn="tl">
                    <a:schemeClr val="accent5">
                      <a:lumMod val="50000"/>
                    </a:schemeClr>
                  </a:outerShdw>
                </a:effectLst>
              </a:rPr>
              <a:t>Культура Італії починається з культури стародавнього Риму</a:t>
            </a:r>
            <a:endParaRPr lang="ru-RU" sz="5400" b="1" dirty="0">
              <a:ln w="13462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558800" dist="50800" dir="3000000" algn="tl">
                  <a:schemeClr val="accent5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296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52000">
              <a:schemeClr val="accent5">
                <a:lumMod val="75000"/>
              </a:schemeClr>
            </a:gs>
            <a:gs pos="100000">
              <a:schemeClr val="tx1"/>
            </a:gs>
            <a:gs pos="88000">
              <a:srgbClr val="133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86" y="0"/>
            <a:ext cx="10371876" cy="6858000"/>
          </a:xfr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effectLst>
            <a:outerShdw blurRad="38100" dist="38100" dir="5580000" algn="ctr" rotWithShape="0">
              <a:schemeClr val="accent4">
                <a:lumMod val="20000"/>
                <a:lumOff val="80000"/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у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Стародавньому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Римі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створено ряд абсолютно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нових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ru-RU" sz="3600" dirty="0" err="1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типів</a:t>
            </a:r>
            <a:r>
              <a:rPr lang="ru-RU" sz="3600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с</a:t>
            </a:r>
            <a:r>
              <a:rPr lang="ru-RU" sz="3600" dirty="0" err="1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поруд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.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Це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передусім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 </a:t>
            </a:r>
            <a:r>
              <a:rPr lang="ru-RU" sz="3600" dirty="0" err="1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амфітеатри</a:t>
            </a:r>
            <a:endParaRPr lang="ru-RU" sz="3600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0772" y="5218387"/>
            <a:ext cx="2702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Колізей. Рим</a:t>
            </a:r>
            <a:endParaRPr lang="ru-RU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1" y="-29751"/>
            <a:ext cx="11839903" cy="6887751"/>
          </a:xfr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572" y="459718"/>
            <a:ext cx="10515600" cy="2504199"/>
          </a:xfrm>
          <a:solidFill>
            <a:srgbClr val="FFF9E7">
              <a:alpha val="46667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Відродження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відзначене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появою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надзвичайно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талановитих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особистостей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творчість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яких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стала великим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відкриттям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європейській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культурі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й до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сьогодні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залишається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взірцем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неперевершеного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мистецького</a:t>
            </a:r>
            <a:r>
              <a:rPr lang="ru-RU" sz="3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генія</a:t>
            </a:r>
            <a:endParaRPr lang="ru-RU" sz="3600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0871" y="419959"/>
            <a:ext cx="3185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Середи них</a:t>
            </a:r>
            <a:endParaRPr lang="ru-RU" sz="4800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3" y="1748411"/>
            <a:ext cx="3300993" cy="33333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34" y="2660244"/>
            <a:ext cx="3059676" cy="38824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52" y="1748411"/>
            <a:ext cx="3228975" cy="34099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1196868" y="5204202"/>
            <a:ext cx="2956771" cy="523220"/>
          </a:xfrm>
          <a:prstGeom prst="rect">
            <a:avLst/>
          </a:prstGeom>
          <a:solidFill>
            <a:srgbClr val="FFF9E7">
              <a:alpha val="65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5E4C34"/>
                </a:solidFill>
              </a:rPr>
              <a:t>Леонардо да </a:t>
            </a:r>
            <a:r>
              <a:rPr lang="ru-RU" sz="2800" dirty="0" err="1">
                <a:solidFill>
                  <a:srgbClr val="5E4C34"/>
                </a:solidFill>
              </a:rPr>
              <a:t>Вінчі</a:t>
            </a:r>
            <a:endParaRPr lang="ru-RU" sz="2800" dirty="0">
              <a:solidFill>
                <a:srgbClr val="5E4C3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8884" y="2137024"/>
            <a:ext cx="4334740" cy="523220"/>
          </a:xfrm>
          <a:prstGeom prst="rect">
            <a:avLst/>
          </a:prstGeom>
          <a:solidFill>
            <a:srgbClr val="FFF9E7">
              <a:alpha val="59000"/>
            </a:srgbClr>
          </a:solidFill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5E4C34"/>
                </a:solidFill>
              </a:rPr>
              <a:t>Мікеланджело </a:t>
            </a:r>
            <a:r>
              <a:rPr lang="uk-UA" sz="2800" dirty="0" err="1" smtClean="0">
                <a:solidFill>
                  <a:srgbClr val="5E4C34"/>
                </a:solidFill>
              </a:rPr>
              <a:t>Буанорроті</a:t>
            </a:r>
            <a:endParaRPr lang="ru-RU" sz="2800" dirty="0">
              <a:solidFill>
                <a:srgbClr val="5E4C3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28383" y="5223350"/>
            <a:ext cx="2318712" cy="523220"/>
          </a:xfrm>
          <a:prstGeom prst="rect">
            <a:avLst/>
          </a:prstGeom>
          <a:solidFill>
            <a:srgbClr val="FFF9E7">
              <a:alpha val="65000"/>
            </a:srgbClr>
          </a:solidFill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5E4C34"/>
                </a:solidFill>
              </a:rPr>
              <a:t>Рафаель Санті</a:t>
            </a:r>
            <a:endParaRPr lang="ru-RU" sz="2800" dirty="0">
              <a:solidFill>
                <a:srgbClr val="5E4C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46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/>
      <p:bldP spid="5" grpId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4" y="418580"/>
            <a:ext cx="2809875" cy="3886200"/>
          </a:xfrm>
          <a:effectLst>
            <a:softEdge rad="2032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778" y="783869"/>
            <a:ext cx="6766033" cy="1325563"/>
          </a:xfrm>
        </p:spPr>
        <p:txBody>
          <a:bodyPr>
            <a:prstTxWarp prst="textCanDown">
              <a:avLst/>
            </a:prstTxWarp>
          </a:bodyPr>
          <a:lstStyle/>
          <a:p>
            <a:pPr algn="ctr"/>
            <a:r>
              <a:rPr lang="ru-RU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5E4C34"/>
                </a:solidFill>
              </a:rPr>
              <a:t>Леонардо да </a:t>
            </a:r>
            <a:r>
              <a:rPr lang="ru-RU" i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5E4C34"/>
                </a:solidFill>
              </a:rPr>
              <a:t>Вінчі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793" y="1808875"/>
            <a:ext cx="4826000" cy="349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0187" y="5490560"/>
            <a:ext cx="5297213" cy="584775"/>
          </a:xfrm>
          <a:prstGeom prst="rect">
            <a:avLst/>
          </a:prstGeom>
          <a:solidFill>
            <a:schemeClr val="bg1">
              <a:alpha val="28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rgbClr val="5E4C34"/>
                </a:solidFill>
              </a:rPr>
              <a:t>механік</a:t>
            </a:r>
            <a:r>
              <a:rPr lang="ru-RU" sz="3200" dirty="0" smtClean="0">
                <a:solidFill>
                  <a:srgbClr val="5E4C34"/>
                </a:solidFill>
              </a:rPr>
              <a:t>, </a:t>
            </a:r>
            <a:r>
              <a:rPr lang="ru-RU" sz="3200" dirty="0" err="1" smtClean="0">
                <a:solidFill>
                  <a:srgbClr val="5E4C34"/>
                </a:solidFill>
              </a:rPr>
              <a:t>інженер</a:t>
            </a:r>
            <a:r>
              <a:rPr lang="ru-RU" sz="3200" dirty="0" smtClean="0">
                <a:solidFill>
                  <a:srgbClr val="5E4C34"/>
                </a:solidFill>
              </a:rPr>
              <a:t>, ма­тематик </a:t>
            </a:r>
            <a:endParaRPr lang="ru-RU" sz="3200" dirty="0">
              <a:solidFill>
                <a:srgbClr val="5E4C34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406" y="3994218"/>
            <a:ext cx="5556126" cy="27172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829" y="1619690"/>
            <a:ext cx="3409950" cy="3362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8123" y="1869328"/>
            <a:ext cx="5460706" cy="1569660"/>
          </a:xfrm>
          <a:prstGeom prst="rect">
            <a:avLst/>
          </a:prstGeom>
          <a:solidFill>
            <a:schemeClr val="bg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5E4C34"/>
                </a:solidFill>
              </a:rPr>
              <a:t>перший художник, </a:t>
            </a:r>
            <a:r>
              <a:rPr lang="ru-RU" sz="3200" dirty="0">
                <a:solidFill>
                  <a:srgbClr val="5E4C34"/>
                </a:solidFill>
              </a:rPr>
              <a:t>для </a:t>
            </a:r>
            <a:r>
              <a:rPr lang="ru-RU" sz="3200" dirty="0" err="1">
                <a:solidFill>
                  <a:srgbClr val="5E4C34"/>
                </a:solidFill>
              </a:rPr>
              <a:t>якого</a:t>
            </a:r>
            <a:r>
              <a:rPr lang="ru-RU" sz="3200" dirty="0">
                <a:solidFill>
                  <a:srgbClr val="5E4C34"/>
                </a:solidFill>
              </a:rPr>
              <a:t> </a:t>
            </a:r>
            <a:r>
              <a:rPr lang="ru-RU" sz="3200" dirty="0" err="1">
                <a:solidFill>
                  <a:srgbClr val="5E4C34"/>
                </a:solidFill>
              </a:rPr>
              <a:t>зображення</a:t>
            </a:r>
            <a:r>
              <a:rPr lang="ru-RU" sz="3200" dirty="0">
                <a:solidFill>
                  <a:srgbClr val="5E4C34"/>
                </a:solidFill>
              </a:rPr>
              <a:t> </a:t>
            </a:r>
            <a:r>
              <a:rPr lang="ru-RU" sz="3200" dirty="0" err="1">
                <a:solidFill>
                  <a:srgbClr val="5E4C34"/>
                </a:solidFill>
              </a:rPr>
              <a:t>людського</a:t>
            </a:r>
            <a:r>
              <a:rPr lang="ru-RU" sz="3200" dirty="0">
                <a:solidFill>
                  <a:srgbClr val="5E4C34"/>
                </a:solidFill>
              </a:rPr>
              <a:t> </a:t>
            </a:r>
            <a:r>
              <a:rPr lang="ru-RU" sz="3200" dirty="0" err="1">
                <a:solidFill>
                  <a:srgbClr val="5E4C34"/>
                </a:solidFill>
              </a:rPr>
              <a:t>тіла</a:t>
            </a:r>
            <a:r>
              <a:rPr lang="ru-RU" sz="3200" dirty="0">
                <a:solidFill>
                  <a:srgbClr val="5E4C34"/>
                </a:solidFill>
              </a:rPr>
              <a:t> стало наукою</a:t>
            </a:r>
          </a:p>
        </p:txBody>
      </p:sp>
    </p:spTree>
    <p:extLst>
      <p:ext uri="{BB962C8B-B14F-4D97-AF65-F5344CB8AC3E}">
        <p14:creationId xmlns:p14="http://schemas.microsoft.com/office/powerpoint/2010/main" val="314033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0" y="408593"/>
            <a:ext cx="2743201" cy="4178810"/>
          </a:xfrm>
        </p:spPr>
      </p:pic>
      <p:sp>
        <p:nvSpPr>
          <p:cNvPr id="5" name="TextBox 4"/>
          <p:cNvSpPr txBox="1"/>
          <p:nvPr/>
        </p:nvSpPr>
        <p:spPr>
          <a:xfrm>
            <a:off x="404770" y="4824247"/>
            <a:ext cx="3541739" cy="1077218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smtClean="0">
                <a:ln>
                  <a:solidFill>
                    <a:srgbClr val="483A28"/>
                  </a:solidFill>
                </a:ln>
                <a:solidFill>
                  <a:srgbClr val="5E4C34"/>
                </a:solidFill>
              </a:rPr>
              <a:t>«Мадонна Бенуа»</a:t>
            </a:r>
          </a:p>
          <a:p>
            <a:pPr algn="ctr"/>
            <a:r>
              <a:rPr lang="ru-RU" sz="3200" i="1" dirty="0" smtClean="0">
                <a:ln>
                  <a:solidFill>
                    <a:srgbClr val="483A28"/>
                  </a:solidFill>
                </a:ln>
                <a:solidFill>
                  <a:srgbClr val="5E4C34"/>
                </a:solidFill>
              </a:rPr>
              <a:t> 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5E4C34"/>
                </a:solidFill>
              </a:rPr>
              <a:t>Леонардо да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5E4C34"/>
                </a:solidFill>
              </a:rPr>
              <a:t>Вінчі</a:t>
            </a:r>
            <a:r>
              <a:rPr lang="ru-RU" sz="3200" dirty="0" smtClean="0">
                <a:ln>
                  <a:solidFill>
                    <a:srgbClr val="483A28"/>
                  </a:solidFill>
                </a:ln>
                <a:solidFill>
                  <a:srgbClr val="5E4C34"/>
                </a:solidFill>
              </a:rPr>
              <a:t> </a:t>
            </a:r>
            <a:endParaRPr lang="ru-RU" sz="3200" dirty="0">
              <a:ln>
                <a:solidFill>
                  <a:srgbClr val="483A28"/>
                </a:solidFill>
              </a:ln>
              <a:solidFill>
                <a:srgbClr val="5E4C34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78" y="408593"/>
            <a:ext cx="3276938" cy="4178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93577" y="4824247"/>
            <a:ext cx="3541739" cy="107721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ln>
                  <a:solidFill>
                    <a:srgbClr val="483A28"/>
                  </a:solidFill>
                </a:ln>
                <a:solidFill>
                  <a:srgbClr val="5E4C34"/>
                </a:solidFill>
              </a:rPr>
              <a:t>«Мадонна </a:t>
            </a:r>
            <a:r>
              <a:rPr lang="ru-RU" sz="3200" i="1" dirty="0" err="1" smtClean="0">
                <a:ln>
                  <a:solidFill>
                    <a:srgbClr val="483A28"/>
                  </a:solidFill>
                </a:ln>
                <a:solidFill>
                  <a:srgbClr val="5E4C34"/>
                </a:solidFill>
              </a:rPr>
              <a:t>Літта</a:t>
            </a:r>
            <a:r>
              <a:rPr lang="ru-RU" sz="3200" i="1" dirty="0" smtClean="0">
                <a:ln>
                  <a:solidFill>
                    <a:srgbClr val="483A28"/>
                  </a:solidFill>
                </a:ln>
                <a:solidFill>
                  <a:srgbClr val="5E4C34"/>
                </a:solidFill>
              </a:rPr>
              <a:t>»</a:t>
            </a:r>
          </a:p>
          <a:p>
            <a:r>
              <a:rPr lang="ru-RU" sz="3200" dirty="0" smtClean="0">
                <a:ln>
                  <a:solidFill>
                    <a:srgbClr val="483A28"/>
                  </a:solidFill>
                </a:ln>
                <a:solidFill>
                  <a:srgbClr val="5E4C34"/>
                </a:solidFill>
              </a:rPr>
              <a:t> 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5E4C34"/>
                </a:solidFill>
              </a:rPr>
              <a:t>Леонардо да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5E4C34"/>
                </a:solidFill>
              </a:rPr>
              <a:t>Вінчі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5E4C34"/>
                </a:solidFill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51" y="408593"/>
            <a:ext cx="8009983" cy="43605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739" y="4975338"/>
            <a:ext cx="4142609" cy="1323439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4000" i="1" dirty="0" smtClean="0">
                <a:ln>
                  <a:solidFill>
                    <a:srgbClr val="483A28"/>
                  </a:solidFill>
                </a:ln>
                <a:solidFill>
                  <a:srgbClr val="5E4C34"/>
                </a:solidFill>
              </a:rPr>
              <a:t>«</a:t>
            </a:r>
            <a:r>
              <a:rPr lang="ru-RU" sz="4000" i="1" dirty="0" err="1" smtClean="0">
                <a:ln>
                  <a:solidFill>
                    <a:srgbClr val="483A28"/>
                  </a:solidFill>
                </a:ln>
                <a:solidFill>
                  <a:srgbClr val="5E4C34"/>
                </a:solidFill>
              </a:rPr>
              <a:t>Таемна</a:t>
            </a:r>
            <a:r>
              <a:rPr lang="ru-RU" sz="4000" i="1" dirty="0" smtClean="0">
                <a:ln>
                  <a:solidFill>
                    <a:srgbClr val="483A28"/>
                  </a:solidFill>
                </a:ln>
                <a:solidFill>
                  <a:srgbClr val="5E4C34"/>
                </a:solidFill>
              </a:rPr>
              <a:t> вечеря»</a:t>
            </a:r>
          </a:p>
          <a:p>
            <a:pPr algn="ctr"/>
            <a:r>
              <a:rPr lang="ru-RU" sz="4000" dirty="0" smtClean="0">
                <a:ln>
                  <a:solidFill>
                    <a:srgbClr val="483A28"/>
                  </a:solidFill>
                </a:ln>
                <a:solidFill>
                  <a:srgbClr val="5E4C34"/>
                </a:solidFill>
              </a:rPr>
              <a:t>Леонардо </a:t>
            </a:r>
            <a:r>
              <a:rPr lang="ru-RU" sz="4000" dirty="0">
                <a:ln>
                  <a:solidFill>
                    <a:srgbClr val="483A28"/>
                  </a:solidFill>
                </a:ln>
                <a:solidFill>
                  <a:srgbClr val="5E4C34"/>
                </a:solidFill>
              </a:rPr>
              <a:t>да </a:t>
            </a:r>
            <a:r>
              <a:rPr lang="ru-RU" sz="4000" dirty="0" err="1">
                <a:ln>
                  <a:solidFill>
                    <a:srgbClr val="483A28"/>
                  </a:solidFill>
                </a:ln>
                <a:solidFill>
                  <a:srgbClr val="5E4C34"/>
                </a:solidFill>
              </a:rPr>
              <a:t>Вінчі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57685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296" y="410615"/>
            <a:ext cx="5578366" cy="5910755"/>
          </a:xfrm>
          <a:solidFill>
            <a:srgbClr val="EFEDBB">
              <a:alpha val="41000"/>
            </a:srgbClr>
          </a:solidFill>
        </p:spPr>
        <p:txBody>
          <a:bodyPr>
            <a:noAutofit/>
          </a:bodyPr>
          <a:lstStyle/>
          <a:p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Обличчя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Мони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Лізи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передає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так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багато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3200" dirty="0" err="1" smtClean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найтонших</a:t>
            </a:r>
            <a:r>
              <a:rPr lang="ru-RU" sz="3200" dirty="0" smtClean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відтінків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думок,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почуттів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,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емоцій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,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що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однозначно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схарактери­зувати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цей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 </a:t>
            </a:r>
            <a:r>
              <a:rPr lang="ru-RU" sz="3200" dirty="0" smtClean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образ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неможливо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. </a:t>
            </a:r>
            <a:r>
              <a:rPr lang="ru-RU" sz="3200" dirty="0" smtClean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/>
            </a:r>
            <a:br>
              <a:rPr lang="ru-RU" sz="3200" dirty="0" smtClean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</a:br>
            <a:r>
              <a:rPr lang="ru-RU" sz="3200" dirty="0" smtClean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А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посмішка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Джоконди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3200" dirty="0" smtClean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- одна з </a:t>
            </a:r>
            <a:r>
              <a:rPr lang="ru-RU" sz="3200" dirty="0" err="1" smtClean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найвідоміших</a:t>
            </a:r>
            <a:r>
              <a:rPr lang="ru-RU" sz="3200" dirty="0" smtClean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загадок в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історії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живопису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.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Кожен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сприймає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цю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посмішку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по-своєму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: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комусь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вона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здається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ніжною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,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комусь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грайливою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, сумною,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іронічною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—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трактувань</a:t>
            </a:r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3200" dirty="0" err="1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безліч</a:t>
            </a:r>
            <a:endParaRPr lang="ru-RU" sz="3200" dirty="0">
              <a:ln>
                <a:solidFill>
                  <a:srgbClr val="483A28"/>
                </a:solidFill>
              </a:ln>
              <a:solidFill>
                <a:srgbClr val="81550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68" y="158366"/>
            <a:ext cx="3619414" cy="5207791"/>
          </a:xfrm>
        </p:spPr>
      </p:pic>
      <p:sp>
        <p:nvSpPr>
          <p:cNvPr id="5" name="TextBox 4"/>
          <p:cNvSpPr txBox="1"/>
          <p:nvPr/>
        </p:nvSpPr>
        <p:spPr>
          <a:xfrm>
            <a:off x="7141780" y="5503783"/>
            <a:ext cx="3355790" cy="1077218"/>
          </a:xfrm>
          <a:prstGeom prst="rect">
            <a:avLst/>
          </a:prstGeom>
          <a:solidFill>
            <a:srgbClr val="EFEDBB">
              <a:alpha val="27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smtClean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«</a:t>
            </a:r>
            <a:r>
              <a:rPr lang="ru-RU" sz="3200" i="1" dirty="0" err="1" smtClean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Мона</a:t>
            </a:r>
            <a:r>
              <a:rPr lang="ru-RU" sz="3200" i="1" dirty="0" smtClean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 </a:t>
            </a:r>
            <a:r>
              <a:rPr lang="ru-RU" sz="3200" i="1" dirty="0" err="1" smtClean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Ліза</a:t>
            </a:r>
            <a:r>
              <a:rPr lang="ru-RU" sz="3200" i="1" dirty="0" smtClean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»</a:t>
            </a:r>
            <a:endParaRPr lang="ru-RU" sz="3200" i="1" dirty="0">
              <a:ln>
                <a:solidFill>
                  <a:srgbClr val="483A28"/>
                </a:solidFill>
              </a:ln>
              <a:solidFill>
                <a:srgbClr val="815505"/>
              </a:solidFill>
            </a:endParaRPr>
          </a:p>
          <a:p>
            <a:pPr algn="ctr"/>
            <a:r>
              <a:rPr lang="ru-RU" sz="3200" dirty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Леонардо да </a:t>
            </a:r>
            <a:r>
              <a:rPr lang="ru-RU" sz="3200" dirty="0" err="1" smtClean="0">
                <a:ln>
                  <a:solidFill>
                    <a:srgbClr val="483A28"/>
                  </a:solidFill>
                </a:ln>
                <a:solidFill>
                  <a:srgbClr val="815505"/>
                </a:solidFill>
              </a:rPr>
              <a:t>Вінчі</a:t>
            </a:r>
            <a:endParaRPr lang="ru-RU" sz="3200" dirty="0">
              <a:ln>
                <a:solidFill>
                  <a:srgbClr val="483A28"/>
                </a:solidFill>
              </a:ln>
              <a:solidFill>
                <a:srgbClr val="8155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5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3045" y="500062"/>
            <a:ext cx="8925910" cy="1325563"/>
          </a:xfrm>
        </p:spPr>
        <p:txBody>
          <a:bodyPr>
            <a:prstTxWarp prst="textDoubleWave1">
              <a:avLst/>
            </a:prstTxWarp>
          </a:bodyPr>
          <a:lstStyle/>
          <a:p>
            <a:r>
              <a:rPr lang="ru-RU" b="1" dirty="0" err="1" smtClean="0">
                <a:ln>
                  <a:solidFill>
                    <a:srgbClr val="815505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Мікеланджело</a:t>
            </a:r>
            <a:r>
              <a:rPr lang="ru-RU" b="1" dirty="0" smtClean="0">
                <a:ln>
                  <a:solidFill>
                    <a:srgbClr val="815505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 smtClean="0">
                <a:ln>
                  <a:solidFill>
                    <a:srgbClr val="815505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Буонарроті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0" y="1162843"/>
            <a:ext cx="3426250" cy="4351338"/>
          </a:xfrm>
          <a:effectLst>
            <a:softEdge rad="482600"/>
          </a:effectLst>
        </p:spPr>
      </p:pic>
      <p:sp>
        <p:nvSpPr>
          <p:cNvPr id="5" name="TextBox 4"/>
          <p:cNvSpPr txBox="1"/>
          <p:nvPr/>
        </p:nvSpPr>
        <p:spPr>
          <a:xfrm>
            <a:off x="3962539" y="1431487"/>
            <a:ext cx="48819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Ренесансний</a:t>
            </a:r>
            <a:r>
              <a:rPr lang="ru-RU" sz="3600" i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i="1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ідеал</a:t>
            </a:r>
            <a:r>
              <a:rPr lang="ru-RU" sz="3600" i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i="1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сильної</a:t>
            </a:r>
            <a:r>
              <a:rPr lang="ru-RU" sz="3600" i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3600" i="1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впевненої</a:t>
            </a:r>
            <a:r>
              <a:rPr lang="ru-RU" sz="3600" i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sz="3600" i="1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собі</a:t>
            </a:r>
            <a:r>
              <a:rPr lang="ru-RU" sz="3600" i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i="1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людини</a:t>
            </a:r>
            <a:r>
              <a:rPr lang="ru-RU" sz="3600" i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, чия краса </a:t>
            </a:r>
            <a:r>
              <a:rPr lang="ru-RU" sz="3600" i="1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поєднувалась</a:t>
            </a:r>
            <a:r>
              <a:rPr lang="ru-RU" sz="3600" i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з </a:t>
            </a:r>
            <a:r>
              <a:rPr lang="ru-RU" sz="3600" i="1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енергією</a:t>
            </a:r>
            <a:r>
              <a:rPr lang="ru-RU" sz="3600" i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та си­лою </a:t>
            </a:r>
            <a:r>
              <a:rPr lang="ru-RU" sz="3600" i="1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розуму</a:t>
            </a:r>
            <a:endParaRPr lang="ru-RU" sz="3600" i="1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7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022" y="4934607"/>
            <a:ext cx="4742794" cy="1325563"/>
          </a:xfrm>
          <a:solidFill>
            <a:schemeClr val="bg1">
              <a:alpha val="2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sz="3200" b="1" i="1" dirty="0" err="1">
                <a:solidFill>
                  <a:schemeClr val="accent2">
                    <a:lumMod val="50000"/>
                  </a:schemeClr>
                </a:solidFill>
              </a:rPr>
              <a:t>П'єта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Мікеланджело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Буонарроті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12" y="191704"/>
            <a:ext cx="4270015" cy="44748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06" y="1577209"/>
            <a:ext cx="3422117" cy="4839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90278" y="191704"/>
            <a:ext cx="5625772" cy="1200329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sz="3600" i="1" dirty="0" err="1" smtClean="0">
                <a:solidFill>
                  <a:schemeClr val="accent2">
                    <a:lumMod val="50000"/>
                  </a:schemeClr>
                </a:solidFill>
              </a:rPr>
              <a:t>Мойсей</a:t>
            </a:r>
            <a:r>
              <a:rPr lang="ru-RU" sz="3600" i="1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  <a:p>
            <a:pPr algn="ctr"/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</a:rPr>
              <a:t>Мікеланджело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</a:rPr>
              <a:t>Буонарроті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195</Words>
  <Application>Microsoft Office PowerPoint</Application>
  <PresentationFormat>Широкоэкранный</PresentationFormat>
  <Paragraphs>35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Культура Італії починається з культури стародавнього Риму</vt:lpstr>
      <vt:lpstr>у Стародавньому Римі створено ряд абсолютно нових типів споруд. Це передусім амфітеатри</vt:lpstr>
      <vt:lpstr>Відродження відзначене появою надзвичайно талановитих особистостей, творчість яких стала великим відкриттям у європейській культурі й до сьогодні залишається взірцем неперевершеного мистецького генія</vt:lpstr>
      <vt:lpstr>Леонардо да Вінчі </vt:lpstr>
      <vt:lpstr>Презентация PowerPoint</vt:lpstr>
      <vt:lpstr>Обличчя Мони Лізи передає так багато найтонших відтінків думок, почуттів, емоцій, що однозначно схарактери­зувати цей образ неможливо.  А посмішка Джоконди - одна з найвідоміших загадок в історії живопису. Кожен сприймає цю посмішку по-своєму: комусь вона здається ніжною, комусь грайливою, сумною, іронічною — трактувань безліч</vt:lpstr>
      <vt:lpstr>Мікеланджело Буонарроті </vt:lpstr>
      <vt:lpstr>«П'єта»  Мікеланджело Буонарроті</vt:lpstr>
      <vt:lpstr>Рафаель Санті</vt:lpstr>
      <vt:lpstr>Презентация PowerPoint</vt:lpstr>
      <vt:lpstr>Росписи фресками на стінах па­радних залів Ватикану  Рафаель Санті</vt:lpstr>
      <vt:lpstr>Італійська опера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</dc:creator>
  <cp:lastModifiedBy>па</cp:lastModifiedBy>
  <cp:revision>20</cp:revision>
  <dcterms:created xsi:type="dcterms:W3CDTF">2015-02-05T15:11:23Z</dcterms:created>
  <dcterms:modified xsi:type="dcterms:W3CDTF">2015-04-21T05:23:41Z</dcterms:modified>
</cp:coreProperties>
</file>