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D5FA5D-18EC-44A7-B4D0-E05F9ABDC4C8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4E0227-44CC-4BE1-8663-C8AAE5AEFF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3645024"/>
            <a:ext cx="2987824" cy="178558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175351" cy="270892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Архітектура</a:t>
            </a:r>
            <a:r>
              <a:rPr lang="ru-RU" b="1" dirty="0" smtClean="0">
                <a:solidFill>
                  <a:srgbClr val="FF0000"/>
                </a:solidFill>
              </a:rPr>
              <a:t>                    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                   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err="1" smtClean="0">
                <a:solidFill>
                  <a:srgbClr val="FF0000"/>
                </a:solidFill>
              </a:rPr>
              <a:t>Відродження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5940152" cy="41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36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9001" y="4653136"/>
            <a:ext cx="6400800" cy="2204864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sz="2400" dirty="0" err="1"/>
              <a:t>Ватиканська</a:t>
            </a:r>
            <a:r>
              <a:rPr lang="ru-RU" sz="2400" dirty="0"/>
              <a:t> </a:t>
            </a:r>
            <a:r>
              <a:rPr lang="ru-RU" sz="2400" dirty="0" err="1"/>
              <a:t>П'єта</a:t>
            </a:r>
            <a:r>
              <a:rPr lang="ru-RU" sz="2400" dirty="0"/>
              <a:t>» </a:t>
            </a:r>
            <a:r>
              <a:rPr lang="ru-RU" sz="2400" dirty="0" err="1"/>
              <a:t>Мікеланджело</a:t>
            </a:r>
            <a:r>
              <a:rPr lang="ru-RU" sz="2400" dirty="0"/>
              <a:t> (1499): у </a:t>
            </a:r>
            <a:r>
              <a:rPr lang="ru-RU" sz="2400" dirty="0" err="1"/>
              <a:t>традиційному</a:t>
            </a:r>
            <a:r>
              <a:rPr lang="ru-RU" sz="2400" dirty="0"/>
              <a:t> </a:t>
            </a:r>
            <a:r>
              <a:rPr lang="ru-RU" sz="2400" dirty="0" err="1"/>
              <a:t>релігійному</a:t>
            </a:r>
            <a:r>
              <a:rPr lang="ru-RU" sz="2400" dirty="0"/>
              <a:t> </a:t>
            </a:r>
            <a:r>
              <a:rPr lang="ru-RU" sz="2400" dirty="0" err="1"/>
              <a:t>сюжеті</a:t>
            </a:r>
            <a:r>
              <a:rPr lang="ru-RU" sz="2400" dirty="0"/>
              <a:t> на перший план </a:t>
            </a:r>
            <a:r>
              <a:rPr lang="ru-RU" sz="2400" dirty="0" err="1"/>
              <a:t>винесено</a:t>
            </a:r>
            <a:r>
              <a:rPr lang="ru-RU" sz="2400" dirty="0"/>
              <a:t> </a:t>
            </a:r>
            <a:r>
              <a:rPr lang="ru-RU" sz="2400" dirty="0" err="1"/>
              <a:t>прості</a:t>
            </a:r>
            <a:r>
              <a:rPr lang="ru-RU" sz="2400" dirty="0"/>
              <a:t> </a:t>
            </a:r>
            <a:r>
              <a:rPr lang="ru-RU" sz="2400" dirty="0" err="1"/>
              <a:t>людські</a:t>
            </a:r>
            <a:r>
              <a:rPr lang="ru-RU" sz="2400" dirty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 - </a:t>
            </a:r>
            <a:r>
              <a:rPr lang="ru-RU" sz="2400" dirty="0" err="1"/>
              <a:t>материнська</a:t>
            </a:r>
            <a:r>
              <a:rPr lang="ru-RU" sz="2400" dirty="0"/>
              <a:t> </a:t>
            </a:r>
            <a:r>
              <a:rPr lang="ru-RU" sz="2400" dirty="0" err="1"/>
              <a:t>любов</a:t>
            </a:r>
            <a:r>
              <a:rPr lang="ru-RU" sz="2400" dirty="0"/>
              <a:t> і </a:t>
            </a:r>
            <a:r>
              <a:rPr lang="ru-RU" sz="2400" dirty="0" err="1"/>
              <a:t>скорбота</a:t>
            </a:r>
            <a:endParaRPr lang="ru-RU" sz="2400" dirty="0"/>
          </a:p>
        </p:txBody>
      </p:sp>
      <p:pic>
        <p:nvPicPr>
          <p:cNvPr id="6146" name="Picture 2" descr="C:\Users\solt\Desktop\600px-Michelangelo's_Pieta_5450_cut_out_bl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9"/>
            <a:ext cx="5724128" cy="434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15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lt\Desktop\800px-Valladolid_-_Cated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08352"/>
            <a:ext cx="4572000" cy="374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84" y="0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Важливий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етап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розвитку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архітектури</a:t>
            </a:r>
            <a:r>
              <a:rPr lang="ru-RU" sz="2800" dirty="0">
                <a:solidFill>
                  <a:srgbClr val="002060"/>
                </a:solidFill>
              </a:rPr>
              <a:t> як </a:t>
            </a:r>
            <a:r>
              <a:rPr lang="ru-RU" sz="2800" dirty="0" err="1">
                <a:solidFill>
                  <a:srgbClr val="002060"/>
                </a:solidFill>
              </a:rPr>
              <a:t>мистецтва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пов'язаний</a:t>
            </a:r>
            <a:r>
              <a:rPr lang="ru-RU" sz="2800" dirty="0">
                <a:solidFill>
                  <a:srgbClr val="002060"/>
                </a:solidFill>
              </a:rPr>
              <a:t> з культурою </a:t>
            </a:r>
            <a:r>
              <a:rPr lang="ru-RU" sz="2800" dirty="0" err="1">
                <a:solidFill>
                  <a:srgbClr val="002060"/>
                </a:solidFill>
              </a:rPr>
              <a:t>Відродження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що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виникла</a:t>
            </a:r>
            <a:r>
              <a:rPr lang="ru-RU" sz="2800" dirty="0">
                <a:solidFill>
                  <a:srgbClr val="002060"/>
                </a:solidFill>
              </a:rPr>
              <a:t> на початку 15 </a:t>
            </a:r>
            <a:r>
              <a:rPr lang="ru-RU" sz="2800" dirty="0" err="1" smtClean="0">
                <a:solidFill>
                  <a:srgbClr val="002060"/>
                </a:solidFill>
              </a:rPr>
              <a:t>століття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в </a:t>
            </a:r>
            <a:r>
              <a:rPr lang="ru-RU" sz="2800" dirty="0" err="1">
                <a:solidFill>
                  <a:srgbClr val="002060"/>
                </a:solidFill>
              </a:rPr>
              <a:t>італійському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місті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Флоренція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і </a:t>
            </a:r>
            <a:r>
              <a:rPr lang="ru-RU" sz="2800" dirty="0" err="1">
                <a:solidFill>
                  <a:srgbClr val="002060"/>
                </a:solidFill>
              </a:rPr>
              <a:t>розвивалось</a:t>
            </a:r>
            <a:r>
              <a:rPr lang="ru-RU" sz="2800" dirty="0">
                <a:solidFill>
                  <a:srgbClr val="002060"/>
                </a:solidFill>
              </a:rPr>
              <a:t> в 15-16 </a:t>
            </a:r>
            <a:r>
              <a:rPr lang="ru-RU" sz="2800" dirty="0" err="1" smtClean="0">
                <a:solidFill>
                  <a:srgbClr val="002060"/>
                </a:solidFill>
              </a:rPr>
              <a:t>століттях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у </a:t>
            </a:r>
            <a:r>
              <a:rPr lang="ru-RU" sz="2800" dirty="0" err="1">
                <a:solidFill>
                  <a:srgbClr val="002060"/>
                </a:solidFill>
              </a:rPr>
              <a:t>багатьох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країнах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Західної</a:t>
            </a:r>
            <a:r>
              <a:rPr lang="ru-RU" sz="2800" dirty="0">
                <a:solidFill>
                  <a:srgbClr val="002060"/>
                </a:solidFill>
              </a:rPr>
              <a:t> та </a:t>
            </a:r>
            <a:r>
              <a:rPr lang="ru-RU" sz="2800" dirty="0" err="1">
                <a:solidFill>
                  <a:srgbClr val="002060"/>
                </a:solidFill>
              </a:rPr>
              <a:t>Центральної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Європи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85119" y="6258281"/>
            <a:ext cx="1810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(15 </a:t>
            </a:r>
            <a:r>
              <a:rPr lang="ru-RU" sz="2400" dirty="0" err="1" smtClean="0"/>
              <a:t>століття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45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6633" y="2927936"/>
            <a:ext cx="6885384" cy="42816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err="1" smtClean="0"/>
              <a:t>Середньовічній</a:t>
            </a:r>
            <a:r>
              <a:rPr lang="ru-RU" sz="2400" dirty="0" smtClean="0"/>
              <a:t> </a:t>
            </a:r>
            <a:r>
              <a:rPr lang="ru-RU" sz="2400" dirty="0" err="1"/>
              <a:t>релігійній</a:t>
            </a:r>
            <a:r>
              <a:rPr lang="ru-RU" sz="2400" dirty="0"/>
              <a:t> </a:t>
            </a:r>
            <a:r>
              <a:rPr lang="ru-RU" sz="2400" dirty="0" err="1"/>
              <a:t>ідеології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протиставлено</a:t>
            </a:r>
            <a:r>
              <a:rPr lang="ru-RU" sz="2400" dirty="0"/>
              <a:t> </a:t>
            </a:r>
            <a:r>
              <a:rPr lang="ru-RU" sz="2400" dirty="0" err="1"/>
              <a:t>гуманізм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шукав</a:t>
            </a:r>
            <a:r>
              <a:rPr lang="ru-RU" sz="2400" dirty="0"/>
              <a:t> </a:t>
            </a:r>
            <a:r>
              <a:rPr lang="ru-RU" sz="2400" dirty="0" err="1"/>
              <a:t>взівців</a:t>
            </a:r>
            <a:r>
              <a:rPr lang="ru-RU" sz="2400" dirty="0"/>
              <a:t> в </a:t>
            </a:r>
            <a:r>
              <a:rPr lang="ru-RU" sz="2400" dirty="0" err="1"/>
              <a:t>давньоримській</a:t>
            </a:r>
            <a:r>
              <a:rPr lang="ru-RU" sz="2400" dirty="0"/>
              <a:t> </a:t>
            </a:r>
            <a:r>
              <a:rPr lang="ru-RU" sz="2400" dirty="0" err="1"/>
              <a:t>античній</a:t>
            </a:r>
            <a:r>
              <a:rPr lang="ru-RU" sz="2400" dirty="0"/>
              <a:t> </a:t>
            </a:r>
            <a:r>
              <a:rPr lang="ru-RU" sz="2400" dirty="0" err="1"/>
              <a:t>спадщині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яскраво</a:t>
            </a:r>
            <a:r>
              <a:rPr lang="ru-RU" sz="2400" dirty="0"/>
              <a:t> </a:t>
            </a:r>
            <a:r>
              <a:rPr lang="ru-RU" sz="2400" dirty="0" err="1"/>
              <a:t>відбилося</a:t>
            </a:r>
            <a:r>
              <a:rPr lang="ru-RU" sz="2400" dirty="0"/>
              <a:t> в </a:t>
            </a:r>
            <a:r>
              <a:rPr lang="ru-RU" sz="2400" dirty="0" err="1"/>
              <a:t>архітектурі</a:t>
            </a:r>
            <a:r>
              <a:rPr lang="ru-RU" sz="2400" dirty="0"/>
              <a:t>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будівель</a:t>
            </a:r>
            <a:r>
              <a:rPr lang="ru-RU" sz="2400" dirty="0"/>
              <a:t>, </a:t>
            </a:r>
            <a:r>
              <a:rPr lang="ru-RU" sz="2400" dirty="0" err="1"/>
              <a:t>палаців</a:t>
            </a:r>
            <a:r>
              <a:rPr lang="ru-RU" sz="2400" dirty="0"/>
              <a:t>, </a:t>
            </a:r>
            <a:r>
              <a:rPr lang="ru-RU" sz="2400" dirty="0" err="1"/>
              <a:t>заміських</a:t>
            </a:r>
            <a:r>
              <a:rPr lang="ru-RU" sz="2400" dirty="0"/>
              <a:t> </a:t>
            </a:r>
            <a:r>
              <a:rPr lang="ru-RU" sz="2400" dirty="0" err="1"/>
              <a:t>маєтків</a:t>
            </a:r>
            <a:r>
              <a:rPr lang="ru-RU" sz="2400" dirty="0"/>
              <a:t>. </a:t>
            </a:r>
            <a:r>
              <a:rPr lang="ru-RU" sz="2400" dirty="0" err="1"/>
              <a:t>Будівельника-ремісника</a:t>
            </a:r>
            <a:r>
              <a:rPr lang="ru-RU" sz="2400" dirty="0"/>
              <a:t> </a:t>
            </a:r>
            <a:r>
              <a:rPr lang="ru-RU" sz="2400" dirty="0" err="1"/>
              <a:t>змінює</a:t>
            </a:r>
            <a:r>
              <a:rPr lang="ru-RU" sz="2400" dirty="0"/>
              <a:t> широко </a:t>
            </a:r>
            <a:r>
              <a:rPr lang="ru-RU" sz="2400" dirty="0" err="1"/>
              <a:t>освічений</a:t>
            </a:r>
            <a:r>
              <a:rPr lang="ru-RU" sz="2400" dirty="0"/>
              <a:t> </a:t>
            </a:r>
            <a:r>
              <a:rPr lang="ru-RU" sz="2400" dirty="0" err="1"/>
              <a:t>спеціаліст-архітектор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спирається</a:t>
            </a:r>
            <a:r>
              <a:rPr lang="ru-RU" sz="2400" dirty="0"/>
              <a:t> на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сучасної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 descr="C:\Users\solt\Desktop\content_.jpg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0"/>
            <a:ext cx="5004048" cy="294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65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6572200" cy="3729568"/>
          </a:xfrm>
        </p:spPr>
        <p:txBody>
          <a:bodyPr>
            <a:normAutofit/>
          </a:bodyPr>
          <a:lstStyle/>
          <a:p>
            <a:r>
              <a:rPr lang="ru-RU" sz="2800" dirty="0" err="1"/>
              <a:t>Мимовольній</a:t>
            </a:r>
            <a:r>
              <a:rPr lang="ru-RU" sz="2800" dirty="0"/>
              <a:t> </a:t>
            </a:r>
            <a:r>
              <a:rPr lang="ru-RU" sz="2800" dirty="0" err="1"/>
              <a:t>асиметрії</a:t>
            </a:r>
            <a:r>
              <a:rPr lang="ru-RU" sz="2800" dirty="0"/>
              <a:t> </a:t>
            </a:r>
            <a:r>
              <a:rPr lang="ru-RU" sz="2800" dirty="0" err="1"/>
              <a:t>ансамблів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здебільшого</a:t>
            </a:r>
            <a:r>
              <a:rPr lang="ru-RU" sz="2800" dirty="0"/>
              <a:t> </a:t>
            </a:r>
            <a:r>
              <a:rPr lang="ru-RU" sz="2800" dirty="0" err="1"/>
              <a:t>розвивалися</a:t>
            </a:r>
            <a:r>
              <a:rPr lang="ru-RU" sz="2800" dirty="0"/>
              <a:t> </a:t>
            </a:r>
            <a:r>
              <a:rPr lang="ru-RU" sz="2800" dirty="0" err="1"/>
              <a:t>поступово</a:t>
            </a:r>
            <a:r>
              <a:rPr lang="ru-RU" sz="2800" dirty="0"/>
              <a:t>,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протиставлені</a:t>
            </a:r>
            <a:r>
              <a:rPr lang="ru-RU" sz="2800" dirty="0"/>
              <a:t> </a:t>
            </a:r>
            <a:r>
              <a:rPr lang="ru-RU" sz="2800" dirty="0" err="1"/>
              <a:t>чіткі</a:t>
            </a:r>
            <a:r>
              <a:rPr lang="ru-RU" sz="2800" dirty="0"/>
              <a:t>, </a:t>
            </a:r>
            <a:r>
              <a:rPr lang="ru-RU" sz="2800" dirty="0" err="1"/>
              <a:t>завершені</a:t>
            </a:r>
            <a:r>
              <a:rPr lang="ru-RU" sz="2800" dirty="0"/>
              <a:t> </a:t>
            </a:r>
            <a:r>
              <a:rPr lang="ru-RU" sz="2800" dirty="0" err="1"/>
              <a:t>геометричні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як </a:t>
            </a:r>
            <a:r>
              <a:rPr lang="ru-RU" sz="2800" dirty="0" err="1"/>
              <a:t>вираз</a:t>
            </a:r>
            <a:r>
              <a:rPr lang="ru-RU" sz="2800" dirty="0"/>
              <a:t> </a:t>
            </a:r>
            <a:r>
              <a:rPr lang="ru-RU" sz="2800" dirty="0" err="1"/>
              <a:t>вольового</a:t>
            </a:r>
            <a:r>
              <a:rPr lang="ru-RU" sz="2800" dirty="0"/>
              <a:t>, </a:t>
            </a:r>
            <a:r>
              <a:rPr lang="ru-RU" sz="2800" dirty="0" err="1"/>
              <a:t>організуючого</a:t>
            </a:r>
            <a:r>
              <a:rPr lang="ru-RU" sz="2800" dirty="0"/>
              <a:t> початку. </a:t>
            </a:r>
            <a:r>
              <a:rPr lang="ru-RU" sz="2800" dirty="0" err="1"/>
              <a:t>Цей</a:t>
            </a:r>
            <a:r>
              <a:rPr lang="ru-RU" sz="2800" dirty="0"/>
              <a:t> </a:t>
            </a:r>
            <a:r>
              <a:rPr lang="ru-RU" sz="2800" dirty="0" err="1"/>
              <a:t>новий</a:t>
            </a:r>
            <a:r>
              <a:rPr lang="ru-RU" sz="2800" dirty="0"/>
              <a:t> </a:t>
            </a:r>
            <a:r>
              <a:rPr lang="ru-RU" sz="2800" dirty="0" err="1"/>
              <a:t>підхід</a:t>
            </a:r>
            <a:r>
              <a:rPr lang="ru-RU" sz="2800" dirty="0"/>
              <a:t> до </a:t>
            </a:r>
            <a:r>
              <a:rPr lang="ru-RU" sz="2800" dirty="0" err="1"/>
              <a:t>архітектури</a:t>
            </a:r>
            <a:r>
              <a:rPr lang="ru-RU" sz="2800" dirty="0"/>
              <a:t> </a:t>
            </a:r>
            <a:r>
              <a:rPr lang="ru-RU" sz="2800" dirty="0" err="1"/>
              <a:t>виражений</a:t>
            </a:r>
            <a:r>
              <a:rPr lang="ru-RU" sz="2800" dirty="0"/>
              <a:t> в </a:t>
            </a:r>
            <a:r>
              <a:rPr lang="ru-RU" sz="2800" dirty="0" smtClean="0"/>
              <a:t>палаццо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68960"/>
            <a:ext cx="4211960" cy="377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 descr="C:\Users\solt\Desktop\1219151531_05050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8999"/>
            <a:ext cx="446722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93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r>
              <a:rPr lang="uk-UA" dirty="0" smtClean="0"/>
              <a:t>Що таке палаццо?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777" y="908720"/>
            <a:ext cx="6400800" cy="34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Палаццо </a:t>
            </a:r>
            <a:r>
              <a:rPr lang="ru-RU" sz="2800" dirty="0"/>
              <a:t>— </a:t>
            </a:r>
            <a:r>
              <a:rPr lang="ru-RU" sz="2800" dirty="0" smtClean="0"/>
              <a:t>тип </a:t>
            </a:r>
            <a:r>
              <a:rPr lang="ru-RU" sz="2800" dirty="0" err="1"/>
              <a:t>будинку</a:t>
            </a:r>
            <a:r>
              <a:rPr lang="ru-RU" sz="2800" dirty="0"/>
              <a:t>-палацу, в </a:t>
            </a:r>
            <a:r>
              <a:rPr lang="ru-RU" sz="2800" dirty="0" err="1"/>
              <a:t>якому</a:t>
            </a:r>
            <a:r>
              <a:rPr lang="ru-RU" sz="2800" dirty="0"/>
              <a:t> кожному </a:t>
            </a:r>
            <a:r>
              <a:rPr lang="ru-RU" sz="2800" dirty="0" err="1"/>
              <a:t>елементу</a:t>
            </a:r>
            <a:r>
              <a:rPr lang="ru-RU" sz="2800" dirty="0"/>
              <a:t> </a:t>
            </a:r>
            <a:r>
              <a:rPr lang="ru-RU" sz="2800" dirty="0" err="1"/>
              <a:t>притаманна</a:t>
            </a:r>
            <a:r>
              <a:rPr lang="ru-RU" sz="2800" dirty="0"/>
              <a:t> </a:t>
            </a:r>
            <a:r>
              <a:rPr lang="ru-RU" sz="2800" dirty="0" err="1"/>
              <a:t>виражена</a:t>
            </a:r>
            <a:r>
              <a:rPr lang="ru-RU" sz="2800" dirty="0"/>
              <a:t> </a:t>
            </a:r>
            <a:r>
              <a:rPr lang="ru-RU" sz="2800" dirty="0" err="1"/>
              <a:t>закінченість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виявляється</a:t>
            </a:r>
            <a:r>
              <a:rPr lang="ru-RU" sz="2800" dirty="0"/>
              <a:t> і в </a:t>
            </a:r>
            <a:r>
              <a:rPr lang="ru-RU" sz="2800" dirty="0" err="1"/>
              <a:t>зосередженості</a:t>
            </a:r>
            <a:r>
              <a:rPr lang="ru-RU" sz="2800" dirty="0"/>
              <a:t> </a:t>
            </a:r>
            <a:r>
              <a:rPr lang="ru-RU" sz="2800" dirty="0" err="1"/>
              <a:t>будівлі</a:t>
            </a:r>
            <a:r>
              <a:rPr lang="ru-RU" sz="2800" dirty="0"/>
              <a:t> </a:t>
            </a:r>
            <a:r>
              <a:rPr lang="ru-RU" sz="2800" dirty="0" err="1"/>
              <a:t>навколо</a:t>
            </a:r>
            <a:r>
              <a:rPr lang="ru-RU" sz="2800" dirty="0"/>
              <a:t> замкнутого </a:t>
            </a:r>
            <a:r>
              <a:rPr lang="ru-RU" sz="2800" dirty="0" err="1"/>
              <a:t>симетричного</a:t>
            </a:r>
            <a:r>
              <a:rPr lang="ru-RU" sz="2800" dirty="0"/>
              <a:t> </a:t>
            </a:r>
            <a:r>
              <a:rPr lang="ru-RU" sz="2800" dirty="0" err="1"/>
              <a:t>подвір'я</a:t>
            </a:r>
            <a:r>
              <a:rPr lang="ru-RU" sz="2800" dirty="0"/>
              <a:t>, і в </a:t>
            </a:r>
            <a:r>
              <a:rPr lang="ru-RU" sz="2800" dirty="0" err="1"/>
              <a:t>строгій</a:t>
            </a:r>
            <a:r>
              <a:rPr lang="ru-RU" sz="2800" dirty="0"/>
              <a:t> </a:t>
            </a:r>
            <a:r>
              <a:rPr lang="ru-RU" sz="2800" dirty="0" err="1"/>
              <a:t>симетрії</a:t>
            </a:r>
            <a:r>
              <a:rPr lang="ru-RU" sz="2800" dirty="0"/>
              <a:t> фасаду. </a:t>
            </a:r>
          </a:p>
        </p:txBody>
      </p:sp>
      <p:pic>
        <p:nvPicPr>
          <p:cNvPr id="3074" name="Picture 2" descr="C:\Users\solt\Desktop\250px-Palazzo_Cavalli_Franchetti_Venez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68960"/>
            <a:ext cx="5063356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4963480"/>
            <a:ext cx="3918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Палаццо </a:t>
            </a:r>
            <a:r>
              <a:rPr lang="ru-RU" sz="2400" dirty="0" err="1" smtClean="0"/>
              <a:t>Каваллі-Франкетті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Венеція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902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Італійські</a:t>
            </a:r>
            <a:r>
              <a:rPr lang="ru-RU" sz="2400" dirty="0"/>
              <a:t> </a:t>
            </a:r>
            <a:r>
              <a:rPr lang="ru-RU" sz="2400" dirty="0" err="1"/>
              <a:t>архітектори</a:t>
            </a:r>
            <a:r>
              <a:rPr lang="ru-RU" sz="2400" dirty="0"/>
              <a:t> </a:t>
            </a:r>
            <a:r>
              <a:rPr lang="ru-RU" sz="2400" dirty="0" err="1"/>
              <a:t>звертаються</a:t>
            </a:r>
            <a:r>
              <a:rPr lang="ru-RU" sz="2400" dirty="0"/>
              <a:t> до </a:t>
            </a:r>
            <a:r>
              <a:rPr lang="ru-RU" sz="2400" dirty="0" err="1"/>
              <a:t>ясноЇ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ордерів</a:t>
            </a:r>
            <a:r>
              <a:rPr lang="ru-RU" sz="2400" dirty="0"/>
              <a:t> </a:t>
            </a:r>
            <a:r>
              <a:rPr lang="ru-RU" sz="2400" dirty="0" err="1"/>
              <a:t>Стародавньої</a:t>
            </a:r>
            <a:r>
              <a:rPr lang="ru-RU" sz="2400" dirty="0"/>
              <a:t> </a:t>
            </a:r>
            <a:r>
              <a:rPr lang="ru-RU" sz="2400" dirty="0" err="1"/>
              <a:t>Греції</a:t>
            </a:r>
            <a:r>
              <a:rPr lang="ru-RU" sz="2400" dirty="0"/>
              <a:t>: </a:t>
            </a:r>
            <a:r>
              <a:rPr lang="ru-RU" sz="2400" dirty="0" err="1"/>
              <a:t>творчість</a:t>
            </a:r>
            <a:r>
              <a:rPr lang="ru-RU" sz="2400" dirty="0"/>
              <a:t> </a:t>
            </a:r>
            <a:r>
              <a:rPr lang="ru-RU" sz="2400" dirty="0" err="1"/>
              <a:t>Філліппо</a:t>
            </a:r>
            <a:r>
              <a:rPr lang="ru-RU" sz="2400" dirty="0"/>
              <a:t> </a:t>
            </a:r>
            <a:r>
              <a:rPr lang="ru-RU" sz="2400" dirty="0" err="1"/>
              <a:t>Брунеллескі</a:t>
            </a:r>
            <a:r>
              <a:rPr lang="ru-RU" sz="2400" dirty="0"/>
              <a:t>, Л. Б. Альберта, </a:t>
            </a:r>
            <a:r>
              <a:rPr lang="ru-RU" sz="2400" dirty="0" err="1"/>
              <a:t>Мікелоццо</a:t>
            </a:r>
            <a:r>
              <a:rPr lang="ru-RU" sz="2400" dirty="0"/>
              <a:t>, Лучано </a:t>
            </a:r>
            <a:r>
              <a:rPr lang="ru-RU" sz="2400" dirty="0" err="1"/>
              <a:t>Лаурани</a:t>
            </a:r>
            <a:r>
              <a:rPr lang="ru-RU" sz="2400" dirty="0"/>
              <a:t>, </a:t>
            </a:r>
            <a:r>
              <a:rPr lang="ru-RU" sz="2400" dirty="0" err="1"/>
              <a:t>Браманте</a:t>
            </a:r>
            <a:r>
              <a:rPr lang="ru-RU" sz="2400" dirty="0"/>
              <a:t>, </a:t>
            </a:r>
            <a:r>
              <a:rPr lang="ru-RU" sz="2400" dirty="0" err="1"/>
              <a:t>Мікеланджело</a:t>
            </a:r>
            <a:r>
              <a:rPr lang="ru-RU" sz="2400" dirty="0"/>
              <a:t>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451" y="2636912"/>
            <a:ext cx="4159549" cy="42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3210"/>
            <a:ext cx="3059832" cy="38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217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0657" y="9622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dirty="0" err="1"/>
              <a:t>Архітектура</a:t>
            </a:r>
            <a:r>
              <a:rPr lang="ru-RU" sz="2400" dirty="0"/>
              <a:t> </a:t>
            </a:r>
            <a:r>
              <a:rPr lang="ru-RU" sz="2400" dirty="0" err="1"/>
              <a:t>Відродження</a:t>
            </a:r>
            <a:r>
              <a:rPr lang="ru-RU" sz="2400" dirty="0"/>
              <a:t> за межами </a:t>
            </a:r>
            <a:r>
              <a:rPr lang="ru-RU" sz="2400" dirty="0" err="1"/>
              <a:t>Італії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менш</a:t>
            </a:r>
            <a:r>
              <a:rPr lang="ru-RU" sz="2400" dirty="0"/>
              <a:t> </a:t>
            </a:r>
            <a:r>
              <a:rPr lang="ru-RU" sz="2400" dirty="0" err="1"/>
              <a:t>послідовна</a:t>
            </a:r>
            <a:r>
              <a:rPr lang="ru-RU" sz="2400" dirty="0"/>
              <a:t> в </a:t>
            </a:r>
            <a:r>
              <a:rPr lang="ru-RU" sz="2400" dirty="0" err="1"/>
              <a:t>подоланні</a:t>
            </a:r>
            <a:r>
              <a:rPr lang="ru-RU" sz="2400" dirty="0"/>
              <a:t> </a:t>
            </a:r>
            <a:r>
              <a:rPr lang="ru-RU" sz="2400" dirty="0" err="1"/>
              <a:t>середньовічної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і проходила </a:t>
            </a:r>
            <a:r>
              <a:rPr lang="ru-RU" sz="2400" dirty="0" err="1"/>
              <a:t>складну</a:t>
            </a:r>
            <a:r>
              <a:rPr lang="ru-RU" sz="2400" dirty="0"/>
              <a:t> </a:t>
            </a:r>
            <a:r>
              <a:rPr lang="ru-RU" sz="2400" dirty="0" err="1"/>
              <a:t>тривалу</a:t>
            </a:r>
            <a:r>
              <a:rPr lang="ru-RU" sz="2400" dirty="0"/>
              <a:t> </a:t>
            </a:r>
            <a:r>
              <a:rPr lang="ru-RU" sz="2400" dirty="0" err="1"/>
              <a:t>еволюцію</a:t>
            </a:r>
            <a:r>
              <a:rPr lang="ru-RU" sz="2400" dirty="0"/>
              <a:t>. У </a:t>
            </a:r>
            <a:r>
              <a:rPr lang="ru-RU" sz="2400" dirty="0" err="1"/>
              <a:t>розвитку</a:t>
            </a:r>
            <a:r>
              <a:rPr lang="ru-RU" sz="2400" dirty="0"/>
              <a:t> ж </a:t>
            </a:r>
            <a:r>
              <a:rPr lang="ru-RU" sz="2400" dirty="0" err="1"/>
              <a:t>архітектури</a:t>
            </a:r>
            <a:r>
              <a:rPr lang="ru-RU" sz="2400" dirty="0"/>
              <a:t> </a:t>
            </a:r>
            <a:r>
              <a:rPr lang="ru-RU" sz="2400" dirty="0" err="1"/>
              <a:t>Відроження</a:t>
            </a:r>
            <a:r>
              <a:rPr lang="ru-RU" sz="2400" dirty="0"/>
              <a:t> </a:t>
            </a:r>
            <a:r>
              <a:rPr lang="ru-RU" sz="2400" dirty="0" err="1"/>
              <a:t>Італії</a:t>
            </a:r>
            <a:r>
              <a:rPr lang="ru-RU" sz="2400" dirty="0"/>
              <a:t> </a:t>
            </a:r>
            <a:r>
              <a:rPr lang="ru-RU" sz="2400" dirty="0" err="1"/>
              <a:t>прийнято</a:t>
            </a:r>
            <a:r>
              <a:rPr lang="ru-RU" sz="2400" dirty="0"/>
              <a:t> </a:t>
            </a:r>
            <a:r>
              <a:rPr lang="ru-RU" sz="2400" dirty="0" err="1"/>
              <a:t>виділяти</a:t>
            </a:r>
            <a:r>
              <a:rPr lang="ru-RU" sz="2400" dirty="0"/>
              <a:t> 3 </a:t>
            </a:r>
            <a:r>
              <a:rPr lang="ru-RU" sz="2400" dirty="0" err="1"/>
              <a:t>періоди</a:t>
            </a:r>
            <a:r>
              <a:rPr lang="ru-RU" sz="2400" dirty="0"/>
              <a:t>: </a:t>
            </a:r>
            <a:r>
              <a:rPr lang="ru-RU" sz="2400" dirty="0" err="1"/>
              <a:t>ранній</a:t>
            </a:r>
            <a:r>
              <a:rPr lang="ru-RU" sz="2400" dirty="0"/>
              <a:t> (</a:t>
            </a:r>
            <a:r>
              <a:rPr lang="ru-RU" sz="2400" dirty="0" err="1"/>
              <a:t>кінець</a:t>
            </a:r>
            <a:r>
              <a:rPr lang="ru-RU" sz="2400" dirty="0"/>
              <a:t> 14—15 </a:t>
            </a:r>
            <a:r>
              <a:rPr lang="ru-RU" sz="2400" dirty="0" err="1"/>
              <a:t>століття</a:t>
            </a:r>
            <a:r>
              <a:rPr lang="ru-RU" sz="2400" dirty="0"/>
              <a:t>), </a:t>
            </a:r>
            <a:r>
              <a:rPr lang="ru-RU" sz="2400" dirty="0" err="1"/>
              <a:t>високий</a:t>
            </a:r>
            <a:r>
              <a:rPr lang="ru-RU" sz="2400" dirty="0"/>
              <a:t> (</a:t>
            </a:r>
            <a:r>
              <a:rPr lang="ru-RU" sz="2400" dirty="0" err="1"/>
              <a:t>кінець</a:t>
            </a:r>
            <a:r>
              <a:rPr lang="ru-RU" sz="2400" dirty="0"/>
              <a:t> 15-середина 16 </a:t>
            </a:r>
            <a:r>
              <a:rPr lang="ru-RU" sz="2400" dirty="0" err="1"/>
              <a:t>століття</a:t>
            </a:r>
            <a:r>
              <a:rPr lang="ru-RU" sz="2400" dirty="0"/>
              <a:t>) та </a:t>
            </a:r>
            <a:r>
              <a:rPr lang="ru-RU" sz="2400" dirty="0" err="1"/>
              <a:t>пізній</a:t>
            </a:r>
            <a:r>
              <a:rPr lang="ru-RU" sz="2400" dirty="0"/>
              <a:t> (середина — </a:t>
            </a:r>
            <a:r>
              <a:rPr lang="ru-RU" sz="2400" dirty="0" err="1"/>
              <a:t>кінець</a:t>
            </a:r>
            <a:r>
              <a:rPr lang="ru-RU" sz="2400" dirty="0"/>
              <a:t> 16 </a:t>
            </a:r>
            <a:r>
              <a:rPr lang="ru-RU" sz="2400" dirty="0" err="1"/>
              <a:t>століття</a:t>
            </a:r>
            <a:r>
              <a:rPr lang="ru-RU" sz="2400" dirty="0"/>
              <a:t>).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80368"/>
            <a:ext cx="2987824" cy="417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4860032" cy="306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20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1704"/>
            <a:ext cx="6768752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Визначні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endParaRPr lang="ru-RU" dirty="0"/>
          </a:p>
        </p:txBody>
      </p:sp>
      <p:pic>
        <p:nvPicPr>
          <p:cNvPr id="4098" name="Picture 2" descr="C:\Users\solt\Desktop\270px-Petersdom_von_Engelsburg_geseh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5394"/>
            <a:ext cx="91440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81574" y="6237109"/>
            <a:ext cx="9540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Собор Святого Петра  в </a:t>
            </a:r>
            <a:r>
              <a:rPr lang="ru-RU" sz="2400" dirty="0" err="1" smtClean="0"/>
              <a:t>Римі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архітектора</a:t>
            </a:r>
            <a:r>
              <a:rPr lang="ru-RU" sz="2400" dirty="0" smtClean="0"/>
              <a:t> Д. </a:t>
            </a:r>
            <a:r>
              <a:rPr lang="ru-RU" sz="2400" dirty="0" err="1" smtClean="0"/>
              <a:t>Браманте</a:t>
            </a:r>
            <a:r>
              <a:rPr lang="ru-RU" sz="2400" dirty="0" smtClean="0"/>
              <a:t>(</a:t>
            </a:r>
            <a:r>
              <a:rPr lang="ru-RU" sz="2400" dirty="0" err="1" smtClean="0"/>
              <a:t>високий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10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olt\Desktop\300px-VillaCapra_2007_07_18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9410"/>
            <a:ext cx="4775351" cy="318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olt\Desktop\200px-VillaCapra_2007_07_18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575" y="4221088"/>
            <a:ext cx="3937925" cy="262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2129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/>
              <a:t>В</a:t>
            </a:r>
            <a:r>
              <a:rPr lang="ru-RU" sz="2400" dirty="0" err="1" smtClean="0"/>
              <a:t>ілла</a:t>
            </a:r>
            <a:r>
              <a:rPr lang="ru-RU" sz="2400" dirty="0" smtClean="0"/>
              <a:t> Ротонда у </a:t>
            </a:r>
            <a:r>
              <a:rPr lang="ru-RU" sz="2400" dirty="0" err="1" smtClean="0"/>
              <a:t>Віченці</a:t>
            </a:r>
            <a:r>
              <a:rPr lang="ru-RU" sz="2400" dirty="0" smtClean="0"/>
              <a:t>, </a:t>
            </a:r>
            <a:r>
              <a:rPr lang="ru-RU" sz="2400" dirty="0" err="1" smtClean="0"/>
              <a:t>архітектор</a:t>
            </a:r>
            <a:r>
              <a:rPr lang="ru-RU" sz="2400" dirty="0" smtClean="0"/>
              <a:t> </a:t>
            </a:r>
            <a:r>
              <a:rPr lang="ru-RU" sz="2400" dirty="0" err="1" smtClean="0"/>
              <a:t>Палладіо</a:t>
            </a:r>
            <a:r>
              <a:rPr lang="ru-RU" sz="2400" dirty="0" smtClean="0"/>
              <a:t>.(</a:t>
            </a:r>
            <a:r>
              <a:rPr lang="ru-RU" sz="2400" dirty="0" err="1" smtClean="0"/>
              <a:t>пізній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5589239"/>
            <a:ext cx="5243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Барокові</a:t>
            </a:r>
            <a:r>
              <a:rPr lang="ru-RU" sz="2400" dirty="0" smtClean="0"/>
              <a:t> фрески куполу </a:t>
            </a:r>
            <a:r>
              <a:rPr lang="ru-RU" sz="2400" dirty="0" err="1" smtClean="0"/>
              <a:t>вілли</a:t>
            </a:r>
            <a:r>
              <a:rPr lang="ru-RU" sz="2400" dirty="0" smtClean="0"/>
              <a:t> </a:t>
            </a:r>
            <a:r>
              <a:rPr lang="ru-RU" sz="2400" dirty="0" err="1" smtClean="0"/>
              <a:t>зсередини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4" name="Picture 4" descr="C:\Users\solt\Desktop\200px-Villa_La_Roton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410"/>
            <a:ext cx="4139952" cy="318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95936" y="3244334"/>
            <a:ext cx="6402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Вілла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збоку</a:t>
            </a:r>
            <a:r>
              <a:rPr lang="ru-RU" sz="2400" dirty="0" smtClean="0"/>
              <a:t> саду і </a:t>
            </a:r>
            <a:r>
              <a:rPr lang="ru-RU" sz="2400" dirty="0" err="1" smtClean="0"/>
              <a:t>службових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флігелів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14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296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Архітектура                                                                                    Відродження  </vt:lpstr>
      <vt:lpstr>Презентация PowerPoint</vt:lpstr>
      <vt:lpstr>Презентация PowerPoint</vt:lpstr>
      <vt:lpstr>Презентация PowerPoint</vt:lpstr>
      <vt:lpstr>Що таке палаццо?</vt:lpstr>
      <vt:lpstr>Презентация PowerPoint</vt:lpstr>
      <vt:lpstr>Презентация PowerPoint</vt:lpstr>
      <vt:lpstr>Визначні споруди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                                                                                   Відродження</dc:title>
  <dc:creator>Пользователь Windows</dc:creator>
  <cp:lastModifiedBy>Admin</cp:lastModifiedBy>
  <cp:revision>7</cp:revision>
  <dcterms:created xsi:type="dcterms:W3CDTF">2012-03-14T18:49:39Z</dcterms:created>
  <dcterms:modified xsi:type="dcterms:W3CDTF">2015-04-26T18:21:46Z</dcterms:modified>
</cp:coreProperties>
</file>