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1" r:id="rId7"/>
    <p:sldId id="260" r:id="rId8"/>
    <p:sldId id="263" r:id="rId9"/>
    <p:sldId id="265" r:id="rId10"/>
    <p:sldId id="268" r:id="rId11"/>
    <p:sldId id="264" r:id="rId12"/>
    <p:sldId id="267" r:id="rId13"/>
    <p:sldId id="266" r:id="rId14"/>
    <p:sldId id="269" r:id="rId15"/>
    <p:sldId id="270" r:id="rId16"/>
    <p:sldId id="271" r:id="rId17"/>
    <p:sldId id="275" r:id="rId18"/>
    <p:sldId id="274" r:id="rId19"/>
    <p:sldId id="273" r:id="rId20"/>
    <p:sldId id="272" r:id="rId21"/>
    <p:sldId id="276" r:id="rId22"/>
    <p:sldId id="277" r:id="rId23"/>
    <p:sldId id="278" r:id="rId24"/>
    <p:sldId id="281" r:id="rId25"/>
    <p:sldId id="280" r:id="rId26"/>
    <p:sldId id="279" r:id="rId27"/>
    <p:sldId id="283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0490-9C9C-4535-A975-62A3A285AFD5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B7B1-80A6-457C-B86C-D92A5CE6B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0490-9C9C-4535-A975-62A3A285AFD5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B7B1-80A6-457C-B86C-D92A5CE6B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0490-9C9C-4535-A975-62A3A285AFD5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B7B1-80A6-457C-B86C-D92A5CE6B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0490-9C9C-4535-A975-62A3A285AFD5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B7B1-80A6-457C-B86C-D92A5CE6B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0490-9C9C-4535-A975-62A3A285AFD5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B7B1-80A6-457C-B86C-D92A5CE6B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0490-9C9C-4535-A975-62A3A285AFD5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B7B1-80A6-457C-B86C-D92A5CE6B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0490-9C9C-4535-A975-62A3A285AFD5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B7B1-80A6-457C-B86C-D92A5CE6B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0490-9C9C-4535-A975-62A3A285AFD5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B7B1-80A6-457C-B86C-D92A5CE6B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0490-9C9C-4535-A975-62A3A285AFD5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B7B1-80A6-457C-B86C-D92A5CE6B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0490-9C9C-4535-A975-62A3A285AFD5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B7B1-80A6-457C-B86C-D92A5CE6B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0490-9C9C-4535-A975-62A3A285AFD5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B7B1-80A6-457C-B86C-D92A5CE6B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B0490-9C9C-4535-A975-62A3A285AFD5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3B7B1-80A6-457C-B86C-D92A5CE6B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3.png"/><Relationship Id="rId7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e7fe385f60b13026fec01dc637233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Український кінематограф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5715016"/>
            <a:ext cx="4114784" cy="895344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uk-UA" dirty="0" smtClean="0">
                <a:solidFill>
                  <a:schemeClr val="tx1"/>
                </a:solidFill>
              </a:rPr>
              <a:t>Підготувала учениця 11 класу</a:t>
            </a:r>
          </a:p>
          <a:p>
            <a:pPr algn="r"/>
            <a:r>
              <a:rPr lang="uk-UA" dirty="0" err="1" smtClean="0">
                <a:solidFill>
                  <a:schemeClr val="tx1"/>
                </a:solidFill>
              </a:rPr>
              <a:t>Тупко</a:t>
            </a:r>
            <a:r>
              <a:rPr lang="uk-UA" dirty="0" smtClean="0">
                <a:solidFill>
                  <a:schemeClr val="tx1"/>
                </a:solidFill>
              </a:rPr>
              <a:t> Євгенія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0130920080857_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3572"/>
            <a:ext cx="1592570" cy="1194428"/>
          </a:xfrm>
          <a:prstGeom prst="rect">
            <a:avLst/>
          </a:prstGeom>
        </p:spPr>
      </p:pic>
      <p:pic>
        <p:nvPicPr>
          <p:cNvPr id="12" name="Рисунок 11" descr="cine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4316" y="5476882"/>
            <a:ext cx="2129684" cy="1381118"/>
          </a:xfrm>
          <a:prstGeom prst="rect">
            <a:avLst/>
          </a:prstGeom>
        </p:spPr>
      </p:pic>
      <p:pic>
        <p:nvPicPr>
          <p:cNvPr id="11" name="Содержимое 10" descr="kinofilm2011-e1318450877208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042147">
            <a:off x="6688447" y="290371"/>
            <a:ext cx="2229104" cy="185758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6615130" cy="1162050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err="1">
                <a:solidFill>
                  <a:schemeClr val="bg1">
                    <a:lumMod val="50000"/>
                  </a:schemeClr>
                </a:solidFill>
              </a:rPr>
              <a:t>Кіно</a:t>
            </a:r>
            <a:r>
              <a:rPr lang="ru-RU" sz="4800" i="1" dirty="0">
                <a:solidFill>
                  <a:schemeClr val="bg1">
                    <a:lumMod val="50000"/>
                  </a:schemeClr>
                </a:solidFill>
              </a:rPr>
              <a:t> «</a:t>
            </a:r>
            <a:r>
              <a:rPr lang="ru-RU" sz="4800" i="1" dirty="0" err="1">
                <a:solidFill>
                  <a:schemeClr val="bg1">
                    <a:lumMod val="50000"/>
                  </a:schemeClr>
                </a:solidFill>
              </a:rPr>
              <a:t>відлиги</a:t>
            </a:r>
            <a:r>
              <a:rPr lang="ru-RU" sz="4800" i="1" dirty="0">
                <a:solidFill>
                  <a:schemeClr val="bg1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i="1" dirty="0" smtClean="0"/>
              <a:t>	У </a:t>
            </a:r>
            <a:r>
              <a:rPr lang="ru-RU" sz="1800" i="1" dirty="0" err="1"/>
              <a:t>часи</a:t>
            </a:r>
            <a:r>
              <a:rPr lang="ru-RU" sz="1800" i="1" dirty="0"/>
              <a:t> </a:t>
            </a:r>
            <a:r>
              <a:rPr lang="ru-RU" sz="1800" i="1" dirty="0" err="1"/>
              <a:t>політичної</a:t>
            </a:r>
            <a:r>
              <a:rPr lang="ru-RU" sz="1800" i="1" dirty="0"/>
              <a:t> «</a:t>
            </a:r>
            <a:r>
              <a:rPr lang="ru-RU" sz="1800" i="1" dirty="0" err="1"/>
              <a:t>відлиги</a:t>
            </a:r>
            <a:r>
              <a:rPr lang="ru-RU" sz="1800" i="1" dirty="0"/>
              <a:t>» </a:t>
            </a:r>
            <a:r>
              <a:rPr lang="ru-RU" sz="1800" i="1" dirty="0" err="1"/>
              <a:t>другої</a:t>
            </a:r>
            <a:r>
              <a:rPr lang="ru-RU" sz="1800" i="1" dirty="0"/>
              <a:t> </a:t>
            </a:r>
            <a:r>
              <a:rPr lang="ru-RU" sz="1800" i="1" dirty="0" err="1"/>
              <a:t>половини</a:t>
            </a:r>
            <a:r>
              <a:rPr lang="ru-RU" sz="1800" i="1" dirty="0"/>
              <a:t> 1950-х — </a:t>
            </a:r>
            <a:r>
              <a:rPr lang="ru-RU" sz="1800" i="1" dirty="0" err="1"/>
              <a:t>поч</a:t>
            </a:r>
            <a:r>
              <a:rPr lang="ru-RU" sz="1800" i="1" dirty="0"/>
              <a:t>. 60-х </a:t>
            </a:r>
            <a:r>
              <a:rPr lang="ru-RU" sz="1800" i="1" dirty="0" err="1"/>
              <a:t>рр</a:t>
            </a:r>
            <a:r>
              <a:rPr lang="ru-RU" sz="1800" i="1" dirty="0"/>
              <a:t>. </a:t>
            </a:r>
            <a:r>
              <a:rPr lang="ru-RU" sz="1800" i="1" dirty="0" err="1"/>
              <a:t>стрімко</a:t>
            </a:r>
            <a:r>
              <a:rPr lang="ru-RU" sz="1800" i="1" dirty="0"/>
              <a:t> </a:t>
            </a:r>
            <a:r>
              <a:rPr lang="ru-RU" sz="1800" i="1" dirty="0" err="1"/>
              <a:t>зростає</a:t>
            </a:r>
            <a:r>
              <a:rPr lang="ru-RU" sz="1800" i="1" dirty="0"/>
              <a:t> </a:t>
            </a:r>
            <a:r>
              <a:rPr lang="ru-RU" sz="1800" i="1" dirty="0" err="1"/>
              <a:t>українська</a:t>
            </a:r>
            <a:r>
              <a:rPr lang="ru-RU" sz="1800" i="1" dirty="0"/>
              <a:t> </a:t>
            </a:r>
            <a:r>
              <a:rPr lang="ru-RU" sz="1800" i="1" dirty="0" err="1"/>
              <a:t>кінопродукція</a:t>
            </a:r>
            <a:r>
              <a:rPr lang="ru-RU" sz="1800" i="1" dirty="0"/>
              <a:t>. </a:t>
            </a:r>
            <a:r>
              <a:rPr lang="ru-RU" sz="1800" i="1" dirty="0" err="1"/>
              <a:t>З'являються</a:t>
            </a:r>
            <a:r>
              <a:rPr lang="ru-RU" sz="1800" i="1" dirty="0"/>
              <a:t> </a:t>
            </a:r>
            <a:r>
              <a:rPr lang="ru-RU" sz="1800" i="1" dirty="0" err="1"/>
              <a:t>фільми</a:t>
            </a:r>
            <a:r>
              <a:rPr lang="ru-RU" sz="1800" i="1" dirty="0"/>
              <a:t>, </a:t>
            </a:r>
            <a:r>
              <a:rPr lang="ru-RU" sz="1800" i="1" dirty="0" err="1"/>
              <a:t>які</a:t>
            </a:r>
            <a:r>
              <a:rPr lang="ru-RU" sz="1800" i="1" dirty="0"/>
              <a:t> </a:t>
            </a:r>
            <a:r>
              <a:rPr lang="ru-RU" sz="1800" i="1" dirty="0" err="1"/>
              <a:t>досі</a:t>
            </a:r>
            <a:r>
              <a:rPr lang="ru-RU" sz="1800" i="1" dirty="0"/>
              <a:t> </a:t>
            </a:r>
            <a:r>
              <a:rPr lang="ru-RU" sz="1800" i="1" dirty="0" err="1"/>
              <a:t>користуються</a:t>
            </a:r>
            <a:r>
              <a:rPr lang="ru-RU" sz="1800" i="1" dirty="0"/>
              <a:t> великим </a:t>
            </a:r>
            <a:r>
              <a:rPr lang="ru-RU" sz="1800" i="1" dirty="0" err="1"/>
              <a:t>глядацьким</a:t>
            </a:r>
            <a:r>
              <a:rPr lang="ru-RU" sz="1800" i="1" dirty="0"/>
              <a:t> </a:t>
            </a:r>
            <a:r>
              <a:rPr lang="ru-RU" sz="1800" i="1" dirty="0" err="1"/>
              <a:t>успіхом</a:t>
            </a:r>
            <a:r>
              <a:rPr lang="ru-RU" sz="1800" i="1" dirty="0"/>
              <a:t>: «Весна на </a:t>
            </a:r>
            <a:r>
              <a:rPr lang="ru-RU" sz="1800" i="1" dirty="0" err="1"/>
              <a:t>Зарічній</a:t>
            </a:r>
            <a:r>
              <a:rPr lang="ru-RU" sz="1800" i="1" dirty="0"/>
              <a:t> </a:t>
            </a:r>
            <a:r>
              <a:rPr lang="ru-RU" sz="1800" i="1" dirty="0" err="1"/>
              <a:t>вулиці</a:t>
            </a:r>
            <a:r>
              <a:rPr lang="ru-RU" sz="1800" i="1" dirty="0"/>
              <a:t>» (1956, </a:t>
            </a:r>
            <a:r>
              <a:rPr lang="ru-RU" sz="1800" i="1" dirty="0" err="1"/>
              <a:t>режисери</a:t>
            </a:r>
            <a:r>
              <a:rPr lang="ru-RU" sz="1800" i="1" dirty="0"/>
              <a:t> </a:t>
            </a:r>
            <a:r>
              <a:rPr lang="ru-RU" sz="1800" b="1" i="1" dirty="0"/>
              <a:t>Марлен </a:t>
            </a:r>
            <a:r>
              <a:rPr lang="ru-RU" sz="1800" b="1" i="1" dirty="0" err="1"/>
              <a:t>Хуцієв</a:t>
            </a:r>
            <a:r>
              <a:rPr lang="ru-RU" sz="1800" i="1" dirty="0"/>
              <a:t> </a:t>
            </a:r>
            <a:r>
              <a:rPr lang="ru-RU" sz="1800" i="1" dirty="0" err="1"/>
              <a:t>і</a:t>
            </a:r>
            <a:r>
              <a:rPr lang="ru-RU" sz="1800" i="1" dirty="0"/>
              <a:t> </a:t>
            </a:r>
            <a:r>
              <a:rPr lang="ru-RU" sz="1800" b="1" i="1" dirty="0" err="1"/>
              <a:t>Фелікс</a:t>
            </a:r>
            <a:r>
              <a:rPr lang="ru-RU" sz="1800" b="1" i="1" dirty="0"/>
              <a:t> </a:t>
            </a:r>
            <a:r>
              <a:rPr lang="ru-RU" sz="1800" b="1" i="1" dirty="0" err="1"/>
              <a:t>Миронер</a:t>
            </a:r>
            <a:r>
              <a:rPr lang="ru-RU" sz="1800" i="1" dirty="0"/>
              <a:t>), «</a:t>
            </a:r>
            <a:r>
              <a:rPr lang="ru-RU" sz="1800" i="1" dirty="0" err="1"/>
              <a:t>Спрага</a:t>
            </a:r>
            <a:r>
              <a:rPr lang="ru-RU" sz="1800" i="1" dirty="0"/>
              <a:t>» (1959, </a:t>
            </a:r>
            <a:r>
              <a:rPr lang="ru-RU" sz="1800" b="1" i="1" dirty="0" err="1"/>
              <a:t>Євген</a:t>
            </a:r>
            <a:r>
              <a:rPr lang="ru-RU" sz="1800" b="1" i="1" dirty="0"/>
              <a:t> </a:t>
            </a:r>
            <a:r>
              <a:rPr lang="ru-RU" sz="1800" b="1" i="1" dirty="0" err="1"/>
              <a:t>Ташков</a:t>
            </a:r>
            <a:r>
              <a:rPr lang="ru-RU" sz="1800" i="1" dirty="0"/>
              <a:t>), «</a:t>
            </a:r>
            <a:r>
              <a:rPr lang="ru-RU" sz="1800" i="1" dirty="0" err="1"/>
              <a:t>Іванна</a:t>
            </a:r>
            <a:r>
              <a:rPr lang="ru-RU" sz="1800" i="1" dirty="0"/>
              <a:t>» (1960, </a:t>
            </a:r>
            <a:r>
              <a:rPr lang="ru-RU" sz="1800" b="1" i="1" dirty="0" err="1"/>
              <a:t>Віктор</a:t>
            </a:r>
            <a:r>
              <a:rPr lang="ru-RU" sz="1800" b="1" i="1" dirty="0"/>
              <a:t> </a:t>
            </a:r>
            <a:r>
              <a:rPr lang="ru-RU" sz="1800" b="1" i="1" dirty="0" err="1"/>
              <a:t>Івченко</a:t>
            </a:r>
            <a:r>
              <a:rPr lang="ru-RU" sz="1800" i="1" dirty="0"/>
              <a:t>), «Сон» (1964, </a:t>
            </a:r>
            <a:r>
              <a:rPr lang="ru-RU" sz="1800" b="1" i="1" dirty="0" err="1"/>
              <a:t>Володимир</a:t>
            </a:r>
            <a:r>
              <a:rPr lang="ru-RU" sz="1800" b="1" i="1" dirty="0"/>
              <a:t> Денисенко</a:t>
            </a:r>
            <a:r>
              <a:rPr lang="ru-RU" sz="1800" i="1" dirty="0"/>
              <a:t>) «За </a:t>
            </a:r>
            <a:r>
              <a:rPr lang="ru-RU" sz="1800" i="1" dirty="0" err="1"/>
              <a:t>двома</a:t>
            </a:r>
            <a:r>
              <a:rPr lang="ru-RU" sz="1800" i="1" dirty="0"/>
              <a:t> </a:t>
            </a:r>
            <a:r>
              <a:rPr lang="ru-RU" sz="1800" i="1" dirty="0" err="1"/>
              <a:t>зайцями</a:t>
            </a:r>
            <a:r>
              <a:rPr lang="ru-RU" sz="1800" i="1" dirty="0"/>
              <a:t>» (1961, </a:t>
            </a:r>
            <a:r>
              <a:rPr lang="ru-RU" sz="1800" i="1" dirty="0" err="1"/>
              <a:t>режисер</a:t>
            </a:r>
            <a:r>
              <a:rPr lang="ru-RU" sz="1800" i="1" dirty="0"/>
              <a:t> </a:t>
            </a:r>
            <a:r>
              <a:rPr lang="ru-RU" sz="1800" b="1" i="1" dirty="0" err="1"/>
              <a:t>Віктор</a:t>
            </a:r>
            <a:r>
              <a:rPr lang="ru-RU" sz="1800" b="1" i="1" dirty="0"/>
              <a:t> </a:t>
            </a:r>
            <a:r>
              <a:rPr lang="ru-RU" sz="1800" b="1" i="1" dirty="0" err="1"/>
              <a:t>Іванов</a:t>
            </a:r>
            <a:r>
              <a:rPr lang="ru-RU" sz="1800" i="1" dirty="0"/>
              <a:t>).</a:t>
            </a:r>
          </a:p>
        </p:txBody>
      </p:sp>
      <p:pic>
        <p:nvPicPr>
          <p:cNvPr id="8" name="Рисунок 7" descr="f0d25c22c286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2143116"/>
            <a:ext cx="4349752" cy="326231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0130920080857_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3572"/>
            <a:ext cx="1592570" cy="1194428"/>
          </a:xfrm>
          <a:prstGeom prst="rect">
            <a:avLst/>
          </a:prstGeom>
        </p:spPr>
      </p:pic>
      <p:pic>
        <p:nvPicPr>
          <p:cNvPr id="12" name="Рисунок 11" descr="cine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4316" y="5476882"/>
            <a:ext cx="2129684" cy="1381118"/>
          </a:xfrm>
          <a:prstGeom prst="rect">
            <a:avLst/>
          </a:prstGeom>
        </p:spPr>
      </p:pic>
      <p:pic>
        <p:nvPicPr>
          <p:cNvPr id="11" name="Содержимое 10" descr="kinofilm2011-e1318450877208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042147">
            <a:off x="6688447" y="290371"/>
            <a:ext cx="2229104" cy="1857586"/>
          </a:xfrm>
        </p:spPr>
      </p:pic>
      <p:pic>
        <p:nvPicPr>
          <p:cNvPr id="21506" name="Picture 2" descr="Весна на Заречной улице / Vesna na Zarechnoy ulitse (1956) B…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85728"/>
            <a:ext cx="4145448" cy="5786478"/>
          </a:xfrm>
          <a:prstGeom prst="rect">
            <a:avLst/>
          </a:prstGeom>
          <a:noFill/>
        </p:spPr>
      </p:pic>
      <p:pic>
        <p:nvPicPr>
          <p:cNvPr id="21508" name="Picture 4" descr="Жажда (1959) смотреть онлайн бесплатно, онлайн Жажда (1959) …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285728"/>
            <a:ext cx="3571900" cy="57864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58" y="6072206"/>
            <a:ext cx="4071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«Весна на </a:t>
            </a:r>
            <a:r>
              <a:rPr lang="ru-RU" sz="1600" dirty="0" err="1"/>
              <a:t>Зарічній</a:t>
            </a:r>
            <a:r>
              <a:rPr lang="ru-RU" sz="1600" dirty="0"/>
              <a:t> </a:t>
            </a:r>
            <a:r>
              <a:rPr lang="ru-RU" sz="1600" dirty="0" err="1" smtClean="0"/>
              <a:t>вулиці</a:t>
            </a:r>
            <a:r>
              <a:rPr lang="ru-RU" sz="1600" dirty="0" smtClean="0"/>
              <a:t>», 1956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072066" y="6072206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«</a:t>
            </a:r>
            <a:r>
              <a:rPr lang="ru-RU" sz="1600" dirty="0" err="1" smtClean="0"/>
              <a:t>Спрага</a:t>
            </a:r>
            <a:r>
              <a:rPr lang="ru-RU" sz="1600" dirty="0" smtClean="0"/>
              <a:t>», 1959</a:t>
            </a: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0130920080857_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3572"/>
            <a:ext cx="1592570" cy="1194428"/>
          </a:xfrm>
          <a:prstGeom prst="rect">
            <a:avLst/>
          </a:prstGeom>
        </p:spPr>
      </p:pic>
      <p:pic>
        <p:nvPicPr>
          <p:cNvPr id="12" name="Рисунок 11" descr="cine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4316" y="5476882"/>
            <a:ext cx="2129684" cy="1381118"/>
          </a:xfrm>
          <a:prstGeom prst="rect">
            <a:avLst/>
          </a:prstGeom>
        </p:spPr>
      </p:pic>
      <p:pic>
        <p:nvPicPr>
          <p:cNvPr id="11" name="Содержимое 10" descr="kinofilm2011-e1318450877208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042147">
            <a:off x="6688447" y="290371"/>
            <a:ext cx="2229104" cy="1857586"/>
          </a:xfrm>
        </p:spPr>
      </p:pic>
      <p:pic>
        <p:nvPicPr>
          <p:cNvPr id="2050" name="Picture 2" descr="Список фільмів Анатолій Моторни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044693" cy="435771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4429132"/>
            <a:ext cx="27146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«</a:t>
            </a:r>
            <a:r>
              <a:rPr lang="ru-RU" sz="1600" dirty="0" err="1" smtClean="0"/>
              <a:t>Іванна</a:t>
            </a:r>
            <a:r>
              <a:rPr lang="ru-RU" sz="1600" dirty="0" smtClean="0"/>
              <a:t>»,1960</a:t>
            </a:r>
            <a:endParaRPr lang="ru-RU" sz="1600" dirty="0"/>
          </a:p>
        </p:txBody>
      </p:sp>
      <p:pic>
        <p:nvPicPr>
          <p:cNvPr id="2052" name="Picture 4" descr="Сон - смотреть онлайн бесплатно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42" y="0"/>
            <a:ext cx="2928958" cy="407196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215074" y="4143380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 «Сон», 1964</a:t>
            </a:r>
            <a:endParaRPr lang="ru-RU" sz="1600" dirty="0"/>
          </a:p>
        </p:txBody>
      </p:sp>
      <p:pic>
        <p:nvPicPr>
          <p:cNvPr id="2054" name="Picture 6" descr="Скачать фильм Неизвестная версия - За двумя зайцами / Невідо…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2071678"/>
            <a:ext cx="3324225" cy="403860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357554" y="6215082"/>
            <a:ext cx="25619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/>
              <a:t>«За </a:t>
            </a:r>
            <a:r>
              <a:rPr lang="ru-RU" sz="1600" dirty="0" err="1" smtClean="0"/>
              <a:t>двома</a:t>
            </a:r>
            <a:r>
              <a:rPr lang="ru-RU" sz="1600" dirty="0" smtClean="0"/>
              <a:t> </a:t>
            </a:r>
            <a:r>
              <a:rPr lang="ru-RU" sz="1600" dirty="0" err="1" smtClean="0"/>
              <a:t>зайцями</a:t>
            </a:r>
            <a:r>
              <a:rPr lang="ru-RU" sz="1600" dirty="0" smtClean="0"/>
              <a:t>»,1961 </a:t>
            </a: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0130920080857_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3572"/>
            <a:ext cx="1592570" cy="1194428"/>
          </a:xfrm>
          <a:prstGeom prst="rect">
            <a:avLst/>
          </a:prstGeom>
        </p:spPr>
      </p:pic>
      <p:pic>
        <p:nvPicPr>
          <p:cNvPr id="12" name="Рисунок 11" descr="cine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4316" y="5476882"/>
            <a:ext cx="2129684" cy="1381118"/>
          </a:xfrm>
          <a:prstGeom prst="rect">
            <a:avLst/>
          </a:prstGeom>
        </p:spPr>
      </p:pic>
      <p:pic>
        <p:nvPicPr>
          <p:cNvPr id="11" name="Содержимое 10" descr="kinofilm2011-e1318450877208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042147">
            <a:off x="6688447" y="290371"/>
            <a:ext cx="2229104" cy="185758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0"/>
            <a:ext cx="8358246" cy="928670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err="1" smtClean="0">
                <a:solidFill>
                  <a:schemeClr val="bg1">
                    <a:lumMod val="50000"/>
                  </a:schemeClr>
                </a:solidFill>
              </a:rPr>
              <a:t>Українське</a:t>
            </a:r>
            <a:r>
              <a:rPr lang="ru-RU" sz="4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4800" i="1" dirty="0" err="1" smtClean="0">
                <a:solidFill>
                  <a:schemeClr val="bg1">
                    <a:lumMod val="50000"/>
                  </a:schemeClr>
                </a:solidFill>
              </a:rPr>
              <a:t>поетичне</a:t>
            </a:r>
            <a:r>
              <a:rPr lang="ru-RU" sz="4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4800" i="1" dirty="0" err="1" smtClean="0">
                <a:solidFill>
                  <a:schemeClr val="bg1">
                    <a:lumMod val="50000"/>
                  </a:schemeClr>
                </a:solidFill>
              </a:rPr>
              <a:t>кіно</a:t>
            </a:r>
            <a:endParaRPr lang="ru-RU" sz="4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2" y="928670"/>
            <a:ext cx="3857652" cy="5500726"/>
          </a:xfrm>
        </p:spPr>
        <p:txBody>
          <a:bodyPr>
            <a:normAutofit lnSpcReduction="10000"/>
          </a:bodyPr>
          <a:lstStyle/>
          <a:p>
            <a:r>
              <a:rPr lang="ru-RU" sz="1800" i="1" dirty="0" smtClean="0"/>
              <a:t>	</a:t>
            </a:r>
            <a:r>
              <a:rPr lang="ru-RU" sz="1800" i="1" dirty="0" err="1" smtClean="0"/>
              <a:t>Український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кінематограф</a:t>
            </a:r>
            <a:r>
              <a:rPr lang="ru-RU" sz="1800" i="1" dirty="0" smtClean="0"/>
              <a:t> 1960-70-х </a:t>
            </a:r>
            <a:r>
              <a:rPr lang="ru-RU" sz="1800" i="1" dirty="0" err="1" smtClean="0"/>
              <a:t>років</a:t>
            </a:r>
            <a:r>
              <a:rPr lang="ru-RU" sz="1800" i="1" dirty="0" smtClean="0"/>
              <a:t> представлений </a:t>
            </a:r>
            <a:r>
              <a:rPr lang="ru-RU" sz="1800" i="1" dirty="0" err="1" smtClean="0"/>
              <a:t>іменами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світової</a:t>
            </a:r>
            <a:r>
              <a:rPr lang="ru-RU" sz="1800" i="1" dirty="0" smtClean="0"/>
              <a:t> ваги: </a:t>
            </a:r>
            <a:r>
              <a:rPr lang="ru-RU" sz="1800" i="1" dirty="0" err="1" smtClean="0"/>
              <a:t>режисери</a:t>
            </a:r>
            <a:r>
              <a:rPr lang="ru-RU" sz="1800" i="1" dirty="0" smtClean="0"/>
              <a:t> </a:t>
            </a:r>
            <a:r>
              <a:rPr lang="ru-RU" sz="1800" b="1" i="1" dirty="0" err="1" smtClean="0"/>
              <a:t>Сергій</a:t>
            </a:r>
            <a:r>
              <a:rPr lang="ru-RU" sz="1800" b="1" i="1" dirty="0" smtClean="0"/>
              <a:t> Параджанов</a:t>
            </a:r>
            <a:r>
              <a:rPr lang="ru-RU" sz="1800" i="1" dirty="0" smtClean="0"/>
              <a:t>, </a:t>
            </a:r>
            <a:r>
              <a:rPr lang="ru-RU" sz="1800" b="1" i="1" dirty="0" err="1" smtClean="0"/>
              <a:t>Юрій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Іллєнко</a:t>
            </a:r>
            <a:r>
              <a:rPr lang="ru-RU" sz="1800" i="1" dirty="0" smtClean="0"/>
              <a:t>, </a:t>
            </a:r>
            <a:r>
              <a:rPr lang="ru-RU" sz="1800" b="1" i="1" dirty="0" err="1" smtClean="0"/>
              <a:t>Леонід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Осика</a:t>
            </a:r>
            <a:r>
              <a:rPr lang="ru-RU" sz="1800" i="1" dirty="0" smtClean="0"/>
              <a:t>, </a:t>
            </a:r>
            <a:r>
              <a:rPr lang="ru-RU" sz="1800" b="1" i="1" dirty="0" err="1" smtClean="0"/>
              <a:t>Микола</a:t>
            </a:r>
            <a:r>
              <a:rPr lang="ru-RU" sz="1800" b="1" i="1" dirty="0" smtClean="0"/>
              <a:t> Мащенко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актори</a:t>
            </a:r>
            <a:r>
              <a:rPr lang="ru-RU" sz="1800" i="1" dirty="0" smtClean="0"/>
              <a:t> </a:t>
            </a:r>
            <a:r>
              <a:rPr lang="ru-RU" sz="1800" b="1" i="1" dirty="0" err="1" smtClean="0"/>
              <a:t>Іван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Миколайчук</a:t>
            </a:r>
            <a:r>
              <a:rPr lang="ru-RU" sz="1800" i="1" dirty="0" smtClean="0"/>
              <a:t>, </a:t>
            </a:r>
            <a:r>
              <a:rPr lang="ru-RU" sz="1800" b="1" i="1" dirty="0" err="1" smtClean="0"/>
              <a:t>Юрій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Шумський</a:t>
            </a:r>
            <a:r>
              <a:rPr lang="ru-RU" sz="1800" i="1" dirty="0" smtClean="0"/>
              <a:t>, </a:t>
            </a:r>
            <a:r>
              <a:rPr lang="ru-RU" sz="1800" b="1" i="1" dirty="0" err="1" smtClean="0"/>
              <a:t>Гнат</a:t>
            </a:r>
            <a:r>
              <a:rPr lang="ru-RU" sz="1800" b="1" i="1" dirty="0" smtClean="0"/>
              <a:t> Юра</a:t>
            </a:r>
            <a:r>
              <a:rPr lang="ru-RU" sz="1800" i="1" dirty="0" smtClean="0"/>
              <a:t>, </a:t>
            </a:r>
            <a:r>
              <a:rPr lang="ru-RU" sz="1800" b="1" i="1" dirty="0" err="1" smtClean="0"/>
              <a:t>Костянтин</a:t>
            </a:r>
            <a:r>
              <a:rPr lang="ru-RU" sz="1800" i="1" dirty="0" smtClean="0"/>
              <a:t> </a:t>
            </a:r>
            <a:r>
              <a:rPr lang="ru-RU" sz="1800" b="1" i="1" dirty="0" err="1" smtClean="0"/>
              <a:t>Степанков</a:t>
            </a:r>
            <a:r>
              <a:rPr lang="ru-RU" sz="1800" i="1" dirty="0" smtClean="0"/>
              <a:t>, </a:t>
            </a:r>
            <a:r>
              <a:rPr lang="ru-RU" sz="1800" b="1" i="1" dirty="0" err="1" smtClean="0"/>
              <a:t>Микола</a:t>
            </a:r>
            <a:r>
              <a:rPr lang="ru-RU" sz="1800" i="1" dirty="0" smtClean="0"/>
              <a:t> </a:t>
            </a:r>
            <a:r>
              <a:rPr lang="ru-RU" sz="1800" b="1" i="1" dirty="0" err="1" smtClean="0"/>
              <a:t>Гринько</a:t>
            </a:r>
            <a:r>
              <a:rPr lang="ru-RU" sz="1800" i="1" dirty="0" smtClean="0"/>
              <a:t>, </a:t>
            </a:r>
            <a:r>
              <a:rPr lang="ru-RU" sz="1800" b="1" i="1" dirty="0" smtClean="0"/>
              <a:t>Богдан</a:t>
            </a:r>
            <a:r>
              <a:rPr lang="ru-RU" sz="1800" i="1" dirty="0" smtClean="0"/>
              <a:t> </a:t>
            </a:r>
            <a:r>
              <a:rPr lang="ru-RU" sz="1800" b="1" i="1" dirty="0" smtClean="0"/>
              <a:t>Ступка</a:t>
            </a:r>
            <a:r>
              <a:rPr lang="ru-RU" sz="1800" i="1" dirty="0" smtClean="0"/>
              <a:t>.</a:t>
            </a:r>
            <a:r>
              <a:rPr lang="ru-RU" sz="1800" dirty="0" smtClean="0"/>
              <a:t> </a:t>
            </a:r>
            <a:r>
              <a:rPr lang="ru-RU" sz="1800" i="1" dirty="0" smtClean="0"/>
              <a:t>У </a:t>
            </a:r>
            <a:r>
              <a:rPr lang="ru-RU" sz="1800" i="1" dirty="0" err="1" smtClean="0"/>
              <a:t>цей</a:t>
            </a:r>
            <a:r>
              <a:rPr lang="ru-RU" sz="1800" i="1" dirty="0" smtClean="0"/>
              <a:t> час </a:t>
            </a:r>
            <a:r>
              <a:rPr lang="ru-RU" sz="1800" i="1" dirty="0" err="1" smtClean="0"/>
              <a:t>з'являються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стрічки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які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поклали</a:t>
            </a:r>
            <a:r>
              <a:rPr lang="ru-RU" sz="1800" i="1" dirty="0" smtClean="0"/>
              <a:t> початок </a:t>
            </a:r>
            <a:r>
              <a:rPr lang="ru-RU" sz="1800" i="1" dirty="0" err="1" smtClean="0"/>
              <a:t>унікальному</a:t>
            </a:r>
            <a:r>
              <a:rPr lang="ru-RU" sz="1800" i="1" dirty="0" smtClean="0"/>
              <a:t> феномену «</a:t>
            </a:r>
            <a:r>
              <a:rPr lang="ru-RU" sz="1800" i="1" dirty="0" err="1" smtClean="0"/>
              <a:t>українського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поетичного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кіно</a:t>
            </a:r>
            <a:r>
              <a:rPr lang="ru-RU" sz="1800" i="1" dirty="0" smtClean="0"/>
              <a:t>»: «</a:t>
            </a:r>
            <a:r>
              <a:rPr lang="ru-RU" sz="1800" i="1" dirty="0" err="1" smtClean="0"/>
              <a:t>Тіні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забутих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предків</a:t>
            </a:r>
            <a:r>
              <a:rPr lang="ru-RU" sz="1800" i="1" dirty="0" smtClean="0"/>
              <a:t>» </a:t>
            </a:r>
            <a:r>
              <a:rPr lang="ru-RU" sz="1800" i="1" dirty="0" err="1" smtClean="0"/>
              <a:t>Сергія</a:t>
            </a:r>
            <a:r>
              <a:rPr lang="ru-RU" sz="1800" i="1" dirty="0" smtClean="0"/>
              <a:t> Параджанова (1964), </a:t>
            </a:r>
            <a:r>
              <a:rPr lang="ru-RU" sz="1800" i="1" dirty="0" err="1" smtClean="0"/>
              <a:t>який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отримав</a:t>
            </a:r>
            <a:r>
              <a:rPr lang="ru-RU" sz="1800" i="1" dirty="0" smtClean="0"/>
              <a:t> другу </a:t>
            </a:r>
            <a:r>
              <a:rPr lang="ru-RU" sz="1800" i="1" dirty="0" err="1" smtClean="0"/>
              <a:t>премію</a:t>
            </a:r>
            <a:r>
              <a:rPr lang="ru-RU" sz="1800" i="1" dirty="0" smtClean="0"/>
              <a:t> на 7 </a:t>
            </a:r>
            <a:r>
              <a:rPr lang="ru-RU" sz="1800" i="1" dirty="0" err="1" smtClean="0"/>
              <a:t>Міжнародному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кінофестивалі</a:t>
            </a:r>
            <a:r>
              <a:rPr lang="ru-RU" sz="1800" i="1" dirty="0" smtClean="0"/>
              <a:t> в </a:t>
            </a:r>
            <a:r>
              <a:rPr lang="ru-RU" sz="1800" i="1" dirty="0" err="1" smtClean="0"/>
              <a:t>Аргентині</a:t>
            </a:r>
            <a:r>
              <a:rPr lang="ru-RU" sz="1800" i="1" dirty="0" smtClean="0"/>
              <a:t>; «</a:t>
            </a:r>
            <a:r>
              <a:rPr lang="ru-RU" sz="1800" i="1" dirty="0" err="1" smtClean="0"/>
              <a:t>Криниця</a:t>
            </a:r>
            <a:r>
              <a:rPr lang="ru-RU" sz="1800" i="1" dirty="0" smtClean="0"/>
              <a:t> для </a:t>
            </a:r>
            <a:r>
              <a:rPr lang="ru-RU" sz="1800" i="1" dirty="0" err="1" smtClean="0"/>
              <a:t>спраглих</a:t>
            </a:r>
            <a:r>
              <a:rPr lang="ru-RU" sz="1800" i="1" dirty="0" smtClean="0"/>
              <a:t>» </a:t>
            </a:r>
            <a:r>
              <a:rPr lang="ru-RU" sz="1800" i="1" dirty="0" err="1" smtClean="0"/>
              <a:t>Юрія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Іллєнка</a:t>
            </a:r>
            <a:r>
              <a:rPr lang="ru-RU" sz="1800" i="1" dirty="0" smtClean="0"/>
              <a:t> (1965); «</a:t>
            </a:r>
            <a:r>
              <a:rPr lang="ru-RU" sz="1800" i="1" dirty="0" err="1" smtClean="0"/>
              <a:t>Камінний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хрест</a:t>
            </a:r>
            <a:r>
              <a:rPr lang="ru-RU" sz="1800" i="1" dirty="0" smtClean="0"/>
              <a:t>» </a:t>
            </a:r>
            <a:r>
              <a:rPr lang="ru-RU" sz="1800" i="1" dirty="0" err="1" smtClean="0"/>
              <a:t>Леоніда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Осики</a:t>
            </a:r>
            <a:r>
              <a:rPr lang="ru-RU" sz="1800" i="1" dirty="0" smtClean="0"/>
              <a:t> (1968), «</a:t>
            </a:r>
            <a:r>
              <a:rPr lang="ru-RU" sz="1800" i="1" dirty="0" err="1" smtClean="0"/>
              <a:t>Вірність</a:t>
            </a:r>
            <a:r>
              <a:rPr lang="ru-RU" sz="1800" i="1" dirty="0" smtClean="0"/>
              <a:t>» Петра </a:t>
            </a:r>
            <a:r>
              <a:rPr lang="ru-RU" sz="1800" i="1" dirty="0" err="1" smtClean="0"/>
              <a:t>Тодоровського</a:t>
            </a:r>
            <a:r>
              <a:rPr lang="ru-RU" sz="1800" i="1" dirty="0" smtClean="0"/>
              <a:t> (1965).</a:t>
            </a:r>
            <a:endParaRPr lang="ru-RU" sz="1800" i="1" dirty="0"/>
          </a:p>
        </p:txBody>
      </p:sp>
      <p:pic>
        <p:nvPicPr>
          <p:cNvPr id="7" name="Picture 4" descr="http://img.narodna.pravda.com.ua/images/doc/3/1/3136e-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500174"/>
            <a:ext cx="394911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143372" y="600076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/>
              <a:t>«</a:t>
            </a:r>
            <a:r>
              <a:rPr lang="ru-RU" sz="1600" dirty="0" err="1" smtClean="0"/>
              <a:t>Тіні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забутих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предків</a:t>
            </a:r>
            <a:r>
              <a:rPr lang="ru-RU" sz="1600" dirty="0" smtClean="0"/>
              <a:t>» ,1964 </a:t>
            </a: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0130920080857_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3572"/>
            <a:ext cx="1592570" cy="1194428"/>
          </a:xfrm>
          <a:prstGeom prst="rect">
            <a:avLst/>
          </a:prstGeom>
        </p:spPr>
      </p:pic>
      <p:pic>
        <p:nvPicPr>
          <p:cNvPr id="12" name="Рисунок 11" descr="cine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4316" y="5476882"/>
            <a:ext cx="2129684" cy="1381118"/>
          </a:xfrm>
          <a:prstGeom prst="rect">
            <a:avLst/>
          </a:prstGeom>
        </p:spPr>
      </p:pic>
      <p:pic>
        <p:nvPicPr>
          <p:cNvPr id="11" name="Содержимое 10" descr="kinofilm2011-e1318450877208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042147">
            <a:off x="6688447" y="290371"/>
            <a:ext cx="2229104" cy="1857586"/>
          </a:xfrm>
        </p:spPr>
      </p:pic>
      <p:pic>
        <p:nvPicPr>
          <p:cNvPr id="3074" name="Picture 2" descr="Криниця для спраглих (1965) TVRip - скачать торрент трекер F…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143272" cy="445201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4429132"/>
            <a:ext cx="28905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/>
              <a:t>«</a:t>
            </a:r>
            <a:r>
              <a:rPr lang="ru-RU" sz="1600" dirty="0" err="1" smtClean="0"/>
              <a:t>Криниця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спраглих</a:t>
            </a:r>
            <a:r>
              <a:rPr lang="ru-RU" sz="1600" dirty="0" smtClean="0"/>
              <a:t>» , 1965</a:t>
            </a:r>
            <a:endParaRPr lang="ru-RU" sz="1600" dirty="0"/>
          </a:p>
        </p:txBody>
      </p:sp>
      <p:pic>
        <p:nvPicPr>
          <p:cNvPr id="3076" name="Picture 4" descr="Фильм - Каменный крест (Камінний хрест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0"/>
            <a:ext cx="4572000" cy="314587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572000" y="3214686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/>
              <a:t>Кадр з кінофільму</a:t>
            </a:r>
            <a:r>
              <a:rPr lang="ru-RU" sz="1600" dirty="0" smtClean="0"/>
              <a:t> «</a:t>
            </a:r>
            <a:r>
              <a:rPr lang="ru-RU" sz="1600" dirty="0" err="1" smtClean="0"/>
              <a:t>Камінний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хрест</a:t>
            </a:r>
            <a:r>
              <a:rPr lang="ru-RU" sz="1600" dirty="0" smtClean="0"/>
              <a:t>»,1968 </a:t>
            </a:r>
            <a:endParaRPr lang="ru-RU" sz="1600" dirty="0"/>
          </a:p>
        </p:txBody>
      </p:sp>
      <p:pic>
        <p:nvPicPr>
          <p:cNvPr id="3078" name="Picture 6" descr="Baron Wolf's blog &quot; &quot;Верность&quot;, 1966. . Второй фильм Петра Т…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496" y="3607594"/>
            <a:ext cx="4071966" cy="305397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500166" y="6072206"/>
            <a:ext cx="228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/>
              <a:t>Кадр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кінофільму</a:t>
            </a:r>
            <a:r>
              <a:rPr lang="ru-RU" sz="1600" dirty="0" smtClean="0"/>
              <a:t> «</a:t>
            </a:r>
            <a:r>
              <a:rPr lang="ru-RU" sz="1600" dirty="0" err="1" smtClean="0"/>
              <a:t>Вірність</a:t>
            </a:r>
            <a:r>
              <a:rPr lang="ru-RU" sz="1600" dirty="0" smtClean="0"/>
              <a:t>», 1965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0130920080857_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3572"/>
            <a:ext cx="1592570" cy="1194428"/>
          </a:xfrm>
          <a:prstGeom prst="rect">
            <a:avLst/>
          </a:prstGeom>
        </p:spPr>
      </p:pic>
      <p:pic>
        <p:nvPicPr>
          <p:cNvPr id="12" name="Рисунок 11" descr="cine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4316" y="5476882"/>
            <a:ext cx="2129684" cy="1381118"/>
          </a:xfrm>
          <a:prstGeom prst="rect">
            <a:avLst/>
          </a:prstGeom>
        </p:spPr>
      </p:pic>
      <p:pic>
        <p:nvPicPr>
          <p:cNvPr id="11" name="Содержимое 10" descr="kinofilm2011-e1318450877208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042147">
            <a:off x="6688447" y="290371"/>
            <a:ext cx="2229104" cy="185758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2" y="214290"/>
            <a:ext cx="5929354" cy="1928825"/>
          </a:xfrm>
        </p:spPr>
        <p:txBody>
          <a:bodyPr>
            <a:normAutofit lnSpcReduction="10000"/>
          </a:bodyPr>
          <a:lstStyle/>
          <a:p>
            <a:r>
              <a:rPr lang="ru-RU" sz="1800" i="1" dirty="0" smtClean="0"/>
              <a:t>	</a:t>
            </a:r>
            <a:r>
              <a:rPr lang="ru-RU" sz="1800" i="1" dirty="0" err="1" smtClean="0"/>
              <a:t>Згодом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естетика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українського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поетичного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кіно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стимулювала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режисерський</a:t>
            </a:r>
            <a:r>
              <a:rPr lang="ru-RU" sz="1800" i="1" dirty="0" smtClean="0"/>
              <a:t> дебют </a:t>
            </a:r>
            <a:r>
              <a:rPr lang="ru-RU" sz="1800" i="1" dirty="0" err="1" smtClean="0"/>
              <a:t>актора</a:t>
            </a:r>
            <a:r>
              <a:rPr lang="ru-RU" sz="1800" i="1" dirty="0" smtClean="0"/>
              <a:t> </a:t>
            </a:r>
            <a:r>
              <a:rPr lang="ru-RU" sz="1800" b="1" i="1" dirty="0" err="1" smtClean="0"/>
              <a:t>Івана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Миколайчука</a:t>
            </a:r>
            <a:r>
              <a:rPr lang="ru-RU" sz="1800" b="1" i="1" dirty="0" smtClean="0"/>
              <a:t> </a:t>
            </a:r>
            <a:r>
              <a:rPr lang="ru-RU" sz="1800" i="1" dirty="0" smtClean="0"/>
              <a:t>(«</a:t>
            </a:r>
            <a:r>
              <a:rPr lang="ru-RU" sz="1800" i="1" dirty="0" err="1" smtClean="0"/>
              <a:t>Вавілон-ХХ</a:t>
            </a:r>
            <a:r>
              <a:rPr lang="ru-RU" sz="1800" i="1" dirty="0" smtClean="0"/>
              <a:t>», 1979), а </a:t>
            </a:r>
            <a:r>
              <a:rPr lang="ru-RU" sz="1800" i="1" dirty="0" err="1" smtClean="0"/>
              <a:t>суттєві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елементи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поетичного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кіно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проявляються</a:t>
            </a:r>
            <a:r>
              <a:rPr lang="ru-RU" sz="1800" i="1" dirty="0" smtClean="0"/>
              <a:t> в </a:t>
            </a:r>
            <a:r>
              <a:rPr lang="ru-RU" sz="1800" i="1" dirty="0" err="1" smtClean="0"/>
              <a:t>стрічках</a:t>
            </a:r>
            <a:r>
              <a:rPr lang="ru-RU" sz="1800" i="1" dirty="0" smtClean="0"/>
              <a:t> </a:t>
            </a:r>
            <a:r>
              <a:rPr lang="ru-RU" sz="1800" b="1" i="1" dirty="0" err="1" smtClean="0"/>
              <a:t>Миколи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Мащенка</a:t>
            </a:r>
            <a:r>
              <a:rPr lang="ru-RU" sz="1800" b="1" i="1" dirty="0" smtClean="0"/>
              <a:t> </a:t>
            </a:r>
            <a:r>
              <a:rPr lang="ru-RU" sz="1800" i="1" dirty="0" smtClean="0"/>
              <a:t>«</a:t>
            </a:r>
            <a:r>
              <a:rPr lang="ru-RU" sz="1800" i="1" dirty="0" err="1" smtClean="0"/>
              <a:t>Комісари</a:t>
            </a:r>
            <a:r>
              <a:rPr lang="ru-RU" sz="1800" i="1" dirty="0" smtClean="0"/>
              <a:t>» (1971) </a:t>
            </a:r>
            <a:r>
              <a:rPr lang="ru-RU" sz="1800" i="1" dirty="0" err="1" smtClean="0"/>
              <a:t>і</a:t>
            </a:r>
            <a:r>
              <a:rPr lang="ru-RU" sz="1800" i="1" dirty="0" smtClean="0"/>
              <a:t> «Як </a:t>
            </a:r>
            <a:r>
              <a:rPr lang="ru-RU" sz="1800" i="1" dirty="0" err="1" smtClean="0"/>
              <a:t>гартувалася</a:t>
            </a:r>
            <a:r>
              <a:rPr lang="ru-RU" sz="1800" i="1" dirty="0" smtClean="0"/>
              <a:t> сталь» (1973).</a:t>
            </a:r>
            <a:br>
              <a:rPr lang="ru-RU" sz="1800" i="1" dirty="0" smtClean="0"/>
            </a:br>
            <a:endParaRPr lang="ru-RU" sz="18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929198"/>
            <a:ext cx="4071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Кадр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кінофільму</a:t>
            </a:r>
            <a:r>
              <a:rPr lang="ru-RU" sz="1600" dirty="0" smtClean="0"/>
              <a:t> «</a:t>
            </a:r>
            <a:r>
              <a:rPr lang="ru-RU" sz="1600" dirty="0" err="1" smtClean="0"/>
              <a:t>Вавілон-ХХ</a:t>
            </a:r>
            <a:r>
              <a:rPr lang="ru-RU" sz="1600" dirty="0" smtClean="0"/>
              <a:t>», 1979</a:t>
            </a:r>
            <a:endParaRPr lang="ru-RU" sz="1600" dirty="0"/>
          </a:p>
        </p:txBody>
      </p:sp>
      <p:pic>
        <p:nvPicPr>
          <p:cNvPr id="2050" name="Picture 2" descr="Наше кино Вавилон ХХ скачать торрент бесплатно. . Скачать Вавилон ХХ (Иван Миколайчук) 1979, драма, DVDRip без регистрации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57364"/>
            <a:ext cx="4031781" cy="3000396"/>
          </a:xfrm>
          <a:prstGeom prst="rect">
            <a:avLst/>
          </a:prstGeom>
          <a:noFill/>
        </p:spPr>
      </p:pic>
      <p:pic>
        <p:nvPicPr>
          <p:cNvPr id="2052" name="Picture 4" descr="Фильм Комиссары 1969 на Cinemate. . Комиссары скачать торрен…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0"/>
            <a:ext cx="2786050" cy="396966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215074" y="4000504"/>
            <a:ext cx="29289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«</a:t>
            </a:r>
            <a:r>
              <a:rPr lang="ru-RU" sz="1600" dirty="0" err="1" smtClean="0"/>
              <a:t>Комісари</a:t>
            </a:r>
            <a:r>
              <a:rPr lang="ru-RU" sz="1600" dirty="0" smtClean="0"/>
              <a:t>» , 1971</a:t>
            </a:r>
            <a:endParaRPr lang="ru-RU" sz="1600" dirty="0"/>
          </a:p>
        </p:txBody>
      </p:sp>
      <p:pic>
        <p:nvPicPr>
          <p:cNvPr id="2054" name="Picture 6" descr="Скачать фильм как закалялась сталь - Все для Семьи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4342382"/>
            <a:ext cx="4286248" cy="251561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928794" y="6072206"/>
            <a:ext cx="2832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/>
              <a:t>Кадр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кінофільму</a:t>
            </a:r>
            <a:endParaRPr lang="ru-RU" sz="1600" dirty="0" smtClean="0"/>
          </a:p>
          <a:p>
            <a:pPr algn="r"/>
            <a:r>
              <a:rPr lang="ru-RU" sz="1600" dirty="0" smtClean="0"/>
              <a:t> «Як </a:t>
            </a:r>
            <a:r>
              <a:rPr lang="ru-RU" sz="1600" dirty="0" err="1" smtClean="0"/>
              <a:t>гартувалася</a:t>
            </a:r>
            <a:r>
              <a:rPr lang="ru-RU" sz="1600" dirty="0" smtClean="0"/>
              <a:t> сталь», 1973</a:t>
            </a: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0130920080857_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3572"/>
            <a:ext cx="1592570" cy="1194428"/>
          </a:xfrm>
          <a:prstGeom prst="rect">
            <a:avLst/>
          </a:prstGeom>
        </p:spPr>
      </p:pic>
      <p:pic>
        <p:nvPicPr>
          <p:cNvPr id="12" name="Рисунок 11" descr="cine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4316" y="5476882"/>
            <a:ext cx="2129684" cy="1381118"/>
          </a:xfrm>
          <a:prstGeom prst="rect">
            <a:avLst/>
          </a:prstGeom>
        </p:spPr>
      </p:pic>
      <p:pic>
        <p:nvPicPr>
          <p:cNvPr id="11" name="Содержимое 10" descr="kinofilm2011-e1318450877208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042147">
            <a:off x="6688447" y="290371"/>
            <a:ext cx="2229104" cy="185758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57166"/>
            <a:ext cx="8643966" cy="1084248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err="1" smtClean="0">
                <a:solidFill>
                  <a:schemeClr val="bg1">
                    <a:lumMod val="50000"/>
                  </a:schemeClr>
                </a:solidFill>
              </a:rPr>
              <a:t>Радянське</a:t>
            </a:r>
            <a:r>
              <a:rPr lang="ru-RU" sz="4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4800" i="1" dirty="0" err="1" smtClean="0">
                <a:solidFill>
                  <a:schemeClr val="bg1">
                    <a:lumMod val="50000"/>
                  </a:schemeClr>
                </a:solidFill>
              </a:rPr>
              <a:t>кіно</a:t>
            </a:r>
            <a:r>
              <a:rPr lang="ru-RU" sz="4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4800" i="1" dirty="0" err="1" smtClean="0">
                <a:solidFill>
                  <a:schemeClr val="bg1">
                    <a:lumMod val="50000"/>
                  </a:schemeClr>
                </a:solidFill>
              </a:rPr>
              <a:t>України</a:t>
            </a:r>
            <a:r>
              <a:rPr lang="ru-RU" sz="4800" i="1" dirty="0" smtClean="0">
                <a:solidFill>
                  <a:schemeClr val="bg1">
                    <a:lumMod val="50000"/>
                  </a:schemeClr>
                </a:solidFill>
              </a:rPr>
              <a:t> 1970-80-х </a:t>
            </a:r>
            <a:r>
              <a:rPr lang="ru-RU" sz="4800" i="1" dirty="0" err="1" smtClean="0">
                <a:solidFill>
                  <a:schemeClr val="bg1">
                    <a:lumMod val="50000"/>
                  </a:schemeClr>
                </a:solidFill>
              </a:rPr>
              <a:t>років</a:t>
            </a:r>
            <a:endParaRPr lang="ru-RU" sz="4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2844" y="1357298"/>
            <a:ext cx="3543296" cy="4994296"/>
          </a:xfrm>
        </p:spPr>
        <p:txBody>
          <a:bodyPr>
            <a:noAutofit/>
          </a:bodyPr>
          <a:lstStyle/>
          <a:p>
            <a:r>
              <a:rPr lang="ru-RU" sz="1800" i="1" dirty="0" smtClean="0"/>
              <a:t>	Попри бюрократизм </a:t>
            </a:r>
            <a:r>
              <a:rPr lang="ru-RU" sz="1800" i="1" dirty="0" err="1" smtClean="0"/>
              <a:t>українського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кінопроцесу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часів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брежнєвської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реакції</a:t>
            </a:r>
            <a:r>
              <a:rPr lang="ru-RU" sz="1800" i="1" dirty="0" smtClean="0"/>
              <a:t> в 1970-80рр. </a:t>
            </a:r>
            <a:r>
              <a:rPr lang="ru-RU" sz="1800" i="1" dirty="0" err="1" smtClean="0"/>
              <a:t>з'являється</a:t>
            </a:r>
            <a:r>
              <a:rPr lang="ru-RU" sz="1800" i="1" dirty="0" smtClean="0"/>
              <a:t> низка </a:t>
            </a:r>
            <a:r>
              <a:rPr lang="ru-RU" sz="1800" i="1" dirty="0" err="1" smtClean="0"/>
              <a:t>фільмів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створених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сильними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творчими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особистостями</a:t>
            </a:r>
            <a:r>
              <a:rPr lang="ru-RU" sz="1800" i="1" dirty="0" smtClean="0"/>
              <a:t>. На </a:t>
            </a:r>
            <a:r>
              <a:rPr lang="ru-RU" sz="1800" i="1" dirty="0" err="1" smtClean="0"/>
              <a:t>порозі</a:t>
            </a:r>
            <a:r>
              <a:rPr lang="ru-RU" sz="1800" i="1" dirty="0" smtClean="0"/>
              <a:t> «застою» </a:t>
            </a:r>
            <a:r>
              <a:rPr lang="ru-RU" sz="1800" b="1" i="1" dirty="0" err="1" smtClean="0"/>
              <a:t>Леонід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Биков</a:t>
            </a:r>
            <a:r>
              <a:rPr lang="ru-RU" sz="1800" b="1" i="1" dirty="0" smtClean="0"/>
              <a:t> </a:t>
            </a:r>
            <a:r>
              <a:rPr lang="ru-RU" sz="1800" i="1" dirty="0" err="1" smtClean="0"/>
              <a:t>знімає</a:t>
            </a:r>
            <a:r>
              <a:rPr lang="ru-RU" sz="1800" i="1" dirty="0" smtClean="0"/>
              <a:t> картину «В </a:t>
            </a:r>
            <a:r>
              <a:rPr lang="ru-RU" sz="1800" i="1" dirty="0" err="1" smtClean="0"/>
              <a:t>бій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ідуть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одні</a:t>
            </a:r>
            <a:r>
              <a:rPr lang="ru-RU" sz="1800" i="1" dirty="0" smtClean="0"/>
              <a:t> старики»(1972), а в 1983 р. </a:t>
            </a:r>
            <a:r>
              <a:rPr lang="ru-RU" sz="1800" b="1" i="1" dirty="0" smtClean="0"/>
              <a:t>Роман </a:t>
            </a:r>
            <a:r>
              <a:rPr lang="ru-RU" sz="1800" b="1" i="1" dirty="0" err="1" smtClean="0"/>
              <a:t>Балаян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після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кількох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високофахових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екранізацій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російської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літературної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класики</a:t>
            </a:r>
            <a:r>
              <a:rPr lang="ru-RU" sz="1800" i="1" dirty="0" smtClean="0"/>
              <a:t>, у </a:t>
            </a:r>
            <a:r>
              <a:rPr lang="ru-RU" sz="1800" i="1" dirty="0" err="1" smtClean="0"/>
              <a:t>фільмі</a:t>
            </a:r>
            <a:r>
              <a:rPr lang="ru-RU" sz="1800" i="1" dirty="0" smtClean="0"/>
              <a:t> «</a:t>
            </a:r>
            <a:r>
              <a:rPr lang="ru-RU" sz="1800" i="1" dirty="0" err="1" smtClean="0"/>
              <a:t>Польоти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уві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сні</a:t>
            </a:r>
            <a:r>
              <a:rPr lang="ru-RU" sz="1800" i="1" dirty="0" smtClean="0"/>
              <a:t> та наяву» точно </a:t>
            </a:r>
            <a:r>
              <a:rPr lang="ru-RU" sz="1800" i="1" dirty="0" err="1" smtClean="0"/>
              <a:t>передає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феноменологію</a:t>
            </a:r>
            <a:r>
              <a:rPr lang="ru-RU" sz="1800" i="1" dirty="0" smtClean="0"/>
              <a:t> того часу.</a:t>
            </a:r>
            <a:endParaRPr lang="ru-RU" sz="1800" i="1" dirty="0"/>
          </a:p>
        </p:txBody>
      </p:sp>
      <p:pic>
        <p:nvPicPr>
          <p:cNvPr id="1026" name="Picture 2" descr="http://i.io.ua/img_su/small/0010/85/00108553_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1428736"/>
            <a:ext cx="4181737" cy="22860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00430" y="3714752"/>
            <a:ext cx="46434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Плакат </a:t>
            </a:r>
            <a:r>
              <a:rPr lang="ru-RU" sz="1600" dirty="0" err="1" smtClean="0"/>
              <a:t>кінофільму</a:t>
            </a:r>
            <a:r>
              <a:rPr lang="ru-RU" sz="1600" dirty="0" smtClean="0"/>
              <a:t> «В </a:t>
            </a:r>
            <a:r>
              <a:rPr lang="ru-RU" sz="1600" dirty="0" err="1" smtClean="0"/>
              <a:t>бій</a:t>
            </a:r>
            <a:r>
              <a:rPr lang="ru-RU" sz="1600" dirty="0" smtClean="0"/>
              <a:t> </a:t>
            </a:r>
            <a:r>
              <a:rPr lang="ru-RU" sz="1600" dirty="0" err="1" smtClean="0"/>
              <a:t>ідуть</a:t>
            </a:r>
            <a:r>
              <a:rPr lang="ru-RU" sz="1600" dirty="0" smtClean="0"/>
              <a:t> </a:t>
            </a:r>
            <a:r>
              <a:rPr lang="ru-RU" sz="1600" dirty="0" err="1" smtClean="0"/>
              <a:t>одні</a:t>
            </a:r>
            <a:r>
              <a:rPr lang="ru-RU" sz="1600" dirty="0" smtClean="0"/>
              <a:t> старики»,1972</a:t>
            </a:r>
            <a:endParaRPr lang="ru-RU" sz="1600" dirty="0"/>
          </a:p>
        </p:txBody>
      </p:sp>
      <p:pic>
        <p:nvPicPr>
          <p:cNvPr id="1032" name="Picture 8" descr="&quot;ПОЛЁТЫ ВО СНЕ И НАЯВУ&quot; 1982 - Форум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4053492"/>
            <a:ext cx="4000496" cy="280450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214547" y="5929330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Кадр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кінофільму</a:t>
            </a:r>
            <a:r>
              <a:rPr lang="ru-RU" sz="1600" dirty="0" smtClean="0"/>
              <a:t>«</a:t>
            </a:r>
            <a:r>
              <a:rPr lang="ru-RU" sz="1600" dirty="0" err="1" smtClean="0"/>
              <a:t>Польоти</a:t>
            </a:r>
            <a:r>
              <a:rPr lang="ru-RU" sz="1600" dirty="0" smtClean="0"/>
              <a:t> </a:t>
            </a:r>
            <a:r>
              <a:rPr lang="ru-RU" sz="1600" dirty="0" err="1" smtClean="0"/>
              <a:t>уві</a:t>
            </a:r>
            <a:r>
              <a:rPr lang="ru-RU" sz="1600" dirty="0" smtClean="0"/>
              <a:t> </a:t>
            </a:r>
            <a:r>
              <a:rPr lang="ru-RU" sz="1600" dirty="0" err="1" smtClean="0"/>
              <a:t>сні</a:t>
            </a:r>
            <a:r>
              <a:rPr lang="ru-RU" sz="1600" dirty="0" smtClean="0"/>
              <a:t> та наяву», 1983</a:t>
            </a: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0130920080857_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3572"/>
            <a:ext cx="1592570" cy="1194428"/>
          </a:xfrm>
          <a:prstGeom prst="rect">
            <a:avLst/>
          </a:prstGeom>
        </p:spPr>
      </p:pic>
      <p:pic>
        <p:nvPicPr>
          <p:cNvPr id="12" name="Рисунок 11" descr="cine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4316" y="5476882"/>
            <a:ext cx="2129684" cy="1381118"/>
          </a:xfrm>
          <a:prstGeom prst="rect">
            <a:avLst/>
          </a:prstGeom>
        </p:spPr>
      </p:pic>
      <p:pic>
        <p:nvPicPr>
          <p:cNvPr id="11" name="Содержимое 10" descr="kinofilm2011-e1318450877208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042147">
            <a:off x="6688447" y="290371"/>
            <a:ext cx="2229104" cy="185758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85720" y="142853"/>
            <a:ext cx="6929486" cy="2214578"/>
          </a:xfrm>
        </p:spPr>
        <p:txBody>
          <a:bodyPr>
            <a:noAutofit/>
          </a:bodyPr>
          <a:lstStyle/>
          <a:p>
            <a:r>
              <a:rPr lang="ru-RU" sz="1800" dirty="0" smtClean="0"/>
              <a:t>	</a:t>
            </a:r>
            <a:r>
              <a:rPr lang="ru-RU" sz="1800" i="1" dirty="0" err="1" smtClean="0"/>
              <a:t>Українськими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кіностудіями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було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знято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також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кінострічки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які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набули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великої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популярності</a:t>
            </a:r>
            <a:r>
              <a:rPr lang="ru-RU" sz="1800" i="1" dirty="0" smtClean="0"/>
              <a:t> у </a:t>
            </a:r>
            <a:r>
              <a:rPr lang="ru-RU" sz="1800" i="1" dirty="0" err="1" smtClean="0"/>
              <a:t>всьому</a:t>
            </a:r>
            <a:r>
              <a:rPr lang="ru-RU" sz="1800" i="1" dirty="0" smtClean="0"/>
              <a:t> СРСР: «</a:t>
            </a:r>
            <a:r>
              <a:rPr lang="ru-RU" sz="1800" i="1" dirty="0" err="1" smtClean="0"/>
              <a:t>Д'Артан'ян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і</a:t>
            </a:r>
            <a:r>
              <a:rPr lang="ru-RU" sz="1800" i="1" dirty="0" smtClean="0"/>
              <a:t> три </a:t>
            </a:r>
            <a:r>
              <a:rPr lang="ru-RU" sz="1800" i="1" dirty="0" err="1" smtClean="0"/>
              <a:t>мушкетери</a:t>
            </a:r>
            <a:r>
              <a:rPr lang="ru-RU" sz="1800" i="1" dirty="0" smtClean="0"/>
              <a:t>» (1978, </a:t>
            </a:r>
            <a:r>
              <a:rPr lang="ru-RU" sz="1800" i="1" dirty="0" err="1" smtClean="0"/>
              <a:t>режисер</a:t>
            </a:r>
            <a:r>
              <a:rPr lang="ru-RU" sz="1800" i="1" dirty="0" smtClean="0"/>
              <a:t> </a:t>
            </a:r>
            <a:r>
              <a:rPr lang="ru-RU" sz="1800" b="1" i="1" dirty="0" err="1" smtClean="0"/>
              <a:t>Георгій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Юнгвальд-Хилькевич</a:t>
            </a:r>
            <a:r>
              <a:rPr lang="ru-RU" sz="1800" i="1" dirty="0" smtClean="0"/>
              <a:t>), «</a:t>
            </a:r>
            <a:r>
              <a:rPr lang="ru-RU" sz="1800" i="1" dirty="0" err="1" smtClean="0"/>
              <a:t>Пригоди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Електроніка</a:t>
            </a:r>
            <a:r>
              <a:rPr lang="ru-RU" sz="1800" i="1" dirty="0" smtClean="0"/>
              <a:t>» (1979, </a:t>
            </a:r>
            <a:r>
              <a:rPr lang="ru-RU" sz="1800" i="1" dirty="0" err="1" smtClean="0"/>
              <a:t>режисер</a:t>
            </a:r>
            <a:r>
              <a:rPr lang="ru-RU" sz="1800" i="1" dirty="0" smtClean="0"/>
              <a:t> </a:t>
            </a:r>
            <a:r>
              <a:rPr lang="ru-RU" sz="1800" b="1" i="1" dirty="0" err="1" smtClean="0"/>
              <a:t>Костянтин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Бромберг</a:t>
            </a:r>
            <a:r>
              <a:rPr lang="ru-RU" sz="1800" i="1" dirty="0" smtClean="0"/>
              <a:t>), «</a:t>
            </a:r>
            <a:r>
              <a:rPr lang="ru-RU" sz="1800" i="1" dirty="0" err="1" smtClean="0"/>
              <a:t>Місце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зустрічі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змінити</a:t>
            </a:r>
            <a:r>
              <a:rPr lang="ru-RU" sz="1800" i="1" dirty="0" smtClean="0"/>
              <a:t> не </a:t>
            </a:r>
            <a:r>
              <a:rPr lang="ru-RU" sz="1800" i="1" dirty="0" err="1" smtClean="0"/>
              <a:t>можна</a:t>
            </a:r>
            <a:r>
              <a:rPr lang="ru-RU" sz="1800" i="1" dirty="0" smtClean="0"/>
              <a:t>» (1979, </a:t>
            </a:r>
            <a:r>
              <a:rPr lang="ru-RU" sz="1800" i="1" dirty="0" err="1" smtClean="0"/>
              <a:t>режисер</a:t>
            </a:r>
            <a:r>
              <a:rPr lang="ru-RU" sz="1800" i="1" dirty="0" smtClean="0"/>
              <a:t> </a:t>
            </a:r>
            <a:r>
              <a:rPr lang="ru-RU" sz="1800" b="1" i="1" dirty="0" smtClean="0"/>
              <a:t>Станислав </a:t>
            </a:r>
            <a:r>
              <a:rPr lang="ru-RU" sz="1800" b="1" i="1" dirty="0" err="1" smtClean="0"/>
              <a:t>Говорухін</a:t>
            </a:r>
            <a:r>
              <a:rPr lang="ru-RU" sz="1800" i="1" dirty="0" smtClean="0"/>
              <a:t>), «</a:t>
            </a:r>
            <a:r>
              <a:rPr lang="ru-RU" sz="1800" i="1" dirty="0" err="1" smtClean="0"/>
              <a:t>Зелений</a:t>
            </a:r>
            <a:r>
              <a:rPr lang="ru-RU" sz="1800" i="1" dirty="0" smtClean="0"/>
              <a:t> фургон» (1983, </a:t>
            </a:r>
            <a:r>
              <a:rPr lang="ru-RU" sz="1800" i="1" dirty="0" err="1" smtClean="0"/>
              <a:t>режисер</a:t>
            </a:r>
            <a:r>
              <a:rPr lang="ru-RU" sz="1800" i="1" dirty="0" smtClean="0"/>
              <a:t> </a:t>
            </a:r>
            <a:r>
              <a:rPr lang="ru-RU" sz="1800" b="1" i="1" dirty="0" err="1" smtClean="0"/>
              <a:t>Олександр</a:t>
            </a:r>
            <a:r>
              <a:rPr lang="ru-RU" sz="1800" b="1" i="1" dirty="0" smtClean="0"/>
              <a:t> Павловский</a:t>
            </a:r>
            <a:r>
              <a:rPr lang="ru-RU" sz="1800" i="1" dirty="0" smtClean="0"/>
              <a:t>), «</a:t>
            </a:r>
            <a:r>
              <a:rPr lang="ru-RU" sz="1800" i="1" dirty="0" err="1" smtClean="0"/>
              <a:t>Чародії</a:t>
            </a:r>
            <a:r>
              <a:rPr lang="ru-RU" sz="1800" i="1" dirty="0" smtClean="0"/>
              <a:t>» (1982, </a:t>
            </a:r>
            <a:r>
              <a:rPr lang="ru-RU" sz="1800" i="1" dirty="0" err="1" smtClean="0"/>
              <a:t>режисер</a:t>
            </a:r>
            <a:r>
              <a:rPr lang="ru-RU" sz="1800" i="1" dirty="0" smtClean="0"/>
              <a:t> </a:t>
            </a:r>
            <a:r>
              <a:rPr lang="ru-RU" sz="1800" b="1" i="1" dirty="0" err="1" smtClean="0"/>
              <a:t>Костянтин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Бромберг</a:t>
            </a:r>
            <a:r>
              <a:rPr lang="ru-RU" sz="1800" i="1" dirty="0" smtClean="0"/>
              <a:t>), «</a:t>
            </a:r>
            <a:r>
              <a:rPr lang="ru-RU" sz="1800" i="1" dirty="0" err="1" smtClean="0"/>
              <a:t>Самотня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жінка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бажає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познайомитись</a:t>
            </a:r>
            <a:r>
              <a:rPr lang="ru-RU" sz="1800" i="1" dirty="0" smtClean="0"/>
              <a:t>» (1986, </a:t>
            </a:r>
            <a:r>
              <a:rPr lang="ru-RU" sz="1800" i="1" dirty="0" err="1" smtClean="0"/>
              <a:t>режисер</a:t>
            </a:r>
            <a:r>
              <a:rPr lang="ru-RU" sz="1800" i="1" dirty="0" smtClean="0"/>
              <a:t> </a:t>
            </a:r>
            <a:r>
              <a:rPr lang="ru-RU" sz="1800" b="1" i="1" dirty="0" err="1" smtClean="0"/>
              <a:t>В'ячеслав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Криштофович</a:t>
            </a:r>
            <a:r>
              <a:rPr lang="ru-RU" sz="1800" i="1" dirty="0" smtClean="0"/>
              <a:t>).</a:t>
            </a:r>
            <a:br>
              <a:rPr lang="ru-RU" sz="1800" i="1" dirty="0" smtClean="0"/>
            </a:br>
            <a:endParaRPr lang="ru-RU" sz="18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5643578"/>
            <a:ext cx="3143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Кадр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кінофільму</a:t>
            </a:r>
            <a:r>
              <a:rPr lang="ru-RU" sz="1600" dirty="0" smtClean="0"/>
              <a:t> «</a:t>
            </a:r>
            <a:r>
              <a:rPr lang="ru-RU" sz="1600" dirty="0" err="1" smtClean="0"/>
              <a:t>Д'Артан'ян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три </a:t>
            </a:r>
            <a:r>
              <a:rPr lang="ru-RU" sz="1600" dirty="0" err="1" smtClean="0"/>
              <a:t>мушкетери</a:t>
            </a:r>
            <a:r>
              <a:rPr lang="ru-RU" sz="1600" dirty="0" smtClean="0"/>
              <a:t>», 1978</a:t>
            </a:r>
            <a:endParaRPr lang="ru-RU" sz="1600" dirty="0"/>
          </a:p>
        </p:txBody>
      </p:sp>
      <p:pic>
        <p:nvPicPr>
          <p:cNvPr id="29698" name="Picture 2" descr="Д'Артаньян и три мушкетёра (1978) - кадры из фильма - советские фильмы - Кино-Театр.Р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714620"/>
            <a:ext cx="4027316" cy="292895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929191" y="5643578"/>
            <a:ext cx="3286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Кадр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кінофільму</a:t>
            </a:r>
            <a:r>
              <a:rPr lang="ru-RU" sz="1600" dirty="0" smtClean="0"/>
              <a:t> «</a:t>
            </a:r>
            <a:r>
              <a:rPr lang="ru-RU" sz="1600" dirty="0" err="1" smtClean="0"/>
              <a:t>Пригоди</a:t>
            </a:r>
            <a:r>
              <a:rPr lang="ru-RU" sz="1600" dirty="0" smtClean="0"/>
              <a:t> </a:t>
            </a:r>
            <a:r>
              <a:rPr lang="ru-RU" sz="1600" dirty="0" err="1" smtClean="0"/>
              <a:t>Електроніка</a:t>
            </a:r>
            <a:r>
              <a:rPr lang="ru-RU" sz="1600" dirty="0" smtClean="0"/>
              <a:t>», 1979</a:t>
            </a:r>
            <a:endParaRPr lang="ru-RU" sz="1600" dirty="0"/>
          </a:p>
        </p:txBody>
      </p:sp>
      <p:pic>
        <p:nvPicPr>
          <p:cNvPr id="29700" name="Picture 4" descr="Приключения Электроника. . 3 серии (реж. . Константин Бромбе…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714620"/>
            <a:ext cx="4310050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0130920080857_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3572"/>
            <a:ext cx="1592570" cy="1194428"/>
          </a:xfrm>
          <a:prstGeom prst="rect">
            <a:avLst/>
          </a:prstGeom>
        </p:spPr>
      </p:pic>
      <p:pic>
        <p:nvPicPr>
          <p:cNvPr id="11" name="Содержимое 10" descr="kinofilm2011-e131845087720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042147">
            <a:off x="6688447" y="290371"/>
            <a:ext cx="2229104" cy="1857586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2857496"/>
            <a:ext cx="4071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Кадр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кінофільму</a:t>
            </a:r>
            <a:r>
              <a:rPr lang="ru-RU" sz="1600" dirty="0" smtClean="0"/>
              <a:t> «</a:t>
            </a:r>
            <a:r>
              <a:rPr lang="ru-RU" sz="1600" dirty="0" err="1" smtClean="0"/>
              <a:t>Місце</a:t>
            </a:r>
            <a:r>
              <a:rPr lang="ru-RU" sz="1600" dirty="0" smtClean="0"/>
              <a:t> </a:t>
            </a:r>
            <a:r>
              <a:rPr lang="ru-RU" sz="1600" dirty="0" err="1" smtClean="0"/>
              <a:t>зустрічі</a:t>
            </a:r>
            <a:r>
              <a:rPr lang="ru-RU" sz="1600" dirty="0" smtClean="0"/>
              <a:t> </a:t>
            </a:r>
            <a:r>
              <a:rPr lang="ru-RU" sz="1600" dirty="0" err="1" smtClean="0"/>
              <a:t>змінити</a:t>
            </a:r>
            <a:r>
              <a:rPr lang="ru-RU" sz="1600" dirty="0" smtClean="0"/>
              <a:t> не </a:t>
            </a:r>
            <a:r>
              <a:rPr lang="ru-RU" sz="1600" dirty="0" err="1" smtClean="0"/>
              <a:t>можна</a:t>
            </a:r>
            <a:r>
              <a:rPr lang="ru-RU" sz="1600" dirty="0" smtClean="0"/>
              <a:t>», 1979</a:t>
            </a:r>
            <a:endParaRPr lang="ru-RU" sz="1600" dirty="0"/>
          </a:p>
        </p:txBody>
      </p:sp>
      <p:pic>
        <p:nvPicPr>
          <p:cNvPr id="3074" name="Picture 2" descr="Х/Ф Место встречи изменить нельзя (Серия 4) Одесская киностудия 1979 год - Видео@Mail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4057650" cy="2928934"/>
          </a:xfrm>
          <a:prstGeom prst="rect">
            <a:avLst/>
          </a:prstGeom>
          <a:noFill/>
        </p:spPr>
      </p:pic>
      <p:pic>
        <p:nvPicPr>
          <p:cNvPr id="3076" name="Picture 4" descr="Зелёный фургон (Серия 02) (фильм) - travel vide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0"/>
            <a:ext cx="4143372" cy="292893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00628" y="2857496"/>
            <a:ext cx="41433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Кадр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кінофільму</a:t>
            </a:r>
            <a:r>
              <a:rPr lang="ru-RU" sz="1600" dirty="0" smtClean="0"/>
              <a:t> «</a:t>
            </a:r>
            <a:r>
              <a:rPr lang="ru-RU" sz="1600" dirty="0" err="1" smtClean="0"/>
              <a:t>Зелений</a:t>
            </a:r>
            <a:r>
              <a:rPr lang="ru-RU" sz="1600" dirty="0" smtClean="0"/>
              <a:t> </a:t>
            </a:r>
            <a:r>
              <a:rPr lang="ru-RU" sz="1600" dirty="0" smtClean="0"/>
              <a:t>фургон» </a:t>
            </a:r>
            <a:r>
              <a:rPr lang="ru-RU" sz="1600" dirty="0" smtClean="0"/>
              <a:t>,1983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6488668"/>
            <a:ext cx="4000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Кадр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кінофільму</a:t>
            </a:r>
            <a:r>
              <a:rPr lang="ru-RU" sz="1600" dirty="0" smtClean="0"/>
              <a:t> «</a:t>
            </a:r>
            <a:r>
              <a:rPr lang="ru-RU" sz="1600" dirty="0" err="1" smtClean="0"/>
              <a:t>Чародії</a:t>
            </a:r>
            <a:r>
              <a:rPr lang="ru-RU" sz="1600" dirty="0" smtClean="0"/>
              <a:t>»,1982</a:t>
            </a:r>
            <a:endParaRPr lang="ru-RU" sz="1600" dirty="0"/>
          </a:p>
        </p:txBody>
      </p:sp>
      <p:pic>
        <p:nvPicPr>
          <p:cNvPr id="3078" name="Picture 6" descr="Чародеи / Серии 1-2 из 2 (1982) DVDRip BigFANGroup.org - скачать без регистраци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429000"/>
            <a:ext cx="4034114" cy="300037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572000" y="6273225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Кадр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кінофільму</a:t>
            </a:r>
            <a:r>
              <a:rPr lang="ru-RU" sz="1600" dirty="0" smtClean="0"/>
              <a:t> «</a:t>
            </a:r>
            <a:r>
              <a:rPr lang="ru-RU" sz="1600" dirty="0" err="1" smtClean="0"/>
              <a:t>Самотня</a:t>
            </a:r>
            <a:r>
              <a:rPr lang="ru-RU" sz="1600" dirty="0" smtClean="0"/>
              <a:t> </a:t>
            </a:r>
            <a:r>
              <a:rPr lang="ru-RU" sz="1600" dirty="0" err="1" smtClean="0"/>
              <a:t>жінка</a:t>
            </a:r>
            <a:r>
              <a:rPr lang="ru-RU" sz="1600" dirty="0" smtClean="0"/>
              <a:t> </a:t>
            </a:r>
            <a:r>
              <a:rPr lang="ru-RU" sz="1600" dirty="0" err="1" smtClean="0"/>
              <a:t>бажає</a:t>
            </a:r>
            <a:r>
              <a:rPr lang="ru-RU" sz="1600" dirty="0" smtClean="0"/>
              <a:t> </a:t>
            </a:r>
            <a:r>
              <a:rPr lang="ru-RU" sz="1600" dirty="0" err="1" smtClean="0"/>
              <a:t>познайомитись</a:t>
            </a:r>
            <a:r>
              <a:rPr lang="ru-RU" sz="1600" dirty="0" smtClean="0"/>
              <a:t>», 1986</a:t>
            </a:r>
            <a:endParaRPr lang="ru-RU" sz="1600" dirty="0"/>
          </a:p>
        </p:txBody>
      </p:sp>
      <p:pic>
        <p:nvPicPr>
          <p:cNvPr id="3080" name="Picture 8" descr="Одинокая женщина желает познакомиться (1986) DVD5 / DVDRip с…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83820" y="3357562"/>
            <a:ext cx="4160180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inem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4316" y="5476882"/>
            <a:ext cx="2129684" cy="1381118"/>
          </a:xfrm>
          <a:prstGeom prst="rect">
            <a:avLst/>
          </a:prstGeom>
        </p:spPr>
      </p:pic>
      <p:pic>
        <p:nvPicPr>
          <p:cNvPr id="13" name="Рисунок 12" descr="20130920080857_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663572"/>
            <a:ext cx="1592570" cy="1194428"/>
          </a:xfrm>
          <a:prstGeom prst="rect">
            <a:avLst/>
          </a:prstGeom>
        </p:spPr>
      </p:pic>
      <p:pic>
        <p:nvPicPr>
          <p:cNvPr id="8" name="Picture 4" descr="http://33gorod.ru/uploads/posts/2011-12/1325135825_1vrunge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54325">
            <a:off x="5533560" y="3084566"/>
            <a:ext cx="3337453" cy="2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s43.radikal.ru/i100/1212/a0/94a16bebc8b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888643">
            <a:off x="227252" y="2967005"/>
            <a:ext cx="3418863" cy="25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kinofilm2011-e1318450877208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 rot="1042147">
            <a:off x="6688449" y="290372"/>
            <a:ext cx="2229104" cy="185758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2844" y="214291"/>
            <a:ext cx="7215238" cy="2571768"/>
          </a:xfrm>
        </p:spPr>
        <p:txBody>
          <a:bodyPr>
            <a:noAutofit/>
          </a:bodyPr>
          <a:lstStyle/>
          <a:p>
            <a:r>
              <a:rPr lang="ru-RU" sz="1800" i="1" dirty="0" smtClean="0"/>
              <a:t>	У </a:t>
            </a:r>
            <a:r>
              <a:rPr lang="ru-RU" sz="1800" i="1" dirty="0" smtClean="0"/>
              <a:t>1970-80-ті роки </a:t>
            </a:r>
            <a:r>
              <a:rPr lang="ru-RU" sz="1800" i="1" dirty="0" err="1" smtClean="0"/>
              <a:t>справжній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розквіт</a:t>
            </a:r>
            <a:r>
              <a:rPr lang="ru-RU" sz="1800" i="1" dirty="0" smtClean="0"/>
              <a:t> переживало </a:t>
            </a:r>
            <a:r>
              <a:rPr lang="ru-RU" sz="1800" i="1" dirty="0" err="1" smtClean="0"/>
              <a:t>українське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неігрове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кіно</a:t>
            </a:r>
            <a:r>
              <a:rPr lang="ru-RU" sz="1800" i="1" dirty="0" smtClean="0"/>
              <a:t>. </a:t>
            </a:r>
            <a:r>
              <a:rPr lang="ru-RU" sz="1800" i="1" dirty="0" err="1" smtClean="0"/>
              <a:t>Київська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студія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науково-популярних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фільмів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зняла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величезний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масив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стрічок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серед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яких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зустрічалися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справжні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шедеври</a:t>
            </a:r>
            <a:r>
              <a:rPr lang="ru-RU" sz="1800" i="1" dirty="0" smtClean="0"/>
              <a:t> жанру („</a:t>
            </a:r>
            <a:r>
              <a:rPr lang="ru-RU" sz="1800" i="1" dirty="0" err="1" smtClean="0"/>
              <a:t>Мова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тварин</a:t>
            </a:r>
            <a:r>
              <a:rPr lang="ru-RU" sz="1800" i="1" dirty="0" smtClean="0"/>
              <a:t>“, „</a:t>
            </a:r>
            <a:r>
              <a:rPr lang="ru-RU" sz="1800" i="1" dirty="0" err="1" smtClean="0"/>
              <a:t>Чи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думають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тварини</a:t>
            </a:r>
            <a:r>
              <a:rPr lang="ru-RU" sz="1800" i="1" dirty="0" smtClean="0"/>
              <a:t>?“, „</a:t>
            </a:r>
            <a:r>
              <a:rPr lang="ru-RU" sz="1800" i="1" dirty="0" err="1" smtClean="0"/>
              <a:t>Сім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кроків</a:t>
            </a:r>
            <a:r>
              <a:rPr lang="ru-RU" sz="1800" i="1" dirty="0" smtClean="0"/>
              <a:t> за горизонт“ </a:t>
            </a:r>
            <a:r>
              <a:rPr lang="ru-RU" sz="1800" i="1" dirty="0" err="1" smtClean="0"/>
              <a:t>режисера</a:t>
            </a:r>
            <a:r>
              <a:rPr lang="ru-RU" sz="1800" i="1" dirty="0" smtClean="0"/>
              <a:t> </a:t>
            </a:r>
            <a:r>
              <a:rPr lang="ru-RU" sz="1800" b="1" i="1" dirty="0" err="1" smtClean="0"/>
              <a:t>Фелікса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Соболєва</a:t>
            </a:r>
            <a:r>
              <a:rPr lang="ru-RU" sz="1800" b="1" i="1" dirty="0" smtClean="0"/>
              <a:t> </a:t>
            </a:r>
            <a:r>
              <a:rPr lang="ru-RU" sz="1800" i="1" dirty="0" smtClean="0"/>
              <a:t>та </a:t>
            </a:r>
            <a:r>
              <a:rPr lang="ru-RU" sz="1800" i="1" dirty="0" err="1" smtClean="0"/>
              <a:t>ін</a:t>
            </a:r>
            <a:r>
              <a:rPr lang="ru-RU" sz="1800" i="1" dirty="0" smtClean="0"/>
              <a:t>.). </a:t>
            </a:r>
            <a:r>
              <a:rPr lang="ru-RU" sz="1800" i="1" dirty="0" err="1" smtClean="0"/>
              <a:t>Надзвичайно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успішним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був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цей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період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і</a:t>
            </a:r>
            <a:r>
              <a:rPr lang="ru-RU" sz="1800" i="1" dirty="0" smtClean="0"/>
              <a:t> для </a:t>
            </a:r>
            <a:r>
              <a:rPr lang="ru-RU" sz="1800" i="1" dirty="0" err="1" smtClean="0"/>
              <a:t>українського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анімаційного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кіно</a:t>
            </a:r>
            <a:r>
              <a:rPr lang="ru-RU" sz="1800" i="1" dirty="0" smtClean="0"/>
              <a:t>. </a:t>
            </a:r>
            <a:r>
              <a:rPr lang="ru-RU" sz="1800" i="1" dirty="0" err="1" smtClean="0"/>
              <a:t>Стрічки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режисерів</a:t>
            </a:r>
            <a:r>
              <a:rPr lang="ru-RU" sz="1800" i="1" dirty="0" smtClean="0"/>
              <a:t> </a:t>
            </a:r>
            <a:r>
              <a:rPr lang="ru-RU" sz="1800" b="1" i="1" dirty="0" err="1" smtClean="0"/>
              <a:t>Володимира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Дахна</a:t>
            </a:r>
            <a:r>
              <a:rPr lang="ru-RU" sz="1800" b="1" i="1" dirty="0" smtClean="0"/>
              <a:t> </a:t>
            </a:r>
            <a:r>
              <a:rPr lang="ru-RU" sz="1800" i="1" dirty="0" smtClean="0"/>
              <a:t>(</a:t>
            </a:r>
            <a:r>
              <a:rPr lang="ru-RU" sz="1800" i="1" dirty="0" err="1" smtClean="0"/>
              <a:t>серіал</a:t>
            </a:r>
            <a:r>
              <a:rPr lang="ru-RU" sz="1800" i="1" dirty="0" smtClean="0"/>
              <a:t> „Як </a:t>
            </a:r>
            <a:r>
              <a:rPr lang="ru-RU" sz="1800" i="1" dirty="0" err="1" smtClean="0"/>
              <a:t>козаки</a:t>
            </a:r>
            <a:r>
              <a:rPr lang="ru-RU" sz="1800" i="1" dirty="0" smtClean="0"/>
              <a:t>…“), </a:t>
            </a:r>
            <a:r>
              <a:rPr lang="ru-RU" sz="1800" b="1" i="1" dirty="0" smtClean="0"/>
              <a:t>Давида </a:t>
            </a:r>
            <a:r>
              <a:rPr lang="ru-RU" sz="1800" b="1" i="1" dirty="0" err="1" smtClean="0"/>
              <a:t>Черкаського</a:t>
            </a:r>
            <a:r>
              <a:rPr lang="ru-RU" sz="1800" b="1" i="1" dirty="0" smtClean="0"/>
              <a:t> </a:t>
            </a:r>
            <a:r>
              <a:rPr lang="ru-RU" sz="1800" i="1" dirty="0" smtClean="0"/>
              <a:t>(„</a:t>
            </a:r>
            <a:r>
              <a:rPr lang="ru-RU" sz="1800" i="1" dirty="0" err="1" smtClean="0"/>
              <a:t>Пригоди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капітана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Врунгеля</a:t>
            </a:r>
            <a:r>
              <a:rPr lang="ru-RU" sz="1800" i="1" dirty="0" smtClean="0"/>
              <a:t>“, „</a:t>
            </a:r>
            <a:r>
              <a:rPr lang="ru-RU" sz="1800" i="1" dirty="0" err="1" smtClean="0"/>
              <a:t>Крила</a:t>
            </a:r>
            <a:r>
              <a:rPr lang="ru-RU" sz="1800" i="1" dirty="0" smtClean="0"/>
              <a:t>“ та </a:t>
            </a:r>
            <a:r>
              <a:rPr lang="ru-RU" sz="1800" i="1" dirty="0" err="1" smtClean="0"/>
              <a:t>ін</a:t>
            </a:r>
            <a:r>
              <a:rPr lang="ru-RU" sz="1800" i="1" dirty="0" smtClean="0"/>
              <a:t>.), </a:t>
            </a:r>
            <a:r>
              <a:rPr lang="ru-RU" sz="1800" b="1" i="1" dirty="0" err="1" smtClean="0"/>
              <a:t>Леоніда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Зарубіна</a:t>
            </a:r>
            <a:r>
              <a:rPr lang="ru-RU" sz="1800" b="1" i="1" dirty="0" smtClean="0"/>
              <a:t> </a:t>
            </a:r>
            <a:r>
              <a:rPr lang="ru-RU" sz="1800" i="1" dirty="0" smtClean="0"/>
              <a:t>(„</a:t>
            </a:r>
            <a:r>
              <a:rPr lang="ru-RU" sz="1800" i="1" dirty="0" err="1" smtClean="0"/>
              <a:t>Солом'яний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бичок</a:t>
            </a:r>
            <a:r>
              <a:rPr lang="ru-RU" sz="1800" i="1" dirty="0" smtClean="0"/>
              <a:t>“), </a:t>
            </a:r>
            <a:r>
              <a:rPr lang="ru-RU" sz="1800" b="1" i="1" dirty="0" err="1" smtClean="0"/>
              <a:t>Володимира</a:t>
            </a:r>
            <a:r>
              <a:rPr lang="ru-RU" sz="1800" b="1" i="1" dirty="0" smtClean="0"/>
              <a:t> Гончарова </a:t>
            </a:r>
            <a:r>
              <a:rPr lang="ru-RU" sz="1800" i="1" dirty="0" smtClean="0"/>
              <a:t>(„</a:t>
            </a:r>
            <a:r>
              <a:rPr lang="ru-RU" sz="1800" i="1" dirty="0" err="1" smtClean="0"/>
              <a:t>Чумацький</a:t>
            </a:r>
            <a:r>
              <a:rPr lang="ru-RU" sz="1800" i="1" dirty="0" smtClean="0"/>
              <a:t> шлях“) прославили </a:t>
            </a:r>
            <a:r>
              <a:rPr lang="ru-RU" sz="1800" i="1" dirty="0" err="1" smtClean="0"/>
              <a:t>українську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анімацію</a:t>
            </a:r>
            <a:r>
              <a:rPr lang="ru-RU" sz="1800" i="1" dirty="0" smtClean="0"/>
              <a:t> за межами </a:t>
            </a:r>
            <a:r>
              <a:rPr lang="ru-RU" sz="1800" i="1" dirty="0" err="1" smtClean="0"/>
              <a:t>країни</a:t>
            </a:r>
            <a:r>
              <a:rPr lang="ru-RU" sz="1800" i="1" dirty="0" smtClean="0"/>
              <a:t>.</a:t>
            </a:r>
            <a:endParaRPr lang="ru-RU" sz="1800" i="1" dirty="0"/>
          </a:p>
        </p:txBody>
      </p:sp>
      <p:pic>
        <p:nvPicPr>
          <p:cNvPr id="2050" name="Picture 2" descr="Смотреть Соломенный бычок (1954) онлайн, Советские мультфильмы onlin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4413876"/>
            <a:ext cx="3071834" cy="23012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0130920080857_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3572"/>
            <a:ext cx="1592570" cy="1194428"/>
          </a:xfrm>
          <a:prstGeom prst="rect">
            <a:avLst/>
          </a:prstGeom>
        </p:spPr>
      </p:pic>
      <p:pic>
        <p:nvPicPr>
          <p:cNvPr id="12" name="Рисунок 11" descr="cine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4316" y="5476882"/>
            <a:ext cx="2129684" cy="1381118"/>
          </a:xfrm>
          <a:prstGeom prst="rect">
            <a:avLst/>
          </a:prstGeom>
        </p:spPr>
      </p:pic>
      <p:pic>
        <p:nvPicPr>
          <p:cNvPr id="11" name="Содержимое 10" descr="kinofilm2011-e1318450877208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042147">
            <a:off x="6688447" y="290371"/>
            <a:ext cx="2229104" cy="185758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472386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i="1" dirty="0" err="1">
                <a:solidFill>
                  <a:schemeClr val="bg1">
                    <a:lumMod val="50000"/>
                  </a:schemeClr>
                </a:solidFill>
              </a:rPr>
              <a:t>Перші</a:t>
            </a:r>
            <a:r>
              <a:rPr lang="ru-RU" sz="53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5300" i="1" dirty="0" err="1">
                <a:solidFill>
                  <a:schemeClr val="bg1">
                    <a:lumMod val="50000"/>
                  </a:schemeClr>
                </a:solidFill>
              </a:rPr>
              <a:t>кінознімання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214422"/>
            <a:ext cx="3900486" cy="4911741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	</a:t>
            </a:r>
            <a:r>
              <a:rPr lang="ru-RU" sz="1800" i="1" dirty="0" smtClean="0"/>
              <a:t>У 1893 </a:t>
            </a:r>
            <a:r>
              <a:rPr lang="ru-RU" sz="1800" i="1" dirty="0" err="1" smtClean="0"/>
              <a:t>році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головний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механік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Одеського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Новоросійського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університету</a:t>
            </a:r>
            <a:r>
              <a:rPr lang="ru-RU" sz="1800" i="1" dirty="0" smtClean="0"/>
              <a:t> </a:t>
            </a:r>
            <a:r>
              <a:rPr lang="ru-RU" sz="1800" b="1" i="1" dirty="0" err="1" smtClean="0"/>
              <a:t>Йосип</a:t>
            </a:r>
            <a:r>
              <a:rPr lang="ru-RU" sz="1800" b="1" i="1" dirty="0" smtClean="0"/>
              <a:t> Тимченко </a:t>
            </a:r>
            <a:r>
              <a:rPr lang="ru-RU" sz="1800" i="1" dirty="0" err="1" smtClean="0"/>
              <a:t>винайшов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сконструював</a:t>
            </a:r>
            <a:r>
              <a:rPr lang="ru-RU" sz="1800" i="1" dirty="0" smtClean="0"/>
              <a:t> прототип </a:t>
            </a:r>
            <a:r>
              <a:rPr lang="ru-RU" sz="1800" i="1" dirty="0" err="1" smtClean="0"/>
              <a:t>сучасного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кінознімального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апарату</a:t>
            </a:r>
            <a:r>
              <a:rPr lang="ru-RU" sz="1800" i="1" dirty="0" smtClean="0"/>
              <a:t> та </a:t>
            </a:r>
            <a:r>
              <a:rPr lang="ru-RU" sz="1800" i="1" dirty="0" err="1" smtClean="0"/>
              <a:t>апарату</a:t>
            </a:r>
            <a:r>
              <a:rPr lang="ru-RU" sz="1800" i="1" dirty="0" smtClean="0"/>
              <a:t> для </a:t>
            </a:r>
            <a:r>
              <a:rPr lang="ru-RU" sz="1800" i="1" dirty="0" err="1" smtClean="0"/>
              <a:t>кінопроекції</a:t>
            </a:r>
            <a:r>
              <a:rPr lang="ru-RU" sz="1800" i="1" dirty="0" smtClean="0"/>
              <a:t>. </a:t>
            </a:r>
            <a:r>
              <a:rPr lang="ru-RU" sz="1800" i="1" dirty="0" err="1" smtClean="0"/>
              <a:t>Тоді</a:t>
            </a:r>
            <a:r>
              <a:rPr lang="ru-RU" sz="1800" i="1" dirty="0" smtClean="0"/>
              <a:t> ж </a:t>
            </a:r>
            <a:r>
              <a:rPr lang="ru-RU" sz="1800" i="1" dirty="0" err="1" smtClean="0"/>
              <a:t>він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здійснив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перші</a:t>
            </a:r>
            <a:r>
              <a:rPr lang="ru-RU" sz="1800" i="1" dirty="0" smtClean="0"/>
              <a:t> в </a:t>
            </a:r>
            <a:r>
              <a:rPr lang="ru-RU" sz="1800" i="1" dirty="0" err="1" smtClean="0"/>
              <a:t>світі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кінозйомки</a:t>
            </a:r>
            <a:r>
              <a:rPr lang="ru-RU" sz="1800" i="1" dirty="0" smtClean="0"/>
              <a:t> — </a:t>
            </a:r>
            <a:r>
              <a:rPr lang="ru-RU" sz="1800" i="1" dirty="0" err="1" smtClean="0"/>
              <a:t>зафільмував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вершників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метальників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списів</a:t>
            </a:r>
            <a:r>
              <a:rPr lang="ru-RU" sz="1800" i="1" dirty="0" smtClean="0"/>
              <a:t>. </a:t>
            </a:r>
            <a:r>
              <a:rPr lang="ru-RU" sz="1800" i="1" dirty="0" err="1" smtClean="0"/>
              <a:t>Із</a:t>
            </a:r>
            <a:r>
              <a:rPr lang="ru-RU" sz="1800" i="1" dirty="0" smtClean="0"/>
              <a:t> 7 листопада до 20 </a:t>
            </a:r>
            <a:r>
              <a:rPr lang="ru-RU" sz="1800" i="1" dirty="0" err="1" smtClean="0"/>
              <a:t>грудня</a:t>
            </a:r>
            <a:r>
              <a:rPr lang="ru-RU" sz="1800" i="1" dirty="0" smtClean="0"/>
              <a:t> 1893 року в </a:t>
            </a:r>
            <a:r>
              <a:rPr lang="ru-RU" sz="1800" i="1" dirty="0" err="1" smtClean="0"/>
              <a:t>готелі</a:t>
            </a:r>
            <a:r>
              <a:rPr lang="ru-RU" sz="1800" i="1" dirty="0" smtClean="0"/>
              <a:t> «</a:t>
            </a:r>
            <a:r>
              <a:rPr lang="ru-RU" sz="1800" i="1" dirty="0" err="1" smtClean="0"/>
              <a:t>Франція</a:t>
            </a:r>
            <a:r>
              <a:rPr lang="ru-RU" sz="1800" i="1" dirty="0" smtClean="0"/>
              <a:t>» (Одеса) </a:t>
            </a:r>
            <a:r>
              <a:rPr lang="ru-RU" sz="1800" i="1" dirty="0" err="1" smtClean="0"/>
              <a:t>демонструвалися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ці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дві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стрічки</a:t>
            </a:r>
            <a:r>
              <a:rPr lang="ru-RU" sz="1800" i="1" dirty="0" smtClean="0"/>
              <a:t>. </a:t>
            </a:r>
            <a:r>
              <a:rPr lang="ru-RU" sz="1800" i="1" dirty="0" err="1" smtClean="0"/>
              <a:t>Нині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знімальний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апарат</a:t>
            </a:r>
            <a:r>
              <a:rPr lang="ru-RU" sz="1800" i="1" dirty="0" smtClean="0"/>
              <a:t> у фондах </a:t>
            </a:r>
            <a:r>
              <a:rPr lang="ru-RU" sz="1800" i="1" dirty="0" err="1" smtClean="0"/>
              <a:t>московського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Політехнічного</a:t>
            </a:r>
            <a:r>
              <a:rPr lang="ru-RU" sz="1800" i="1" dirty="0" smtClean="0"/>
              <a:t> музею.</a:t>
            </a:r>
          </a:p>
          <a:p>
            <a:endParaRPr lang="ru-RU" dirty="0"/>
          </a:p>
        </p:txBody>
      </p:sp>
      <p:pic>
        <p:nvPicPr>
          <p:cNvPr id="7" name="Picture 2" descr="http://www.tv7.md/?action=image&amp;id=11479&amp;size=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857364"/>
            <a:ext cx="375492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0130920080857_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3572"/>
            <a:ext cx="1592570" cy="1194428"/>
          </a:xfrm>
          <a:prstGeom prst="rect">
            <a:avLst/>
          </a:prstGeom>
        </p:spPr>
      </p:pic>
      <p:pic>
        <p:nvPicPr>
          <p:cNvPr id="12" name="Рисунок 11" descr="cine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4316" y="5476882"/>
            <a:ext cx="2129684" cy="1381118"/>
          </a:xfrm>
          <a:prstGeom prst="rect">
            <a:avLst/>
          </a:prstGeom>
        </p:spPr>
      </p:pic>
      <p:pic>
        <p:nvPicPr>
          <p:cNvPr id="11" name="Содержимое 10" descr="kinofilm2011-e1318450877208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042147">
            <a:off x="6688447" y="290371"/>
            <a:ext cx="2229104" cy="185758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0"/>
            <a:ext cx="6686568" cy="1162050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err="1" smtClean="0">
                <a:solidFill>
                  <a:schemeClr val="bg1">
                    <a:lumMod val="50000"/>
                  </a:schemeClr>
                </a:solidFill>
              </a:rPr>
              <a:t>Кіно</a:t>
            </a:r>
            <a:r>
              <a:rPr lang="ru-RU" sz="4800" i="1" dirty="0" smtClean="0">
                <a:solidFill>
                  <a:schemeClr val="bg1">
                    <a:lumMod val="50000"/>
                  </a:schemeClr>
                </a:solidFill>
              </a:rPr>
              <a:t> „</a:t>
            </a:r>
            <a:r>
              <a:rPr lang="ru-RU" sz="4800" i="1" dirty="0" err="1" smtClean="0">
                <a:solidFill>
                  <a:schemeClr val="bg1">
                    <a:lumMod val="50000"/>
                  </a:schemeClr>
                </a:solidFill>
              </a:rPr>
              <a:t>перебудови</a:t>
            </a:r>
            <a:r>
              <a:rPr lang="ru-RU" sz="4800" i="1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  <a:endParaRPr lang="ru-RU" sz="4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2844" y="1142985"/>
            <a:ext cx="7572428" cy="1571635"/>
          </a:xfrm>
        </p:spPr>
        <p:txBody>
          <a:bodyPr>
            <a:noAutofit/>
          </a:bodyPr>
          <a:lstStyle/>
          <a:p>
            <a:r>
              <a:rPr lang="ru-RU" sz="1800" i="1" dirty="0" smtClean="0"/>
              <a:t>	За </a:t>
            </a:r>
            <a:r>
              <a:rPr lang="ru-RU" sz="1800" i="1" dirty="0" smtClean="0"/>
              <a:t>„</a:t>
            </a:r>
            <a:r>
              <a:rPr lang="ru-RU" sz="1800" i="1" dirty="0" err="1" smtClean="0"/>
              <a:t>перебудови</a:t>
            </a:r>
            <a:r>
              <a:rPr lang="ru-RU" sz="1800" i="1" dirty="0" smtClean="0"/>
              <a:t>“ </a:t>
            </a:r>
            <a:r>
              <a:rPr lang="ru-RU" sz="1800" i="1" dirty="0" err="1" smtClean="0"/>
              <a:t>створюється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багато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фільмів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присвячених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гострій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соціальній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проблематиці</a:t>
            </a:r>
            <a:r>
              <a:rPr lang="ru-RU" sz="1800" i="1" dirty="0" smtClean="0"/>
              <a:t> — „</a:t>
            </a:r>
            <a:r>
              <a:rPr lang="ru-RU" sz="1800" i="1" dirty="0" err="1" smtClean="0"/>
              <a:t>Астенічний</a:t>
            </a:r>
            <a:r>
              <a:rPr lang="ru-RU" sz="1800" i="1" dirty="0" smtClean="0"/>
              <a:t> синдром“ </a:t>
            </a:r>
            <a:r>
              <a:rPr lang="ru-RU" sz="1800" b="1" i="1" dirty="0" err="1" smtClean="0"/>
              <a:t>Кіри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Муратової</a:t>
            </a:r>
            <a:r>
              <a:rPr lang="ru-RU" sz="1800" b="1" i="1" dirty="0" smtClean="0"/>
              <a:t> </a:t>
            </a:r>
            <a:r>
              <a:rPr lang="ru-RU" sz="1800" i="1" dirty="0" smtClean="0"/>
              <a:t>(1989); „Бич Божий“ </a:t>
            </a:r>
            <a:r>
              <a:rPr lang="ru-RU" sz="1800" b="1" i="1" dirty="0" smtClean="0"/>
              <a:t>Олега </a:t>
            </a:r>
            <a:r>
              <a:rPr lang="ru-RU" sz="1800" b="1" i="1" dirty="0" err="1" smtClean="0"/>
              <a:t>Фіалка</a:t>
            </a:r>
            <a:r>
              <a:rPr lang="ru-RU" sz="1800" b="1" i="1" dirty="0" smtClean="0"/>
              <a:t> </a:t>
            </a:r>
            <a:r>
              <a:rPr lang="ru-RU" sz="1800" i="1" dirty="0" smtClean="0"/>
              <a:t>(1988); „</a:t>
            </a:r>
            <a:r>
              <a:rPr lang="ru-RU" sz="1800" i="1" dirty="0" err="1" smtClean="0"/>
              <a:t>Розпад</a:t>
            </a:r>
            <a:r>
              <a:rPr lang="ru-RU" sz="1800" i="1" dirty="0" smtClean="0"/>
              <a:t>“ </a:t>
            </a:r>
            <a:r>
              <a:rPr lang="ru-RU" sz="1800" b="1" i="1" dirty="0" err="1" smtClean="0"/>
              <a:t>Михайла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Бєлікова</a:t>
            </a:r>
            <a:r>
              <a:rPr lang="ru-RU" sz="1800" b="1" i="1" dirty="0" smtClean="0"/>
              <a:t> </a:t>
            </a:r>
            <a:r>
              <a:rPr lang="ru-RU" sz="1800" i="1" dirty="0" smtClean="0"/>
              <a:t>(1990) та </a:t>
            </a:r>
            <a:r>
              <a:rPr lang="ru-RU" sz="1800" i="1" dirty="0" err="1" smtClean="0"/>
              <a:t>інші</a:t>
            </a:r>
            <a:r>
              <a:rPr lang="ru-RU" sz="1800" i="1" dirty="0" smtClean="0"/>
              <a:t>. </a:t>
            </a:r>
            <a:r>
              <a:rPr lang="ru-RU" sz="1800" i="1" dirty="0" err="1" smtClean="0"/>
              <a:t>Фільм</a:t>
            </a:r>
            <a:r>
              <a:rPr lang="ru-RU" sz="1800" i="1" dirty="0" smtClean="0"/>
              <a:t> </a:t>
            </a:r>
            <a:r>
              <a:rPr lang="ru-RU" sz="1800" b="1" i="1" dirty="0" err="1" smtClean="0"/>
              <a:t>Юрія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Іллєнка</a:t>
            </a:r>
            <a:r>
              <a:rPr lang="ru-RU" sz="1800" b="1" i="1" dirty="0" smtClean="0"/>
              <a:t> </a:t>
            </a:r>
            <a:r>
              <a:rPr lang="ru-RU" sz="1800" i="1" dirty="0" smtClean="0"/>
              <a:t>„Лебедине озеро. Зона“ (1989) </a:t>
            </a:r>
            <a:r>
              <a:rPr lang="ru-RU" sz="1800" i="1" dirty="0" err="1" smtClean="0"/>
              <a:t>здобув</a:t>
            </a:r>
            <a:r>
              <a:rPr lang="ru-RU" sz="1800" i="1" dirty="0" smtClean="0"/>
              <a:t> широкий </a:t>
            </a:r>
            <a:r>
              <a:rPr lang="ru-RU" sz="1800" i="1" dirty="0" err="1" smtClean="0"/>
              <a:t>міжнародний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успіх</a:t>
            </a:r>
            <a:r>
              <a:rPr lang="ru-RU" sz="1800" i="1" dirty="0" smtClean="0"/>
              <a:t>, ставши </a:t>
            </a:r>
            <a:r>
              <a:rPr lang="ru-RU" sz="1800" i="1" dirty="0" err="1" smtClean="0"/>
              <a:t>своєрідною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антитоталітарною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кіноемблемою</a:t>
            </a:r>
            <a:r>
              <a:rPr lang="ru-RU" sz="1800" i="1" dirty="0" smtClean="0"/>
              <a:t>.</a:t>
            </a:r>
            <a:endParaRPr lang="ru-RU" sz="1800" i="1" dirty="0"/>
          </a:p>
        </p:txBody>
      </p:sp>
      <p:pic>
        <p:nvPicPr>
          <p:cNvPr id="7" name="Picture 2" descr="http://s1.tchkcdn.com/g2-B6Yxg1ym7MAuaOh3kdA1IA/afisha/636x471/w/0/1-1-1-6-28116/f645979644aab268771854d295d39f88_kinopoisk.ru__11431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63395" y="2643182"/>
            <a:ext cx="276632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Каталог &quot; aa &quot; Страница 2 &quot; Лучшие советские фильмы смотреть онлайн бесплатн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928934"/>
            <a:ext cx="4357718" cy="326828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42976" y="6286520"/>
            <a:ext cx="27464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«</a:t>
            </a:r>
            <a:r>
              <a:rPr lang="ru-RU" sz="1600" dirty="0" err="1" smtClean="0"/>
              <a:t>Астенічний</a:t>
            </a:r>
            <a:r>
              <a:rPr lang="ru-RU" sz="1600" dirty="0" smtClean="0"/>
              <a:t> синдром», 1989 </a:t>
            </a: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kinofilm2011-e13184508772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42147">
            <a:off x="3512563" y="4710043"/>
            <a:ext cx="2229104" cy="1857586"/>
          </a:xfrm>
        </p:spPr>
      </p:pic>
      <p:pic>
        <p:nvPicPr>
          <p:cNvPr id="13" name="Рисунок 12" descr="20130920080857_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663572"/>
            <a:ext cx="1592570" cy="11944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3000372"/>
            <a:ext cx="37861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 Кадр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кінофільму</a:t>
            </a:r>
            <a:r>
              <a:rPr lang="ru-RU" sz="1600" dirty="0" smtClean="0"/>
              <a:t> «Бич Божий», 1988</a:t>
            </a:r>
            <a:endParaRPr lang="ru-RU" sz="1600" dirty="0"/>
          </a:p>
        </p:txBody>
      </p:sp>
      <p:pic>
        <p:nvPicPr>
          <p:cNvPr id="35842" name="Picture 2" descr="Бич божий смотреть онлайн бесплатно, лучший фильм Бич божий смотреть онлайн в хорошем качеств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00496" cy="300037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57818" y="5357826"/>
            <a:ext cx="34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Плакат до </a:t>
            </a:r>
            <a:r>
              <a:rPr lang="ru-RU" sz="1600" dirty="0" err="1" smtClean="0"/>
              <a:t>кінофільму</a:t>
            </a:r>
            <a:r>
              <a:rPr lang="ru-RU" sz="1600" dirty="0" smtClean="0"/>
              <a:t> «</a:t>
            </a:r>
            <a:r>
              <a:rPr lang="ru-RU" sz="1600" dirty="0" err="1" smtClean="0"/>
              <a:t>Розпад</a:t>
            </a:r>
            <a:r>
              <a:rPr lang="ru-RU" sz="1600" dirty="0" smtClean="0"/>
              <a:t>», 1990</a:t>
            </a:r>
            <a:endParaRPr lang="ru-RU" sz="1600" dirty="0"/>
          </a:p>
        </p:txBody>
      </p:sp>
      <p:pic>
        <p:nvPicPr>
          <p:cNvPr id="35844" name="Picture 4" descr="Распад - Filme Download Aluguer Video Videoclube.c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0"/>
            <a:ext cx="3412627" cy="535782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6286520"/>
            <a:ext cx="4000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Кадр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кінофільму</a:t>
            </a:r>
            <a:r>
              <a:rPr lang="ru-RU" sz="1600" dirty="0" smtClean="0"/>
              <a:t> «Лебедине </a:t>
            </a:r>
            <a:r>
              <a:rPr lang="ru-RU" sz="1600" dirty="0" smtClean="0"/>
              <a:t>озеро. </a:t>
            </a:r>
            <a:r>
              <a:rPr lang="ru-RU" sz="1600" dirty="0" smtClean="0"/>
              <a:t>Зона»,1989 </a:t>
            </a:r>
            <a:endParaRPr lang="ru-RU" sz="1600" dirty="0"/>
          </a:p>
        </p:txBody>
      </p:sp>
      <p:pic>
        <p:nvPicPr>
          <p:cNvPr id="35846" name="Picture 6" descr="Лебедине озеро. . Зона (Юрій Іллєнко 1990) DVDRip (UKR, RUS) :: Національний Біт Торрент Трекер України - Torrents.Net.U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00438"/>
            <a:ext cx="4000496" cy="280034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0130920080857_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3572"/>
            <a:ext cx="1592570" cy="1194428"/>
          </a:xfrm>
          <a:prstGeom prst="rect">
            <a:avLst/>
          </a:prstGeom>
        </p:spPr>
      </p:pic>
      <p:pic>
        <p:nvPicPr>
          <p:cNvPr id="12" name="Рисунок 11" descr="cine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4316" y="5476882"/>
            <a:ext cx="2129684" cy="1381118"/>
          </a:xfrm>
          <a:prstGeom prst="rect">
            <a:avLst/>
          </a:prstGeom>
        </p:spPr>
      </p:pic>
      <p:pic>
        <p:nvPicPr>
          <p:cNvPr id="11" name="Содержимое 10" descr="kinofilm2011-e1318450877208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042147">
            <a:off x="6688447" y="290371"/>
            <a:ext cx="2229104" cy="185758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6829444" cy="1162050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err="1" smtClean="0">
                <a:solidFill>
                  <a:schemeClr val="bg1">
                    <a:lumMod val="50000"/>
                  </a:schemeClr>
                </a:solidFill>
              </a:rPr>
              <a:t>Сучасність</a:t>
            </a:r>
            <a:endParaRPr lang="ru-RU" sz="4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2844" y="1071547"/>
            <a:ext cx="6786610" cy="1643074"/>
          </a:xfrm>
        </p:spPr>
        <p:txBody>
          <a:bodyPr>
            <a:normAutofit/>
          </a:bodyPr>
          <a:lstStyle/>
          <a:p>
            <a:r>
              <a:rPr lang="ru-RU" sz="1800" i="1" dirty="0" smtClean="0"/>
              <a:t>	У </a:t>
            </a:r>
            <a:r>
              <a:rPr lang="ru-RU" sz="1800" i="1" dirty="0" smtClean="0"/>
              <a:t>1990-х </a:t>
            </a:r>
            <a:r>
              <a:rPr lang="ru-RU" sz="1800" i="1" dirty="0" err="1" smtClean="0"/>
              <a:t>українське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телебачення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розпочало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освоєння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поширеного</a:t>
            </a:r>
            <a:r>
              <a:rPr lang="ru-RU" sz="1800" i="1" dirty="0" smtClean="0"/>
              <a:t> у </a:t>
            </a:r>
            <a:r>
              <a:rPr lang="ru-RU" sz="1800" i="1" dirty="0" err="1" smtClean="0"/>
              <a:t>всьому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світі</a:t>
            </a:r>
            <a:r>
              <a:rPr lang="ru-RU" sz="1800" i="1" dirty="0" smtClean="0"/>
              <a:t> жанру </a:t>
            </a:r>
            <a:r>
              <a:rPr lang="ru-RU" sz="1800" i="1" dirty="0" err="1" smtClean="0"/>
              <a:t>телесеріалу</a:t>
            </a:r>
            <a:r>
              <a:rPr lang="ru-RU" sz="1800" i="1" dirty="0" smtClean="0"/>
              <a:t> („</a:t>
            </a:r>
            <a:r>
              <a:rPr lang="ru-RU" sz="1800" i="1" dirty="0" err="1" smtClean="0"/>
              <a:t>Роксолана</a:t>
            </a:r>
            <a:r>
              <a:rPr lang="ru-RU" sz="1800" i="1" dirty="0" smtClean="0"/>
              <a:t> “, </a:t>
            </a:r>
            <a:r>
              <a:rPr lang="ru-RU" sz="1800" i="1" dirty="0" err="1" smtClean="0"/>
              <a:t>режисер</a:t>
            </a:r>
            <a:r>
              <a:rPr lang="ru-RU" sz="1800" i="1" dirty="0" smtClean="0"/>
              <a:t> </a:t>
            </a:r>
            <a:r>
              <a:rPr lang="ru-RU" sz="1800" b="1" i="1" dirty="0" smtClean="0"/>
              <a:t>Борис </a:t>
            </a:r>
            <a:r>
              <a:rPr lang="ru-RU" sz="1800" b="1" i="1" dirty="0" err="1" smtClean="0"/>
              <a:t>Небієрідзе</a:t>
            </a:r>
            <a:r>
              <a:rPr lang="ru-RU" sz="1800" i="1" dirty="0" smtClean="0"/>
              <a:t>, „</a:t>
            </a:r>
            <a:r>
              <a:rPr lang="ru-RU" sz="1800" i="1" dirty="0" err="1" smtClean="0"/>
              <a:t>Острів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любові</a:t>
            </a:r>
            <a:r>
              <a:rPr lang="ru-RU" sz="1800" i="1" dirty="0" smtClean="0"/>
              <a:t>“, </a:t>
            </a:r>
            <a:r>
              <a:rPr lang="ru-RU" sz="1800" i="1" dirty="0" err="1" smtClean="0"/>
              <a:t>режисер</a:t>
            </a:r>
            <a:r>
              <a:rPr lang="ru-RU" sz="1800" i="1" dirty="0" smtClean="0"/>
              <a:t> </a:t>
            </a:r>
            <a:r>
              <a:rPr lang="ru-RU" sz="1800" b="1" i="1" dirty="0" smtClean="0"/>
              <a:t>Олег </a:t>
            </a:r>
            <a:r>
              <a:rPr lang="ru-RU" sz="1800" b="1" i="1" dirty="0" err="1" smtClean="0"/>
              <a:t>Бійма</a:t>
            </a:r>
            <a:r>
              <a:rPr lang="ru-RU" sz="1800" i="1" dirty="0" smtClean="0"/>
              <a:t>).</a:t>
            </a:r>
            <a:endParaRPr lang="ru-RU" sz="1800" i="1" dirty="0"/>
          </a:p>
        </p:txBody>
      </p:sp>
      <p:pic>
        <p:nvPicPr>
          <p:cNvPr id="7" name="Picture 2" descr="http://24tv.ua/resources/photos/news/201208/251686_50457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357430"/>
            <a:ext cx="4286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Видео добавленное пользователем &quot;ruastrovic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2357431"/>
            <a:ext cx="4286248" cy="321471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5572140"/>
            <a:ext cx="4286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«</a:t>
            </a:r>
            <a:r>
              <a:rPr lang="ru-RU" sz="1600" dirty="0" err="1" smtClean="0"/>
              <a:t>Роксолана</a:t>
            </a:r>
            <a:r>
              <a:rPr lang="ru-RU" sz="1600" dirty="0" smtClean="0"/>
              <a:t>»  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5572140"/>
            <a:ext cx="4286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«</a:t>
            </a:r>
            <a:r>
              <a:rPr lang="ru-RU" sz="1600" dirty="0" err="1" smtClean="0"/>
              <a:t>Острів</a:t>
            </a:r>
            <a:r>
              <a:rPr lang="ru-RU" sz="1600" dirty="0" smtClean="0"/>
              <a:t> </a:t>
            </a:r>
            <a:r>
              <a:rPr lang="ru-RU" sz="1600" dirty="0" err="1" smtClean="0"/>
              <a:t>любові</a:t>
            </a:r>
            <a:r>
              <a:rPr lang="ru-RU" sz="1600" dirty="0" smtClean="0"/>
              <a:t>» </a:t>
            </a: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0130920080857_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3572"/>
            <a:ext cx="1592570" cy="1194428"/>
          </a:xfrm>
          <a:prstGeom prst="rect">
            <a:avLst/>
          </a:prstGeom>
        </p:spPr>
      </p:pic>
      <p:pic>
        <p:nvPicPr>
          <p:cNvPr id="12" name="Рисунок 11" descr="cine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4316" y="5476882"/>
            <a:ext cx="2129684" cy="1381118"/>
          </a:xfrm>
          <a:prstGeom prst="rect">
            <a:avLst/>
          </a:prstGeom>
        </p:spPr>
      </p:pic>
      <p:pic>
        <p:nvPicPr>
          <p:cNvPr id="11" name="Содержимое 10" descr="kinofilm2011-e1318450877208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042147">
            <a:off x="6688447" y="290371"/>
            <a:ext cx="2229104" cy="185758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2" y="142853"/>
            <a:ext cx="6929486" cy="2428891"/>
          </a:xfrm>
        </p:spPr>
        <p:txBody>
          <a:bodyPr>
            <a:noAutofit/>
          </a:bodyPr>
          <a:lstStyle/>
          <a:p>
            <a:r>
              <a:rPr lang="ru-RU" sz="1800" i="1" dirty="0" smtClean="0"/>
              <a:t>	</a:t>
            </a:r>
            <a:r>
              <a:rPr lang="ru-RU" sz="1800" i="1" dirty="0" err="1" smtClean="0"/>
              <a:t>Впродовж</a:t>
            </a:r>
            <a:r>
              <a:rPr lang="ru-RU" sz="1800" i="1" dirty="0" smtClean="0"/>
              <a:t> </a:t>
            </a:r>
            <a:r>
              <a:rPr lang="ru-RU" sz="1800" i="1" dirty="0" smtClean="0"/>
              <a:t>1990-х — </a:t>
            </a:r>
            <a:r>
              <a:rPr lang="ru-RU" sz="1800" i="1" dirty="0" err="1" smtClean="0"/>
              <a:t>першої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половини</a:t>
            </a:r>
            <a:r>
              <a:rPr lang="ru-RU" sz="1800" i="1" dirty="0" smtClean="0"/>
              <a:t> 2000-х </a:t>
            </a:r>
            <a:r>
              <a:rPr lang="ru-RU" sz="1800" i="1" dirty="0" smtClean="0"/>
              <a:t> </a:t>
            </a:r>
            <a:r>
              <a:rPr lang="ru-RU" sz="1800" b="1" i="1" dirty="0" err="1" smtClean="0"/>
              <a:t>Олесем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Янчуком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було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знято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такі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фільми</a:t>
            </a:r>
            <a:r>
              <a:rPr lang="ru-RU" sz="1800" i="1" dirty="0" smtClean="0"/>
              <a:t>, як „Голод-33“ (1991) про </a:t>
            </a:r>
            <a:r>
              <a:rPr lang="ru-RU" sz="1800" i="1" dirty="0" err="1" smtClean="0"/>
              <a:t>трагічну</a:t>
            </a:r>
            <a:r>
              <a:rPr lang="ru-RU" sz="1800" i="1" dirty="0" smtClean="0"/>
              <a:t> долю </a:t>
            </a:r>
            <a:r>
              <a:rPr lang="ru-RU" sz="1800" i="1" dirty="0" err="1" smtClean="0"/>
              <a:t>української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родини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часів</a:t>
            </a:r>
            <a:r>
              <a:rPr lang="ru-RU" sz="1800" i="1" dirty="0" smtClean="0"/>
              <a:t> Голодомору, </a:t>
            </a:r>
            <a:r>
              <a:rPr lang="ru-RU" sz="1800" i="1" dirty="0" smtClean="0"/>
              <a:t>„</a:t>
            </a:r>
            <a:r>
              <a:rPr lang="ru-RU" sz="1800" i="1" dirty="0" err="1" smtClean="0"/>
              <a:t>Атентат</a:t>
            </a:r>
            <a:r>
              <a:rPr lang="ru-RU" sz="1800" i="1" dirty="0" smtClean="0"/>
              <a:t> — </a:t>
            </a:r>
            <a:r>
              <a:rPr lang="ru-RU" sz="1800" i="1" dirty="0" err="1" smtClean="0"/>
              <a:t>Осіннє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вбивство</a:t>
            </a:r>
            <a:r>
              <a:rPr lang="ru-RU" sz="1800" i="1" dirty="0" smtClean="0"/>
              <a:t> у </a:t>
            </a:r>
            <a:r>
              <a:rPr lang="ru-RU" sz="1800" i="1" dirty="0" err="1" smtClean="0"/>
              <a:t>Мюнхені</a:t>
            </a:r>
            <a:r>
              <a:rPr lang="ru-RU" sz="1800" i="1" dirty="0" smtClean="0"/>
              <a:t>“ (1995), „</a:t>
            </a:r>
            <a:r>
              <a:rPr lang="ru-RU" sz="1800" i="1" dirty="0" err="1" smtClean="0"/>
              <a:t>Нескорений</a:t>
            </a:r>
            <a:r>
              <a:rPr lang="ru-RU" sz="1800" i="1" dirty="0" smtClean="0"/>
              <a:t>“ (2000) </a:t>
            </a:r>
            <a:r>
              <a:rPr lang="ru-RU" sz="1800" i="1" dirty="0" err="1" smtClean="0"/>
              <a:t>і</a:t>
            </a:r>
            <a:r>
              <a:rPr lang="ru-RU" sz="1800" i="1" dirty="0" smtClean="0"/>
              <a:t> „</a:t>
            </a:r>
            <a:r>
              <a:rPr lang="ru-RU" sz="1800" i="1" dirty="0" err="1" smtClean="0"/>
              <a:t>Залізна</a:t>
            </a:r>
            <a:r>
              <a:rPr lang="ru-RU" sz="1800" i="1" dirty="0" smtClean="0"/>
              <a:t> сотня“ (2004), </a:t>
            </a:r>
            <a:r>
              <a:rPr lang="ru-RU" sz="1800" i="1" dirty="0" err="1" smtClean="0"/>
              <a:t>які</a:t>
            </a:r>
            <a:r>
              <a:rPr lang="ru-RU" sz="1800" i="1" dirty="0" smtClean="0"/>
              <a:t> стали </a:t>
            </a:r>
            <a:r>
              <a:rPr lang="ru-RU" sz="1800" i="1" dirty="0" err="1" smtClean="0"/>
              <a:t>спробою</a:t>
            </a:r>
            <a:r>
              <a:rPr lang="ru-RU" sz="1800" i="1" dirty="0" smtClean="0"/>
              <a:t> донести до </a:t>
            </a:r>
            <a:r>
              <a:rPr lang="ru-RU" sz="1800" i="1" dirty="0" err="1" smtClean="0"/>
              <a:t>глядача</a:t>
            </a:r>
            <a:r>
              <a:rPr lang="ru-RU" sz="1800" i="1" dirty="0" smtClean="0"/>
              <a:t> правду про </a:t>
            </a:r>
            <a:r>
              <a:rPr lang="ru-RU" sz="1800" i="1" dirty="0" err="1" smtClean="0"/>
              <a:t>життя</a:t>
            </a:r>
            <a:r>
              <a:rPr lang="ru-RU" sz="1800" i="1" dirty="0" smtClean="0"/>
              <a:t> та </a:t>
            </a:r>
            <a:r>
              <a:rPr lang="ru-RU" sz="1800" i="1" dirty="0" err="1" smtClean="0"/>
              <a:t>бойовий</a:t>
            </a:r>
            <a:r>
              <a:rPr lang="ru-RU" sz="1800" i="1" dirty="0" smtClean="0"/>
              <a:t> шлях </a:t>
            </a:r>
            <a:r>
              <a:rPr lang="ru-RU" sz="1800" i="1" dirty="0" err="1" smtClean="0"/>
              <a:t>командирів</a:t>
            </a:r>
            <a:r>
              <a:rPr lang="ru-RU" sz="1800" i="1" dirty="0" smtClean="0"/>
              <a:t> та </a:t>
            </a:r>
            <a:r>
              <a:rPr lang="ru-RU" sz="1800" i="1" dirty="0" err="1" smtClean="0"/>
              <a:t>воїнів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Української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Повстанської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Армії</a:t>
            </a:r>
            <a:r>
              <a:rPr lang="ru-RU" sz="1800" i="1" dirty="0" smtClean="0"/>
              <a:t>.</a:t>
            </a:r>
            <a:br>
              <a:rPr lang="ru-RU" sz="1800" i="1" dirty="0" smtClean="0"/>
            </a:br>
            <a:endParaRPr lang="ru-RU" sz="1800" i="1" dirty="0"/>
          </a:p>
        </p:txBody>
      </p:sp>
      <p:pic>
        <p:nvPicPr>
          <p:cNvPr id="33794" name="Picture 2" descr="Голод-33 (1991) DVD5/DVDRip &quot; Zapasi.net - Программы, Игры, Фильмы и многое другое на каждый ден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357430"/>
            <a:ext cx="4071934" cy="310242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5500702"/>
            <a:ext cx="4071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Кадр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кінофільму</a:t>
            </a:r>
            <a:r>
              <a:rPr lang="ru-RU" sz="1600" dirty="0" smtClean="0"/>
              <a:t> «Голод-33», 1991 </a:t>
            </a:r>
            <a:endParaRPr lang="ru-RU" sz="1600" dirty="0"/>
          </a:p>
        </p:txBody>
      </p:sp>
      <p:pic>
        <p:nvPicPr>
          <p:cNvPr id="33796" name="Picture 4" descr="В.О.) - Поиск видео - Смотрите онлайн на Sky2be.r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2357430"/>
            <a:ext cx="4286248" cy="314324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714876" y="5500702"/>
            <a:ext cx="35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Кадр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кінофільму</a:t>
            </a:r>
            <a:r>
              <a:rPr lang="ru-RU" sz="1600" dirty="0" smtClean="0"/>
              <a:t> «</a:t>
            </a:r>
            <a:r>
              <a:rPr lang="ru-RU" sz="1600" dirty="0" err="1" smtClean="0"/>
              <a:t>Атентат</a:t>
            </a:r>
            <a:r>
              <a:rPr lang="ru-RU" sz="1600" dirty="0" smtClean="0"/>
              <a:t> </a:t>
            </a:r>
            <a:r>
              <a:rPr lang="ru-RU" sz="1600" dirty="0" smtClean="0"/>
              <a:t>— </a:t>
            </a:r>
            <a:r>
              <a:rPr lang="ru-RU" sz="1600" dirty="0" err="1" smtClean="0"/>
              <a:t>Осіннє</a:t>
            </a:r>
            <a:r>
              <a:rPr lang="ru-RU" sz="1600" dirty="0" smtClean="0"/>
              <a:t> </a:t>
            </a:r>
            <a:r>
              <a:rPr lang="ru-RU" sz="1600" dirty="0" err="1" smtClean="0"/>
              <a:t>вбивство</a:t>
            </a:r>
            <a:r>
              <a:rPr lang="ru-RU" sz="1600" dirty="0" smtClean="0"/>
              <a:t> у </a:t>
            </a:r>
            <a:r>
              <a:rPr lang="ru-RU" sz="1600" dirty="0" err="1" smtClean="0"/>
              <a:t>Мюнхені</a:t>
            </a:r>
            <a:r>
              <a:rPr lang="ru-RU" sz="1600" dirty="0" smtClean="0"/>
              <a:t>», 1995 </a:t>
            </a: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0130920080857_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3572"/>
            <a:ext cx="1592570" cy="1194428"/>
          </a:xfrm>
          <a:prstGeom prst="rect">
            <a:avLst/>
          </a:prstGeom>
        </p:spPr>
      </p:pic>
      <p:pic>
        <p:nvPicPr>
          <p:cNvPr id="12" name="Рисунок 11" descr="cine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4316" y="5476882"/>
            <a:ext cx="2129684" cy="1381118"/>
          </a:xfrm>
          <a:prstGeom prst="rect">
            <a:avLst/>
          </a:prstGeom>
        </p:spPr>
      </p:pic>
      <p:pic>
        <p:nvPicPr>
          <p:cNvPr id="11" name="Содержимое 10" descr="kinofilm2011-e1318450877208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042147">
            <a:off x="6688447" y="290371"/>
            <a:ext cx="2229104" cy="1857586"/>
          </a:xfrm>
        </p:spPr>
      </p:pic>
      <p:pic>
        <p:nvPicPr>
          <p:cNvPr id="36866" name="Picture 2" descr="Скачать Непокоренный / Нескорений (2000) DVDRip - ТОРРЕНТИНО…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643174" cy="3357562"/>
          </a:xfrm>
          <a:prstGeom prst="rect">
            <a:avLst/>
          </a:prstGeom>
          <a:noFill/>
        </p:spPr>
      </p:pic>
      <p:pic>
        <p:nvPicPr>
          <p:cNvPr id="36868" name="Picture 4" descr="Скачать Непокоренный The Undefeated (2000) DVDRip бесплатно на NK-Team.Ne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32276" y="1"/>
            <a:ext cx="4511723" cy="335756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43174" y="3000372"/>
            <a:ext cx="20156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«</a:t>
            </a:r>
            <a:r>
              <a:rPr lang="ru-RU" sz="1600" dirty="0" err="1" smtClean="0"/>
              <a:t>Нескорений</a:t>
            </a:r>
            <a:r>
              <a:rPr lang="ru-RU" sz="1600" dirty="0" smtClean="0"/>
              <a:t>», 2000 </a:t>
            </a:r>
            <a:endParaRPr lang="ru-RU" sz="1600" dirty="0"/>
          </a:p>
        </p:txBody>
      </p:sp>
      <p:pic>
        <p:nvPicPr>
          <p:cNvPr id="36870" name="Picture 6" descr="Железная сотня (Залiзна сотня) 2004 / DVDRip Action / Drama …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3500438"/>
            <a:ext cx="2643174" cy="3357562"/>
          </a:xfrm>
          <a:prstGeom prst="rect">
            <a:avLst/>
          </a:prstGeom>
          <a:noFill/>
        </p:spPr>
      </p:pic>
      <p:pic>
        <p:nvPicPr>
          <p:cNvPr id="36872" name="Picture 8" descr="http://torrents.net.ua/forum/art/5/130/16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500438"/>
            <a:ext cx="4500562" cy="335756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429124" y="6286520"/>
            <a:ext cx="20669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«</a:t>
            </a:r>
            <a:r>
              <a:rPr lang="ru-RU" sz="1600" dirty="0" err="1" smtClean="0"/>
              <a:t>Залізна</a:t>
            </a:r>
            <a:r>
              <a:rPr lang="ru-RU" sz="1600" dirty="0" smtClean="0"/>
              <a:t> сотня», 2004</a:t>
            </a: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0130920080857_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3572"/>
            <a:ext cx="1592570" cy="1194428"/>
          </a:xfrm>
          <a:prstGeom prst="rect">
            <a:avLst/>
          </a:prstGeom>
        </p:spPr>
      </p:pic>
      <p:pic>
        <p:nvPicPr>
          <p:cNvPr id="12" name="Рисунок 11" descr="cine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4316" y="5476882"/>
            <a:ext cx="2129684" cy="1381118"/>
          </a:xfrm>
          <a:prstGeom prst="rect">
            <a:avLst/>
          </a:prstGeom>
        </p:spPr>
      </p:pic>
      <p:pic>
        <p:nvPicPr>
          <p:cNvPr id="11" name="Содержимое 10" descr="kinofilm2011-e1318450877208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042147">
            <a:off x="6688447" y="290371"/>
            <a:ext cx="2229104" cy="185758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8596" y="214290"/>
            <a:ext cx="6686568" cy="2428892"/>
          </a:xfrm>
        </p:spPr>
        <p:txBody>
          <a:bodyPr>
            <a:normAutofit/>
          </a:bodyPr>
          <a:lstStyle/>
          <a:p>
            <a:r>
              <a:rPr lang="ru-RU" sz="1800" i="1" dirty="0" smtClean="0"/>
              <a:t>	У </a:t>
            </a:r>
            <a:r>
              <a:rPr lang="ru-RU" sz="1800" i="1" dirty="0" smtClean="0"/>
              <a:t>2001 р. </a:t>
            </a:r>
            <a:r>
              <a:rPr lang="ru-RU" sz="1800" i="1" dirty="0" err="1" smtClean="0"/>
              <a:t>початківець-постановник</a:t>
            </a:r>
            <a:r>
              <a:rPr lang="ru-RU" sz="1800" i="1" dirty="0" smtClean="0"/>
              <a:t> </a:t>
            </a:r>
            <a:r>
              <a:rPr lang="ru-RU" sz="1800" b="1" i="1" dirty="0" smtClean="0"/>
              <a:t>Тарас</a:t>
            </a:r>
            <a:r>
              <a:rPr lang="ru-RU" sz="1800" i="1" dirty="0" smtClean="0"/>
              <a:t> </a:t>
            </a:r>
            <a:r>
              <a:rPr lang="ru-RU" sz="1800" b="1" i="1" dirty="0" err="1" smtClean="0"/>
              <a:t>Томенко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здобув</a:t>
            </a:r>
            <a:r>
              <a:rPr lang="ru-RU" sz="1800" i="1" dirty="0" smtClean="0"/>
              <a:t> перемогу в </a:t>
            </a:r>
            <a:r>
              <a:rPr lang="ru-RU" sz="1800" i="1" dirty="0" err="1" smtClean="0"/>
              <a:t>конкурсі</a:t>
            </a:r>
            <a:r>
              <a:rPr lang="ru-RU" sz="1800" i="1" dirty="0" smtClean="0"/>
              <a:t> „Панорам“ </a:t>
            </a:r>
            <a:r>
              <a:rPr lang="ru-RU" sz="1800" i="1" dirty="0" err="1" smtClean="0"/>
              <a:t>Берлінського</a:t>
            </a:r>
            <a:r>
              <a:rPr lang="ru-RU" sz="1800" i="1" dirty="0" smtClean="0"/>
              <a:t> фестивалю. У 2003 </a:t>
            </a:r>
            <a:r>
              <a:rPr lang="ru-RU" sz="1800" i="1" dirty="0" err="1" smtClean="0"/>
              <a:t>році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вже</a:t>
            </a:r>
            <a:r>
              <a:rPr lang="ru-RU" sz="1800" i="1" dirty="0" smtClean="0"/>
              <a:t> в основному </a:t>
            </a:r>
            <a:r>
              <a:rPr lang="ru-RU" sz="1800" i="1" dirty="0" err="1" smtClean="0"/>
              <a:t>конкурсі</a:t>
            </a:r>
            <a:r>
              <a:rPr lang="ru-RU" sz="1800" i="1" dirty="0" smtClean="0"/>
              <a:t> того ж </a:t>
            </a:r>
            <a:r>
              <a:rPr lang="ru-RU" sz="1800" i="1" dirty="0" err="1" smtClean="0"/>
              <a:t>Берлінале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отримав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Срібного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ведмедя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фільм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українського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аніматора</a:t>
            </a:r>
            <a:r>
              <a:rPr lang="ru-RU" sz="1800" i="1" dirty="0" smtClean="0"/>
              <a:t> </a:t>
            </a:r>
            <a:r>
              <a:rPr lang="ru-RU" sz="1800" b="1" i="1" dirty="0" smtClean="0"/>
              <a:t>Степана</a:t>
            </a:r>
            <a:r>
              <a:rPr lang="ru-RU" sz="1800" i="1" dirty="0" smtClean="0"/>
              <a:t> </a:t>
            </a:r>
            <a:r>
              <a:rPr lang="ru-RU" sz="1800" b="1" i="1" dirty="0" smtClean="0"/>
              <a:t>Коваля</a:t>
            </a:r>
            <a:r>
              <a:rPr lang="ru-RU" sz="1800" i="1" dirty="0" smtClean="0"/>
              <a:t> „</a:t>
            </a:r>
            <a:r>
              <a:rPr lang="ru-RU" sz="1800" i="1" dirty="0" err="1" smtClean="0"/>
              <a:t>Йшов</a:t>
            </a:r>
            <a:r>
              <a:rPr lang="ru-RU" sz="1800" i="1" dirty="0" smtClean="0"/>
              <a:t> трамвай № 9“. У 2003 </a:t>
            </a:r>
            <a:r>
              <a:rPr lang="ru-RU" sz="1800" i="1" dirty="0" err="1" smtClean="0"/>
              <a:t>році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фільм</a:t>
            </a:r>
            <a:r>
              <a:rPr lang="ru-RU" sz="1800" i="1" dirty="0" smtClean="0"/>
              <a:t> „Мамай“ </a:t>
            </a:r>
            <a:r>
              <a:rPr lang="ru-RU" sz="1800" b="1" i="1" dirty="0" smtClean="0"/>
              <a:t>Олеся</a:t>
            </a:r>
            <a:r>
              <a:rPr lang="ru-RU" sz="1800" i="1" dirty="0" smtClean="0"/>
              <a:t> </a:t>
            </a:r>
            <a:r>
              <a:rPr lang="ru-RU" sz="1800" b="1" i="1" dirty="0" err="1" smtClean="0"/>
              <a:t>Саніна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вперше</a:t>
            </a:r>
            <a:r>
              <a:rPr lang="ru-RU" sz="1800" i="1" dirty="0" smtClean="0"/>
              <a:t> представляв </a:t>
            </a:r>
            <a:r>
              <a:rPr lang="ru-RU" sz="1800" i="1" dirty="0" err="1" smtClean="0"/>
              <a:t>Україну</a:t>
            </a:r>
            <a:r>
              <a:rPr lang="ru-RU" sz="1800" i="1" dirty="0" smtClean="0"/>
              <a:t> на </a:t>
            </a:r>
            <a:r>
              <a:rPr lang="ru-RU" sz="1800" i="1" dirty="0" err="1" smtClean="0"/>
              <a:t>премії</a:t>
            </a:r>
            <a:r>
              <a:rPr lang="ru-RU" sz="1800" i="1" dirty="0" smtClean="0"/>
              <a:t> „Оскар“.</a:t>
            </a:r>
            <a:endParaRPr lang="ru-RU" sz="1800" i="1" dirty="0"/>
          </a:p>
        </p:txBody>
      </p:sp>
      <p:pic>
        <p:nvPicPr>
          <p:cNvPr id="37890" name="Picture 2" descr="Мультфильмы - Кино - Каталог статей - Firstdiamond.ucoz.net - Первый СПОРТИВНЫ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43182"/>
            <a:ext cx="4143404" cy="306360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00166" y="5715016"/>
            <a:ext cx="2643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Кадр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анімаційного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фільму</a:t>
            </a:r>
            <a:r>
              <a:rPr lang="ru-RU" sz="1600" dirty="0" smtClean="0"/>
              <a:t> «</a:t>
            </a:r>
            <a:r>
              <a:rPr lang="ru-RU" sz="1600" dirty="0" err="1" smtClean="0"/>
              <a:t>Йшов</a:t>
            </a:r>
            <a:r>
              <a:rPr lang="ru-RU" sz="1600" dirty="0" smtClean="0"/>
              <a:t> </a:t>
            </a:r>
            <a:r>
              <a:rPr lang="ru-RU" sz="1600" dirty="0" smtClean="0"/>
              <a:t>трамвай № </a:t>
            </a:r>
            <a:r>
              <a:rPr lang="ru-RU" sz="1600" dirty="0" smtClean="0"/>
              <a:t>9», 2003</a:t>
            </a:r>
            <a:endParaRPr lang="ru-RU" sz="1600" dirty="0"/>
          </a:p>
        </p:txBody>
      </p:sp>
      <p:pic>
        <p:nvPicPr>
          <p:cNvPr id="37892" name="Picture 4" descr="Козак Мама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20" y="2643182"/>
            <a:ext cx="4286280" cy="300039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857752" y="5643578"/>
            <a:ext cx="33575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Кадр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кінофільму</a:t>
            </a:r>
            <a:r>
              <a:rPr lang="ru-RU" sz="1600" dirty="0" smtClean="0"/>
              <a:t> «Мамай», 2003</a:t>
            </a: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0130920080857_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3572"/>
            <a:ext cx="1592570" cy="1194428"/>
          </a:xfrm>
          <a:prstGeom prst="rect">
            <a:avLst/>
          </a:prstGeom>
        </p:spPr>
      </p:pic>
      <p:pic>
        <p:nvPicPr>
          <p:cNvPr id="12" name="Рисунок 11" descr="cine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4316" y="5476882"/>
            <a:ext cx="2129684" cy="1381118"/>
          </a:xfrm>
          <a:prstGeom prst="rect">
            <a:avLst/>
          </a:prstGeom>
        </p:spPr>
      </p:pic>
      <p:pic>
        <p:nvPicPr>
          <p:cNvPr id="11" name="Содержимое 10" descr="kinofilm2011-e1318450877208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042147">
            <a:off x="6688447" y="290371"/>
            <a:ext cx="2229104" cy="185758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14291"/>
            <a:ext cx="6829444" cy="1357322"/>
          </a:xfrm>
        </p:spPr>
        <p:txBody>
          <a:bodyPr>
            <a:normAutofit/>
          </a:bodyPr>
          <a:lstStyle/>
          <a:p>
            <a:r>
              <a:rPr lang="ru-RU" sz="1800" i="1" dirty="0" smtClean="0"/>
              <a:t>	У </a:t>
            </a:r>
            <a:r>
              <a:rPr lang="ru-RU" sz="1800" i="1" dirty="0" smtClean="0"/>
              <a:t>2005 </a:t>
            </a:r>
            <a:r>
              <a:rPr lang="ru-RU" sz="1800" i="1" dirty="0" err="1" smtClean="0"/>
              <a:t>році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стрічка</a:t>
            </a:r>
            <a:r>
              <a:rPr lang="ru-RU" sz="1800" i="1" dirty="0" smtClean="0"/>
              <a:t> „</a:t>
            </a:r>
            <a:r>
              <a:rPr lang="ru-RU" sz="1800" i="1" dirty="0" err="1" smtClean="0"/>
              <a:t>Подорожні</a:t>
            </a:r>
            <a:r>
              <a:rPr lang="ru-RU" sz="1800" i="1" dirty="0" smtClean="0"/>
              <a:t>“ молодого </a:t>
            </a:r>
            <a:r>
              <a:rPr lang="ru-RU" sz="1800" i="1" dirty="0" err="1" smtClean="0"/>
              <a:t>українського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режисера</a:t>
            </a:r>
            <a:r>
              <a:rPr lang="ru-RU" sz="1800" i="1" dirty="0" smtClean="0"/>
              <a:t> </a:t>
            </a:r>
            <a:r>
              <a:rPr lang="ru-RU" sz="1800" b="1" i="1" dirty="0" err="1" smtClean="0"/>
              <a:t>Ігоря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Стрембіцького</a:t>
            </a:r>
            <a:r>
              <a:rPr lang="ru-RU" sz="1800" b="1" i="1" dirty="0" smtClean="0"/>
              <a:t> </a:t>
            </a:r>
            <a:r>
              <a:rPr lang="ru-RU" sz="1800" i="1" dirty="0" err="1" smtClean="0"/>
              <a:t>отримала</a:t>
            </a:r>
            <a:r>
              <a:rPr lang="ru-RU" sz="1800" i="1" dirty="0" smtClean="0"/>
              <a:t> Золоту </a:t>
            </a:r>
            <a:r>
              <a:rPr lang="ru-RU" sz="1800" i="1" dirty="0" err="1" smtClean="0"/>
              <a:t>пальмову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гілку</a:t>
            </a:r>
            <a:r>
              <a:rPr lang="ru-RU" sz="1800" i="1" dirty="0" smtClean="0"/>
              <a:t> за </a:t>
            </a:r>
            <a:r>
              <a:rPr lang="ru-RU" sz="1800" i="1" dirty="0" err="1" smtClean="0"/>
              <a:t>короткометражний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фільм</a:t>
            </a:r>
            <a:r>
              <a:rPr lang="ru-RU" sz="1800" i="1" dirty="0" smtClean="0"/>
              <a:t> .</a:t>
            </a:r>
            <a:endParaRPr lang="ru-RU" sz="1800" i="1" dirty="0"/>
          </a:p>
        </p:txBody>
      </p:sp>
      <p:pic>
        <p:nvPicPr>
          <p:cNvPr id="38914" name="Picture 2" descr="Подорожні (2005) / Wayfarers - UMDb - отзывы и рецензи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1357298"/>
            <a:ext cx="3898693" cy="5500701"/>
          </a:xfrm>
          <a:prstGeom prst="rect">
            <a:avLst/>
          </a:prstGeom>
          <a:noFill/>
        </p:spPr>
      </p:pic>
      <p:pic>
        <p:nvPicPr>
          <p:cNvPr id="38916" name="Picture 4" descr="vecherka.mobi :: О &quot;путниках&quot;, автопортрете и пальмовой ветв…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2143115"/>
            <a:ext cx="4786315" cy="364956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0130920080857_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3572"/>
            <a:ext cx="1592570" cy="1194428"/>
          </a:xfrm>
          <a:prstGeom prst="rect">
            <a:avLst/>
          </a:prstGeom>
        </p:spPr>
      </p:pic>
      <p:pic>
        <p:nvPicPr>
          <p:cNvPr id="12" name="Рисунок 11" descr="cine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4316" y="5476882"/>
            <a:ext cx="2129684" cy="1381118"/>
          </a:xfrm>
          <a:prstGeom prst="rect">
            <a:avLst/>
          </a:prstGeom>
        </p:spPr>
      </p:pic>
      <p:pic>
        <p:nvPicPr>
          <p:cNvPr id="11" name="Содержимое 10" descr="kinofilm2011-e1318450877208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042147">
            <a:off x="6688447" y="290371"/>
            <a:ext cx="2229104" cy="185758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0034" y="214290"/>
            <a:ext cx="6686568" cy="5911873"/>
          </a:xfrm>
        </p:spPr>
        <p:txBody>
          <a:bodyPr>
            <a:normAutofit/>
          </a:bodyPr>
          <a:lstStyle/>
          <a:p>
            <a:r>
              <a:rPr lang="ru-RU" sz="1800" i="1" dirty="0" smtClean="0"/>
              <a:t>	В </a:t>
            </a:r>
            <a:r>
              <a:rPr lang="ru-RU" sz="1800" i="1" dirty="0" smtClean="0"/>
              <a:t>2006 </a:t>
            </a:r>
            <a:r>
              <a:rPr lang="ru-RU" sz="1800" i="1" dirty="0" err="1" smtClean="0"/>
              <a:t>році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відбулася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також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прем'єра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першого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українського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трилеру</a:t>
            </a:r>
            <a:r>
              <a:rPr lang="ru-RU" sz="1800" i="1" dirty="0" smtClean="0"/>
              <a:t> „Штольня“ (продюсер та оператор </a:t>
            </a:r>
            <a:r>
              <a:rPr lang="ru-RU" sz="1800" b="1" i="1" dirty="0" err="1" smtClean="0"/>
              <a:t>Олексій</a:t>
            </a:r>
            <a:r>
              <a:rPr lang="ru-RU" sz="1800" i="1" dirty="0" smtClean="0"/>
              <a:t> </a:t>
            </a:r>
            <a:r>
              <a:rPr lang="ru-RU" sz="1800" b="1" i="1" dirty="0" err="1" smtClean="0"/>
              <a:t>Хорошко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режисер</a:t>
            </a:r>
            <a:r>
              <a:rPr lang="ru-RU" sz="1800" i="1" dirty="0" smtClean="0"/>
              <a:t> </a:t>
            </a:r>
            <a:r>
              <a:rPr lang="ru-RU" sz="1800" b="1" i="1" dirty="0" err="1" smtClean="0"/>
              <a:t>Любомир</a:t>
            </a:r>
            <a:r>
              <a:rPr lang="ru-RU" sz="1800" i="1" dirty="0" smtClean="0"/>
              <a:t> </a:t>
            </a:r>
            <a:r>
              <a:rPr lang="ru-RU" sz="1800" b="1" i="1" dirty="0" err="1" smtClean="0"/>
              <a:t>Кобильчук</a:t>
            </a:r>
            <a:r>
              <a:rPr lang="ru-RU" sz="1800" i="1" dirty="0" smtClean="0"/>
              <a:t>).</a:t>
            </a:r>
            <a:endParaRPr lang="ru-RU" sz="1800" i="1" dirty="0"/>
          </a:p>
        </p:txBody>
      </p:sp>
      <p:pic>
        <p:nvPicPr>
          <p:cNvPr id="39938" name="Picture 2" descr="Постеры к фильму Штольня (2006). Постер 2 размер 960px x 135…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85860"/>
            <a:ext cx="3911231" cy="5572140"/>
          </a:xfrm>
          <a:prstGeom prst="rect">
            <a:avLst/>
          </a:prstGeom>
          <a:noFill/>
        </p:spPr>
      </p:pic>
      <p:pic>
        <p:nvPicPr>
          <p:cNvPr id="39940" name="Picture 4" descr="Штольня - Форум на КиноПоиск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95715" y="2000240"/>
            <a:ext cx="5048285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0130920080857_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3572"/>
            <a:ext cx="1592570" cy="1194428"/>
          </a:xfrm>
          <a:prstGeom prst="rect">
            <a:avLst/>
          </a:prstGeom>
        </p:spPr>
      </p:pic>
      <p:pic>
        <p:nvPicPr>
          <p:cNvPr id="12" name="Рисунок 11" descr="cine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4316" y="5476882"/>
            <a:ext cx="2129684" cy="1381118"/>
          </a:xfrm>
          <a:prstGeom prst="rect">
            <a:avLst/>
          </a:prstGeom>
        </p:spPr>
      </p:pic>
      <p:pic>
        <p:nvPicPr>
          <p:cNvPr id="11" name="Содержимое 10" descr="kinofilm2011-e1318450877208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042147">
            <a:off x="6688447" y="290371"/>
            <a:ext cx="2229104" cy="185758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2" y="214291"/>
            <a:ext cx="7000924" cy="1285884"/>
          </a:xfrm>
        </p:spPr>
        <p:txBody>
          <a:bodyPr>
            <a:normAutofit/>
          </a:bodyPr>
          <a:lstStyle/>
          <a:p>
            <a:r>
              <a:rPr lang="ru-RU" sz="1800" i="1" dirty="0" smtClean="0"/>
              <a:t>	В </a:t>
            </a:r>
            <a:r>
              <a:rPr lang="ru-RU" sz="1800" i="1" dirty="0" smtClean="0"/>
              <a:t>2008 </a:t>
            </a:r>
            <a:r>
              <a:rPr lang="ru-RU" sz="1800" i="1" dirty="0" err="1" smtClean="0"/>
              <a:t>році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вийшов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фільм</a:t>
            </a:r>
            <a:r>
              <a:rPr lang="ru-RU" sz="1800" i="1" dirty="0" smtClean="0"/>
              <a:t> «</a:t>
            </a:r>
            <a:r>
              <a:rPr lang="ru-RU" sz="1800" i="1" dirty="0" err="1" smtClean="0"/>
              <a:t>Ілюзія</a:t>
            </a:r>
            <a:r>
              <a:rPr lang="ru-RU" sz="1800" i="1" dirty="0" smtClean="0"/>
              <a:t> страху», </a:t>
            </a:r>
            <a:r>
              <a:rPr lang="ru-RU" sz="1800" i="1" dirty="0" err="1" smtClean="0"/>
              <a:t>українського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кінорежисера</a:t>
            </a:r>
            <a:r>
              <a:rPr lang="ru-RU" sz="1800" i="1" dirty="0" smtClean="0"/>
              <a:t> </a:t>
            </a:r>
            <a:r>
              <a:rPr lang="ru-RU" sz="1800" b="1" i="1" dirty="0" err="1" smtClean="0"/>
              <a:t>Олександра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Кірієнка</a:t>
            </a:r>
            <a:r>
              <a:rPr lang="ru-RU" sz="1800" i="1" dirty="0" smtClean="0"/>
              <a:t>. </a:t>
            </a:r>
            <a:r>
              <a:rPr lang="ru-RU" sz="1800" i="1" dirty="0" err="1" smtClean="0"/>
              <a:t>Фільм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знятий</a:t>
            </a:r>
            <a:r>
              <a:rPr lang="ru-RU" sz="1800" i="1" dirty="0" smtClean="0"/>
              <a:t> за мотивами </a:t>
            </a:r>
            <a:r>
              <a:rPr lang="ru-RU" sz="1800" i="1" dirty="0" err="1" smtClean="0"/>
              <a:t>одноіменного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твору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Олександра</a:t>
            </a:r>
            <a:r>
              <a:rPr lang="ru-RU" sz="1800" i="1" dirty="0" smtClean="0"/>
              <a:t> Турчинова. </a:t>
            </a:r>
            <a:r>
              <a:rPr lang="ru-RU" sz="1800" i="1" dirty="0" err="1" smtClean="0"/>
              <a:t>Був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висунутий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від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України</a:t>
            </a:r>
            <a:r>
              <a:rPr lang="ru-RU" sz="1800" i="1" dirty="0" smtClean="0"/>
              <a:t> на </a:t>
            </a:r>
            <a:r>
              <a:rPr lang="ru-RU" sz="1800" i="1" dirty="0" err="1" smtClean="0"/>
              <a:t>нагородження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кінопремію</a:t>
            </a:r>
            <a:r>
              <a:rPr lang="ru-RU" sz="1800" i="1" dirty="0" smtClean="0"/>
              <a:t> "Оскар".</a:t>
            </a:r>
            <a:endParaRPr lang="ru-RU" sz="1800" i="1" dirty="0"/>
          </a:p>
        </p:txBody>
      </p:sp>
      <p:pic>
        <p:nvPicPr>
          <p:cNvPr id="41986" name="Picture 2" descr="фільми Олександра Кірієнка - Українські Фільми / Украінскія …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32089"/>
            <a:ext cx="4000495" cy="5325911"/>
          </a:xfrm>
          <a:prstGeom prst="rect">
            <a:avLst/>
          </a:prstGeom>
          <a:noFill/>
        </p:spPr>
      </p:pic>
      <p:pic>
        <p:nvPicPr>
          <p:cNvPr id="41988" name="Picture 4" descr="Иллюзия страха / Ілюзія страху (2008) DVDRip :: NoNaM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2428868"/>
            <a:ext cx="5000628" cy="291538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0130920080857_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3572"/>
            <a:ext cx="1592570" cy="1194428"/>
          </a:xfrm>
          <a:prstGeom prst="rect">
            <a:avLst/>
          </a:prstGeom>
        </p:spPr>
      </p:pic>
      <p:pic>
        <p:nvPicPr>
          <p:cNvPr id="12" name="Рисунок 11" descr="cine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4316" y="357166"/>
            <a:ext cx="2129684" cy="1381118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2" y="142852"/>
            <a:ext cx="7786742" cy="2286016"/>
          </a:xfrm>
        </p:spPr>
        <p:txBody>
          <a:bodyPr/>
          <a:lstStyle/>
          <a:p>
            <a:r>
              <a:rPr lang="ru-RU" sz="1800" i="1" dirty="0" smtClean="0"/>
              <a:t>	Перший </a:t>
            </a:r>
            <a:r>
              <a:rPr lang="ru-RU" sz="1800" i="1" dirty="0" err="1" smtClean="0"/>
              <a:t>український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фільм</a:t>
            </a:r>
            <a:r>
              <a:rPr lang="ru-RU" sz="1800" i="1" dirty="0" smtClean="0"/>
              <a:t> — «</a:t>
            </a:r>
            <a:r>
              <a:rPr lang="ru-RU" sz="1800" i="1" dirty="0" err="1" smtClean="0"/>
              <a:t>Запорізька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Січ</a:t>
            </a:r>
            <a:r>
              <a:rPr lang="ru-RU" sz="1800" i="1" dirty="0" smtClean="0"/>
              <a:t>», </a:t>
            </a:r>
            <a:r>
              <a:rPr lang="ru-RU" sz="1800" i="1" dirty="0" err="1" smtClean="0"/>
              <a:t>зняв</a:t>
            </a:r>
            <a:r>
              <a:rPr lang="ru-RU" sz="1800" i="1" dirty="0" smtClean="0"/>
              <a:t> в 1911 </a:t>
            </a:r>
            <a:r>
              <a:rPr lang="ru-RU" sz="1800" b="1" i="1" dirty="0" smtClean="0"/>
              <a:t>Данило </a:t>
            </a:r>
            <a:r>
              <a:rPr lang="ru-RU" sz="1800" b="1" i="1" dirty="0" err="1" smtClean="0"/>
              <a:t>Сахненко</a:t>
            </a:r>
            <a:r>
              <a:rPr lang="ru-RU" sz="1800" i="1" dirty="0" smtClean="0"/>
              <a:t> в </a:t>
            </a:r>
            <a:r>
              <a:rPr lang="ru-RU" sz="1800" i="1" dirty="0" err="1" smtClean="0"/>
              <a:t>Катеринославі</a:t>
            </a:r>
            <a:r>
              <a:rPr lang="ru-RU" sz="1800" i="1" dirty="0" smtClean="0"/>
              <a:t> (</a:t>
            </a:r>
            <a:r>
              <a:rPr lang="ru-RU" sz="1800" i="1" dirty="0" err="1" smtClean="0"/>
              <a:t>нині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Дніпропетровськ</a:t>
            </a:r>
            <a:r>
              <a:rPr lang="ru-RU" sz="1800" i="1" dirty="0" smtClean="0"/>
              <a:t>). </a:t>
            </a:r>
            <a:r>
              <a:rPr lang="ru-RU" sz="1800" i="1" dirty="0" err="1" smtClean="0"/>
              <a:t>Протягом</a:t>
            </a:r>
            <a:r>
              <a:rPr lang="ru-RU" sz="1800" i="1" dirty="0" smtClean="0"/>
              <a:t> 1912–1913 </a:t>
            </a:r>
            <a:r>
              <a:rPr lang="ru-RU" sz="1800" i="1" dirty="0" err="1" smtClean="0"/>
              <a:t>рр</a:t>
            </a:r>
            <a:r>
              <a:rPr lang="ru-RU" sz="1800" i="1" dirty="0" smtClean="0"/>
              <a:t>. у </a:t>
            </a:r>
            <a:r>
              <a:rPr lang="ru-RU" sz="1800" i="1" dirty="0" err="1" smtClean="0"/>
              <a:t>Львові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було</a:t>
            </a:r>
            <a:r>
              <a:rPr lang="ru-RU" sz="1800" i="1" dirty="0" smtClean="0"/>
              <a:t> створено </a:t>
            </a:r>
            <a:r>
              <a:rPr lang="ru-RU" sz="1800" i="1" dirty="0" err="1" smtClean="0"/>
              <a:t>студії</a:t>
            </a:r>
            <a:r>
              <a:rPr lang="ru-RU" sz="1800" i="1" dirty="0" smtClean="0"/>
              <a:t> «</a:t>
            </a:r>
            <a:r>
              <a:rPr lang="ru-RU" sz="1800" i="1" dirty="0" err="1" smtClean="0"/>
              <a:t>Фабрика-фільм</a:t>
            </a:r>
            <a:r>
              <a:rPr lang="ru-RU" sz="1800" i="1" dirty="0" smtClean="0"/>
              <a:t>» М. </a:t>
            </a:r>
            <a:r>
              <a:rPr lang="ru-RU" sz="1800" i="1" dirty="0" err="1" smtClean="0"/>
              <a:t>Мленця</a:t>
            </a:r>
            <a:r>
              <a:rPr lang="ru-RU" sz="1800" i="1" dirty="0" smtClean="0"/>
              <a:t>, «</a:t>
            </a:r>
            <a:r>
              <a:rPr lang="ru-RU" sz="1800" i="1" dirty="0" err="1" smtClean="0"/>
              <a:t>Кінофільм</a:t>
            </a:r>
            <a:r>
              <a:rPr lang="ru-RU" sz="1800" i="1" dirty="0" smtClean="0"/>
              <a:t>» </a:t>
            </a:r>
            <a:r>
              <a:rPr lang="ru-RU" sz="1800" i="1" dirty="0" err="1" smtClean="0"/>
              <a:t>Е.Порембського</a:t>
            </a:r>
            <a:r>
              <a:rPr lang="ru-RU" sz="1800" i="1" dirty="0" smtClean="0"/>
              <a:t>, «</a:t>
            </a:r>
            <a:r>
              <a:rPr lang="ru-RU" sz="1800" i="1" dirty="0" err="1" smtClean="0"/>
              <a:t>Полонія</a:t>
            </a:r>
            <a:r>
              <a:rPr lang="ru-RU" sz="1800" i="1" dirty="0" smtClean="0"/>
              <a:t>» Е. </a:t>
            </a:r>
            <a:r>
              <a:rPr lang="ru-RU" sz="1800" i="1" dirty="0" err="1" smtClean="0"/>
              <a:t>Лорембського</a:t>
            </a:r>
            <a:r>
              <a:rPr lang="ru-RU" sz="1800" i="1" dirty="0" smtClean="0"/>
              <a:t>, «</a:t>
            </a:r>
            <a:r>
              <a:rPr lang="ru-RU" sz="1800" i="1" dirty="0" err="1" smtClean="0"/>
              <a:t>Леополія</a:t>
            </a:r>
            <a:r>
              <a:rPr lang="ru-RU" sz="1800" i="1" dirty="0" smtClean="0"/>
              <a:t>» </a:t>
            </a:r>
            <a:r>
              <a:rPr lang="ru-RU" sz="1800" i="1" dirty="0" err="1" smtClean="0"/>
              <a:t>Крогульських</a:t>
            </a:r>
            <a:r>
              <a:rPr lang="ru-RU" sz="1800" i="1" dirty="0" smtClean="0"/>
              <a:t>, на </a:t>
            </a:r>
            <a:r>
              <a:rPr lang="ru-RU" sz="1800" i="1" dirty="0" err="1" smtClean="0"/>
              <a:t>яких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спробували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розпочати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постійне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кіновиробництво</a:t>
            </a:r>
            <a:r>
              <a:rPr lang="ru-RU" sz="1800" i="1" dirty="0" smtClean="0"/>
              <a:t>.</a:t>
            </a:r>
            <a:r>
              <a:rPr lang="ru-RU" sz="1800" dirty="0"/>
              <a:t> </a:t>
            </a:r>
            <a:r>
              <a:rPr lang="ru-RU" sz="1800" i="1" dirty="0"/>
              <a:t>Королевою </a:t>
            </a:r>
            <a:r>
              <a:rPr lang="ru-RU" sz="1800" i="1" dirty="0" err="1"/>
              <a:t>екрану</a:t>
            </a:r>
            <a:r>
              <a:rPr lang="ru-RU" sz="1800" i="1" dirty="0"/>
              <a:t> тих </a:t>
            </a:r>
            <a:r>
              <a:rPr lang="ru-RU" sz="1800" i="1" dirty="0" err="1"/>
              <a:t>часів</a:t>
            </a:r>
            <a:r>
              <a:rPr lang="ru-RU" sz="1800" i="1" dirty="0"/>
              <a:t> </a:t>
            </a:r>
            <a:r>
              <a:rPr lang="ru-RU" sz="1800" i="1" dirty="0" err="1"/>
              <a:t>була</a:t>
            </a:r>
            <a:r>
              <a:rPr lang="ru-RU" sz="1800" i="1" dirty="0"/>
              <a:t> </a:t>
            </a:r>
            <a:r>
              <a:rPr lang="ru-RU" sz="1800" b="1" i="1" dirty="0" err="1"/>
              <a:t>Віра</a:t>
            </a:r>
            <a:r>
              <a:rPr lang="ru-RU" sz="1800" b="1" i="1" dirty="0"/>
              <a:t> Холодна</a:t>
            </a:r>
            <a:r>
              <a:rPr lang="ru-RU" sz="1800" i="1" dirty="0"/>
              <a:t>, яка </a:t>
            </a:r>
            <a:r>
              <a:rPr lang="ru-RU" sz="1800" i="1" dirty="0" err="1"/>
              <a:t>народилася</a:t>
            </a:r>
            <a:r>
              <a:rPr lang="ru-RU" sz="1800" i="1" dirty="0"/>
              <a:t> в </a:t>
            </a:r>
            <a:r>
              <a:rPr lang="ru-RU" sz="1800" i="1" dirty="0" err="1"/>
              <a:t>Полтаві</a:t>
            </a:r>
            <a:r>
              <a:rPr lang="ru-RU" sz="1800" i="1" dirty="0"/>
              <a:t> </a:t>
            </a:r>
            <a:r>
              <a:rPr lang="ru-RU" sz="1800" i="1" dirty="0" err="1"/>
              <a:t>і</a:t>
            </a:r>
            <a:r>
              <a:rPr lang="ru-RU" sz="1800" i="1" dirty="0"/>
              <a:t> </a:t>
            </a:r>
            <a:r>
              <a:rPr lang="ru-RU" sz="1800" i="1" dirty="0" err="1"/>
              <a:t>багато</a:t>
            </a:r>
            <a:r>
              <a:rPr lang="ru-RU" sz="1800" i="1" dirty="0"/>
              <a:t> </a:t>
            </a:r>
            <a:r>
              <a:rPr lang="ru-RU" sz="1800" i="1" dirty="0" err="1"/>
              <a:t>знімалася</a:t>
            </a:r>
            <a:r>
              <a:rPr lang="ru-RU" sz="1800" i="1" dirty="0"/>
              <a:t> </a:t>
            </a:r>
            <a:r>
              <a:rPr lang="ru-RU" sz="1800" i="1" dirty="0" err="1"/>
              <a:t>в</a:t>
            </a:r>
            <a:r>
              <a:rPr lang="ru-RU" sz="1800" i="1" dirty="0"/>
              <a:t> </a:t>
            </a:r>
            <a:r>
              <a:rPr lang="ru-RU" sz="1800" i="1" dirty="0" err="1"/>
              <a:t>Одесі</a:t>
            </a:r>
            <a:r>
              <a:rPr lang="ru-RU" sz="1800" i="1" dirty="0"/>
              <a:t>. </a:t>
            </a:r>
            <a:endParaRPr lang="ru-RU" sz="1800" i="1" dirty="0" smtClean="0"/>
          </a:p>
          <a:p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3116"/>
            <a:ext cx="5857885" cy="392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http://ukraine.ui.ua/content/images/literatura/File_56765429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143116"/>
            <a:ext cx="2714644" cy="392906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643174" y="6215082"/>
            <a:ext cx="2856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Кадр з фільму </a:t>
            </a:r>
            <a:r>
              <a:rPr lang="uk-UA" sz="1600" dirty="0" err="1" smtClean="0"/>
              <a:t>“Запорізька</a:t>
            </a:r>
            <a:r>
              <a:rPr lang="uk-UA" sz="1600" dirty="0" smtClean="0"/>
              <a:t> </a:t>
            </a:r>
            <a:r>
              <a:rPr lang="uk-UA" sz="1600" dirty="0" err="1" smtClean="0"/>
              <a:t>Січ”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500958" y="6215082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Віра Холодна</a:t>
            </a: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0130920080857_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3572"/>
            <a:ext cx="1592570" cy="1194428"/>
          </a:xfrm>
          <a:prstGeom prst="rect">
            <a:avLst/>
          </a:prstGeom>
        </p:spPr>
      </p:pic>
      <p:pic>
        <p:nvPicPr>
          <p:cNvPr id="12" name="Рисунок 11" descr="cine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4316" y="5476882"/>
            <a:ext cx="2129684" cy="1381118"/>
          </a:xfrm>
          <a:prstGeom prst="rect">
            <a:avLst/>
          </a:prstGeom>
        </p:spPr>
      </p:pic>
      <p:pic>
        <p:nvPicPr>
          <p:cNvPr id="11" name="Содержимое 10" descr="kinofilm2011-e1318450877208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042147">
            <a:off x="6688447" y="290371"/>
            <a:ext cx="2229104" cy="185758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7758138" cy="928694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err="1">
                <a:solidFill>
                  <a:schemeClr val="bg1">
                    <a:lumMod val="50000"/>
                  </a:schemeClr>
                </a:solidFill>
              </a:rPr>
              <a:t>Кіно</a:t>
            </a:r>
            <a:r>
              <a:rPr lang="ru-RU" sz="4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4800" i="1" dirty="0" err="1">
                <a:solidFill>
                  <a:schemeClr val="bg1">
                    <a:lumMod val="50000"/>
                  </a:schemeClr>
                </a:solidFill>
              </a:rPr>
              <a:t>Сталінського</a:t>
            </a:r>
            <a:r>
              <a:rPr lang="ru-RU" sz="4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4800" i="1" dirty="0" err="1">
                <a:solidFill>
                  <a:schemeClr val="bg1">
                    <a:lumMod val="50000"/>
                  </a:schemeClr>
                </a:solidFill>
              </a:rPr>
              <a:t>періоду</a:t>
            </a:r>
            <a:endParaRPr lang="ru-RU" sz="4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00420" cy="5137172"/>
          </a:xfrm>
        </p:spPr>
        <p:txBody>
          <a:bodyPr>
            <a:normAutofit/>
          </a:bodyPr>
          <a:lstStyle/>
          <a:p>
            <a:r>
              <a:rPr lang="ru-RU" sz="1800" i="1" dirty="0" smtClean="0"/>
              <a:t>	З </a:t>
            </a:r>
            <a:r>
              <a:rPr lang="ru-RU" sz="1800" i="1" dirty="0"/>
              <a:t>1919 р. в </a:t>
            </a:r>
            <a:r>
              <a:rPr lang="ru-RU" sz="1800" i="1" dirty="0" err="1"/>
              <a:t>Радянській</a:t>
            </a:r>
            <a:r>
              <a:rPr lang="ru-RU" sz="1800" i="1" dirty="0"/>
              <a:t> </a:t>
            </a:r>
            <a:r>
              <a:rPr lang="ru-RU" sz="1800" i="1" dirty="0" err="1"/>
              <a:t>Україні</a:t>
            </a:r>
            <a:r>
              <a:rPr lang="ru-RU" sz="1800" i="1" dirty="0"/>
              <a:t> </a:t>
            </a:r>
            <a:r>
              <a:rPr lang="ru-RU" sz="1800" i="1" dirty="0" err="1"/>
              <a:t>починається</a:t>
            </a:r>
            <a:r>
              <a:rPr lang="ru-RU" sz="1800" i="1" dirty="0"/>
              <a:t> </a:t>
            </a:r>
            <a:r>
              <a:rPr lang="ru-RU" sz="1800" i="1" dirty="0" err="1"/>
              <a:t>кіно</a:t>
            </a:r>
            <a:r>
              <a:rPr lang="ru-RU" sz="1800" i="1" dirty="0"/>
              <a:t>, </a:t>
            </a:r>
            <a:r>
              <a:rPr lang="ru-RU" sz="1800" i="1" dirty="0" err="1"/>
              <a:t>якому</a:t>
            </a:r>
            <a:r>
              <a:rPr lang="ru-RU" sz="1800" i="1" dirty="0"/>
              <a:t> надавали </a:t>
            </a:r>
            <a:r>
              <a:rPr lang="ru-RU" sz="1800" i="1" dirty="0" err="1"/>
              <a:t>державний</a:t>
            </a:r>
            <a:r>
              <a:rPr lang="ru-RU" sz="1800" i="1" dirty="0"/>
              <a:t> характер. З 1922 року </a:t>
            </a:r>
            <a:r>
              <a:rPr lang="ru-RU" sz="1800" i="1" dirty="0" err="1"/>
              <a:t>було</a:t>
            </a:r>
            <a:r>
              <a:rPr lang="ru-RU" sz="1800" i="1" dirty="0"/>
              <a:t> </a:t>
            </a:r>
            <a:r>
              <a:rPr lang="ru-RU" sz="1800" i="1" dirty="0" err="1"/>
              <a:t>засновано</a:t>
            </a:r>
            <a:r>
              <a:rPr lang="ru-RU" sz="1800" i="1" dirty="0"/>
              <a:t> </a:t>
            </a:r>
            <a:r>
              <a:rPr lang="ru-RU" sz="1800" i="1" dirty="0" err="1"/>
              <a:t>Всеукраїнське</a:t>
            </a:r>
            <a:r>
              <a:rPr lang="ru-RU" sz="1800" i="1" dirty="0"/>
              <a:t> </a:t>
            </a:r>
            <a:r>
              <a:rPr lang="ru-RU" sz="1800" i="1" dirty="0" err="1"/>
              <a:t>фотокіноуправління</a:t>
            </a:r>
            <a:r>
              <a:rPr lang="ru-RU" sz="1800" i="1" dirty="0"/>
              <a:t>, </a:t>
            </a:r>
            <a:r>
              <a:rPr lang="ru-RU" sz="1800" i="1" dirty="0" err="1"/>
              <a:t>якому</a:t>
            </a:r>
            <a:r>
              <a:rPr lang="ru-RU" sz="1800" i="1" dirty="0"/>
              <a:t> </a:t>
            </a:r>
            <a:r>
              <a:rPr lang="ru-RU" sz="1800" i="1" dirty="0" err="1"/>
              <a:t>вдалося</a:t>
            </a:r>
            <a:r>
              <a:rPr lang="ru-RU" sz="1800" i="1" dirty="0"/>
              <a:t> </a:t>
            </a:r>
            <a:r>
              <a:rPr lang="ru-RU" sz="1800" i="1" dirty="0" err="1"/>
              <a:t>реконструювати</a:t>
            </a:r>
            <a:r>
              <a:rPr lang="ru-RU" sz="1800" i="1" dirty="0"/>
              <a:t> </a:t>
            </a:r>
            <a:r>
              <a:rPr lang="ru-RU" sz="1800" i="1" dirty="0" err="1"/>
              <a:t>одеські</a:t>
            </a:r>
            <a:r>
              <a:rPr lang="ru-RU" sz="1800" i="1" dirty="0"/>
              <a:t>  та </a:t>
            </a:r>
            <a:r>
              <a:rPr lang="ru-RU" sz="1800" i="1" dirty="0" err="1"/>
              <a:t>ялтинські</a:t>
            </a:r>
            <a:r>
              <a:rPr lang="ru-RU" sz="1800" i="1" dirty="0"/>
              <a:t> </a:t>
            </a:r>
            <a:r>
              <a:rPr lang="ru-RU" sz="1800" i="1" dirty="0" err="1"/>
              <a:t>підприємства</a:t>
            </a:r>
            <a:r>
              <a:rPr lang="ru-RU" sz="1800" i="1" dirty="0"/>
              <a:t>, а в 1928 </a:t>
            </a:r>
            <a:r>
              <a:rPr lang="ru-RU" sz="1800" i="1" dirty="0" err="1"/>
              <a:t>році</a:t>
            </a:r>
            <a:r>
              <a:rPr lang="ru-RU" sz="1800" i="1" dirty="0"/>
              <a:t> ввести в </a:t>
            </a:r>
            <a:r>
              <a:rPr lang="ru-RU" sz="1800" i="1" dirty="0" err="1"/>
              <a:t>дію</a:t>
            </a:r>
            <a:r>
              <a:rPr lang="ru-RU" sz="1800" i="1" dirty="0"/>
              <a:t> </a:t>
            </a:r>
            <a:r>
              <a:rPr lang="ru-RU" sz="1800" i="1" dirty="0" err="1"/>
              <a:t>київську</a:t>
            </a:r>
            <a:r>
              <a:rPr lang="ru-RU" sz="1800" i="1" dirty="0"/>
              <a:t> </a:t>
            </a:r>
            <a:r>
              <a:rPr lang="ru-RU" sz="1800" i="1" dirty="0" err="1"/>
              <a:t>кінофабрику</a:t>
            </a:r>
            <a:r>
              <a:rPr lang="ru-RU" sz="1800" i="1" dirty="0"/>
              <a:t> (</a:t>
            </a:r>
            <a:r>
              <a:rPr lang="ru-RU" sz="1800" i="1" dirty="0" err="1"/>
              <a:t>майбутню</a:t>
            </a:r>
            <a:r>
              <a:rPr lang="ru-RU" sz="1800" i="1" dirty="0"/>
              <a:t> </a:t>
            </a:r>
            <a:r>
              <a:rPr lang="ru-RU" sz="1800" i="1" dirty="0" err="1"/>
              <a:t>Київську</a:t>
            </a:r>
            <a:r>
              <a:rPr lang="ru-RU" sz="1800" i="1" dirty="0"/>
              <a:t> </a:t>
            </a:r>
            <a:r>
              <a:rPr lang="ru-RU" sz="1800" i="1" dirty="0" err="1"/>
              <a:t>кіностудію</a:t>
            </a:r>
            <a:r>
              <a:rPr lang="ru-RU" sz="1800" i="1" dirty="0"/>
              <a:t> </a:t>
            </a:r>
            <a:r>
              <a:rPr lang="ru-RU" sz="1800" i="1" dirty="0" err="1"/>
              <a:t>ім</a:t>
            </a:r>
            <a:r>
              <a:rPr lang="ru-RU" sz="1800" i="1" dirty="0"/>
              <a:t> </a:t>
            </a:r>
            <a:r>
              <a:rPr lang="ru-RU" sz="1800" i="1" dirty="0" err="1" smtClean="0"/>
              <a:t>О.Довженка</a:t>
            </a:r>
            <a:r>
              <a:rPr lang="ru-RU" sz="1800" i="1" dirty="0"/>
              <a:t>) — одну </a:t>
            </a:r>
            <a:r>
              <a:rPr lang="ru-RU" sz="1800" i="1" dirty="0" err="1"/>
              <a:t>з</a:t>
            </a:r>
            <a:r>
              <a:rPr lang="ru-RU" sz="1800" i="1" dirty="0"/>
              <a:t> </a:t>
            </a:r>
            <a:r>
              <a:rPr lang="ru-RU" sz="1800" i="1" dirty="0" err="1"/>
              <a:t>найбільших</a:t>
            </a:r>
            <a:r>
              <a:rPr lang="ru-RU" sz="1800" i="1" dirty="0"/>
              <a:t> та </a:t>
            </a:r>
            <a:r>
              <a:rPr lang="ru-RU" sz="1800" i="1" dirty="0" err="1"/>
              <a:t>найсучасніших</a:t>
            </a:r>
            <a:r>
              <a:rPr lang="ru-RU" sz="1800" i="1" dirty="0"/>
              <a:t> на той час у </a:t>
            </a:r>
            <a:r>
              <a:rPr lang="ru-RU" sz="1800" i="1" dirty="0" err="1"/>
              <a:t>світі</a:t>
            </a:r>
            <a:r>
              <a:rPr lang="ru-RU" sz="1800" i="1" dirty="0"/>
              <a:t>. 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1928802"/>
            <a:ext cx="5000628" cy="317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143372" y="5143512"/>
            <a:ext cx="5000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/>
              <a:t>Національна кіностудія імені О.Довженка</a:t>
            </a: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0130920080857_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3572"/>
            <a:ext cx="1592570" cy="1194428"/>
          </a:xfrm>
          <a:prstGeom prst="rect">
            <a:avLst/>
          </a:prstGeom>
        </p:spPr>
      </p:pic>
      <p:pic>
        <p:nvPicPr>
          <p:cNvPr id="12" name="Рисунок 11" descr="cine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4316" y="5476882"/>
            <a:ext cx="2129684" cy="1381118"/>
          </a:xfrm>
          <a:prstGeom prst="rect">
            <a:avLst/>
          </a:prstGeom>
        </p:spPr>
      </p:pic>
      <p:pic>
        <p:nvPicPr>
          <p:cNvPr id="11" name="Содержимое 10" descr="kinofilm2011-e1318450877208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042147">
            <a:off x="6688447" y="290371"/>
            <a:ext cx="2229104" cy="185758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2844" y="285728"/>
            <a:ext cx="6715172" cy="2286016"/>
          </a:xfrm>
        </p:spPr>
        <p:txBody>
          <a:bodyPr>
            <a:normAutofit/>
          </a:bodyPr>
          <a:lstStyle/>
          <a:p>
            <a:r>
              <a:rPr lang="ru-RU" sz="1800" i="1" dirty="0"/>
              <a:t> </a:t>
            </a:r>
            <a:r>
              <a:rPr lang="ru-RU" sz="1800" i="1" dirty="0" smtClean="0"/>
              <a:t>	У </a:t>
            </a:r>
            <a:r>
              <a:rPr lang="ru-RU" sz="1800" i="1" dirty="0" err="1"/>
              <a:t>Одесі</a:t>
            </a:r>
            <a:r>
              <a:rPr lang="ru-RU" sz="1800" i="1" dirty="0"/>
              <a:t> проходили </a:t>
            </a:r>
            <a:r>
              <a:rPr lang="ru-RU" sz="1800" i="1" dirty="0" err="1"/>
              <a:t>зйомки</a:t>
            </a:r>
            <a:r>
              <a:rPr lang="ru-RU" sz="1800" i="1" dirty="0"/>
              <a:t> </a:t>
            </a:r>
            <a:r>
              <a:rPr lang="ru-RU" sz="1800" i="1" dirty="0" err="1"/>
              <a:t>багатьох</a:t>
            </a:r>
            <a:r>
              <a:rPr lang="ru-RU" sz="1800" i="1" dirty="0"/>
              <a:t> </a:t>
            </a:r>
            <a:r>
              <a:rPr lang="ru-RU" sz="1800" i="1" dirty="0" err="1"/>
              <a:t>фільмів</a:t>
            </a:r>
            <a:r>
              <a:rPr lang="ru-RU" sz="1800" i="1" dirty="0"/>
              <a:t>, </a:t>
            </a:r>
            <a:r>
              <a:rPr lang="ru-RU" sz="1800" i="1" dirty="0" err="1"/>
              <a:t>що</a:t>
            </a:r>
            <a:r>
              <a:rPr lang="ru-RU" sz="1800" i="1" dirty="0"/>
              <a:t> ставили </a:t>
            </a:r>
            <a:r>
              <a:rPr lang="ru-RU" sz="1800" i="1" dirty="0" err="1"/>
              <a:t>московські</a:t>
            </a:r>
            <a:r>
              <a:rPr lang="ru-RU" sz="1800" i="1" dirty="0"/>
              <a:t> </a:t>
            </a:r>
            <a:r>
              <a:rPr lang="ru-RU" sz="1800" i="1" dirty="0" err="1"/>
              <a:t>кінорежисери</a:t>
            </a:r>
            <a:r>
              <a:rPr lang="ru-RU" sz="1800" i="1" dirty="0"/>
              <a:t>. У 1925 р. на </a:t>
            </a:r>
            <a:r>
              <a:rPr lang="ru-RU" sz="1800" i="1" dirty="0" err="1"/>
              <a:t>екрани</a:t>
            </a:r>
            <a:r>
              <a:rPr lang="ru-RU" sz="1800" i="1" dirty="0"/>
              <a:t> </a:t>
            </a:r>
            <a:r>
              <a:rPr lang="ru-RU" sz="1800" i="1" dirty="0" err="1"/>
              <a:t>країни</a:t>
            </a:r>
            <a:r>
              <a:rPr lang="ru-RU" sz="1800" i="1" dirty="0"/>
              <a:t> </a:t>
            </a:r>
            <a:r>
              <a:rPr lang="ru-RU" sz="1800" i="1" dirty="0" err="1"/>
              <a:t>вийшов</a:t>
            </a:r>
            <a:r>
              <a:rPr lang="ru-RU" sz="1800" i="1" dirty="0"/>
              <a:t> </a:t>
            </a:r>
            <a:r>
              <a:rPr lang="ru-RU" sz="1800" i="1" dirty="0" err="1"/>
              <a:t>фільм</a:t>
            </a:r>
            <a:r>
              <a:rPr lang="ru-RU" sz="1800" i="1" dirty="0"/>
              <a:t> </a:t>
            </a:r>
            <a:r>
              <a:rPr lang="ru-RU" sz="1800" b="1" i="1" dirty="0" err="1"/>
              <a:t>Сергія</a:t>
            </a:r>
            <a:r>
              <a:rPr lang="ru-RU" sz="1800" b="1" i="1" dirty="0"/>
              <a:t> </a:t>
            </a:r>
            <a:r>
              <a:rPr lang="ru-RU" sz="1800" b="1" i="1" dirty="0" err="1"/>
              <a:t>Ейзенштейна</a:t>
            </a:r>
            <a:r>
              <a:rPr lang="ru-RU" sz="1800" b="1" i="1" dirty="0"/>
              <a:t> </a:t>
            </a:r>
            <a:r>
              <a:rPr lang="ru-RU" sz="1800" i="1" dirty="0"/>
              <a:t>«</a:t>
            </a:r>
            <a:r>
              <a:rPr lang="ru-RU" sz="1800" i="1" dirty="0" err="1"/>
              <a:t>Броненосець</a:t>
            </a:r>
            <a:r>
              <a:rPr lang="ru-RU" sz="1800" i="1" dirty="0"/>
              <a:t> </a:t>
            </a:r>
            <a:r>
              <a:rPr lang="ru-RU" sz="1800" i="1" dirty="0" err="1"/>
              <a:t>Потьомкін</a:t>
            </a:r>
            <a:r>
              <a:rPr lang="ru-RU" sz="1800" i="1" dirty="0"/>
              <a:t>», </a:t>
            </a:r>
            <a:r>
              <a:rPr lang="ru-RU" sz="1800" i="1" dirty="0" err="1"/>
              <a:t>що</a:t>
            </a:r>
            <a:r>
              <a:rPr lang="ru-RU" sz="1800" i="1" dirty="0"/>
              <a:t> </a:t>
            </a:r>
            <a:r>
              <a:rPr lang="ru-RU" sz="1800" i="1" dirty="0" err="1"/>
              <a:t>увійшов</a:t>
            </a:r>
            <a:r>
              <a:rPr lang="ru-RU" sz="1800" i="1" dirty="0"/>
              <a:t> в десятку </a:t>
            </a:r>
            <a:r>
              <a:rPr lang="ru-RU" sz="1800" i="1" dirty="0" err="1"/>
              <a:t>кращих</a:t>
            </a:r>
            <a:r>
              <a:rPr lang="ru-RU" sz="1800" i="1" dirty="0"/>
              <a:t> </a:t>
            </a:r>
            <a:r>
              <a:rPr lang="ru-RU" sz="1800" i="1" dirty="0" err="1"/>
              <a:t>фільмів</a:t>
            </a:r>
            <a:r>
              <a:rPr lang="ru-RU" sz="1800" i="1" dirty="0"/>
              <a:t> </a:t>
            </a:r>
            <a:r>
              <a:rPr lang="ru-RU" sz="1800" i="1" dirty="0" err="1"/>
              <a:t>світового</a:t>
            </a:r>
            <a:r>
              <a:rPr lang="ru-RU" sz="1800" i="1" dirty="0"/>
              <a:t> </a:t>
            </a:r>
            <a:r>
              <a:rPr lang="ru-RU" sz="1800" i="1" dirty="0" err="1"/>
              <a:t>кінематографу</a:t>
            </a:r>
            <a:r>
              <a:rPr lang="ru-RU" sz="1800" i="1" dirty="0"/>
              <a:t> </a:t>
            </a:r>
            <a:r>
              <a:rPr lang="ru-RU" sz="1800" i="1" dirty="0" err="1"/>
              <a:t>і</a:t>
            </a:r>
            <a:r>
              <a:rPr lang="ru-RU" sz="1800" i="1" dirty="0"/>
              <a:t> став </a:t>
            </a:r>
            <a:r>
              <a:rPr lang="ru-RU" sz="1800" i="1" dirty="0" err="1"/>
              <a:t>візитною</a:t>
            </a:r>
            <a:r>
              <a:rPr lang="ru-RU" sz="1800" i="1" dirty="0"/>
              <a:t> </a:t>
            </a:r>
            <a:r>
              <a:rPr lang="ru-RU" sz="1800" i="1" dirty="0" err="1"/>
              <a:t>карткою</a:t>
            </a:r>
            <a:r>
              <a:rPr lang="ru-RU" sz="1800" i="1" dirty="0"/>
              <a:t> </a:t>
            </a:r>
            <a:r>
              <a:rPr lang="ru-RU" sz="1800" i="1" dirty="0" err="1"/>
              <a:t>Одеси</a:t>
            </a:r>
            <a:r>
              <a:rPr lang="ru-RU" sz="1800" i="1" dirty="0"/>
              <a:t>. </a:t>
            </a:r>
          </a:p>
        </p:txBody>
      </p:sp>
      <p:pic>
        <p:nvPicPr>
          <p:cNvPr id="9" name="Picture 4" descr="http://hdmag.cz/files/images/battleship-potemk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86256"/>
            <a:ext cx="4429124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dlm3.meta.ua/pic/0/48/28/a_Nmh4A5s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785926"/>
            <a:ext cx="442912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Огляд британської преси за 14.06.2005 року Новини України - Обозреватель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1785926"/>
            <a:ext cx="4357686" cy="2571744"/>
          </a:xfrm>
          <a:prstGeom prst="rect">
            <a:avLst/>
          </a:prstGeom>
          <a:noFill/>
        </p:spPr>
      </p:pic>
      <p:pic>
        <p:nvPicPr>
          <p:cNvPr id="17412" name="Picture 4" descr="2010 Грудень - УсЕ ЧуДоВо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6314" y="4286256"/>
            <a:ext cx="4357686" cy="25717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0130920080857_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3572"/>
            <a:ext cx="1592570" cy="1194428"/>
          </a:xfrm>
          <a:prstGeom prst="rect">
            <a:avLst/>
          </a:prstGeom>
        </p:spPr>
      </p:pic>
      <p:pic>
        <p:nvPicPr>
          <p:cNvPr id="12" name="Рисунок 11" descr="cine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4316" y="5476882"/>
            <a:ext cx="2129684" cy="1381118"/>
          </a:xfrm>
          <a:prstGeom prst="rect">
            <a:avLst/>
          </a:prstGeom>
        </p:spPr>
      </p:pic>
      <p:pic>
        <p:nvPicPr>
          <p:cNvPr id="11" name="Содержимое 10" descr="kinofilm2011-e1318450877208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042147">
            <a:off x="6688447" y="290371"/>
            <a:ext cx="2229104" cy="185758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14291"/>
            <a:ext cx="3471858" cy="5500726"/>
          </a:xfrm>
        </p:spPr>
        <p:txBody>
          <a:bodyPr>
            <a:normAutofit/>
          </a:bodyPr>
          <a:lstStyle/>
          <a:p>
            <a:r>
              <a:rPr lang="ru-RU" sz="1800" i="1" dirty="0" smtClean="0"/>
              <a:t>	</a:t>
            </a:r>
            <a:r>
              <a:rPr lang="ru-RU" sz="1800" i="1" dirty="0" err="1" smtClean="0"/>
              <a:t>Особливу</a:t>
            </a:r>
            <a:r>
              <a:rPr lang="ru-RU" sz="1800" i="1" dirty="0" smtClean="0"/>
              <a:t> роль у </a:t>
            </a:r>
            <a:r>
              <a:rPr lang="ru-RU" sz="1800" i="1" dirty="0" err="1" smtClean="0"/>
              <a:t>становленні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українського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кіномистецтва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відіграли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фільми</a:t>
            </a:r>
            <a:r>
              <a:rPr lang="ru-RU" sz="1800" i="1" dirty="0" smtClean="0"/>
              <a:t> </a:t>
            </a:r>
            <a:r>
              <a:rPr lang="ru-RU" sz="1800" b="1" i="1" dirty="0" err="1" smtClean="0"/>
              <a:t>О.Довженка</a:t>
            </a:r>
            <a:r>
              <a:rPr lang="ru-RU" sz="1800" i="1" dirty="0" smtClean="0"/>
              <a:t> «</a:t>
            </a:r>
            <a:r>
              <a:rPr lang="ru-RU" sz="1800" i="1" dirty="0" err="1" smtClean="0"/>
              <a:t>Звенигора</a:t>
            </a:r>
            <a:r>
              <a:rPr lang="ru-RU" sz="1800" i="1" dirty="0" smtClean="0"/>
              <a:t>» (1928), «Арсенал» (1929), «Земля» (1930). </a:t>
            </a:r>
            <a:r>
              <a:rPr lang="ru-RU" sz="1800" i="1" dirty="0" err="1" smtClean="0"/>
              <a:t>Його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творчість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піднесла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вітчизняний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кінематограф</a:t>
            </a:r>
            <a:r>
              <a:rPr lang="ru-RU" sz="1800" i="1" dirty="0" smtClean="0"/>
              <a:t> до </a:t>
            </a:r>
            <a:r>
              <a:rPr lang="ru-RU" sz="1800" i="1" dirty="0" err="1" smtClean="0"/>
              <a:t>світового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рівня</a:t>
            </a:r>
            <a:r>
              <a:rPr lang="ru-RU" sz="1800" i="1" dirty="0" smtClean="0"/>
              <a:t>. У 1958 </a:t>
            </a:r>
            <a:r>
              <a:rPr lang="ru-RU" sz="1800" i="1" dirty="0" err="1" smtClean="0"/>
              <a:t>році</a:t>
            </a:r>
            <a:r>
              <a:rPr lang="ru-RU" sz="1800" i="1" dirty="0" smtClean="0"/>
              <a:t> на </a:t>
            </a:r>
            <a:r>
              <a:rPr lang="ru-RU" sz="1800" i="1" dirty="0" err="1" smtClean="0"/>
              <a:t>Всесвітній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виставці</a:t>
            </a:r>
            <a:r>
              <a:rPr lang="ru-RU" sz="1800" i="1" dirty="0" smtClean="0"/>
              <a:t> в </a:t>
            </a:r>
            <a:r>
              <a:rPr lang="ru-RU" sz="1800" i="1" dirty="0" err="1" smtClean="0"/>
              <a:t>Брюселі</a:t>
            </a:r>
            <a:r>
              <a:rPr lang="ru-RU" sz="1800" i="1" dirty="0" smtClean="0"/>
              <a:t> (</a:t>
            </a:r>
            <a:r>
              <a:rPr lang="ru-RU" sz="1800" i="1" dirty="0" err="1" smtClean="0"/>
              <a:t>Бельгія</a:t>
            </a:r>
            <a:r>
              <a:rPr lang="ru-RU" sz="1800" i="1" dirty="0" smtClean="0"/>
              <a:t>) </a:t>
            </a:r>
            <a:r>
              <a:rPr lang="ru-RU" sz="1800" i="1" dirty="0" err="1" smtClean="0"/>
              <a:t>фільм</a:t>
            </a:r>
            <a:r>
              <a:rPr lang="ru-RU" sz="1800" i="1" dirty="0" smtClean="0"/>
              <a:t> «Земля» </a:t>
            </a:r>
            <a:r>
              <a:rPr lang="ru-RU" sz="1800" i="1" dirty="0" err="1" smtClean="0"/>
              <a:t>було</a:t>
            </a:r>
            <a:r>
              <a:rPr lang="ru-RU" sz="1800" i="1" dirty="0" smtClean="0"/>
              <a:t> названо у </a:t>
            </a:r>
            <a:r>
              <a:rPr lang="ru-RU" sz="1800" i="1" dirty="0" err="1" smtClean="0"/>
              <a:t>числі</a:t>
            </a:r>
            <a:r>
              <a:rPr lang="ru-RU" sz="1800" i="1" dirty="0" smtClean="0"/>
              <a:t> 12 </a:t>
            </a:r>
            <a:r>
              <a:rPr lang="ru-RU" sz="1800" i="1" dirty="0" err="1" smtClean="0"/>
              <a:t>найкращих</a:t>
            </a:r>
            <a:r>
              <a:rPr lang="ru-RU" sz="1800" i="1" dirty="0" smtClean="0"/>
              <a:t> картин </a:t>
            </a:r>
            <a:r>
              <a:rPr lang="ru-RU" sz="1800" i="1" dirty="0" err="1" smtClean="0"/>
              <a:t>усіх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часів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народів</a:t>
            </a:r>
            <a:r>
              <a:rPr lang="ru-RU" sz="1800" i="1" dirty="0" smtClean="0"/>
              <a:t>. </a:t>
            </a:r>
            <a:r>
              <a:rPr lang="ru-RU" sz="1800" i="1" dirty="0" err="1" smtClean="0"/>
              <a:t>Стилістика</a:t>
            </a:r>
            <a:r>
              <a:rPr lang="ru-RU" sz="1800" i="1" dirty="0" smtClean="0"/>
              <a:t>, створена </a:t>
            </a:r>
            <a:r>
              <a:rPr lang="ru-RU" sz="1800" i="1" dirty="0" err="1" smtClean="0"/>
              <a:t>Довженком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поклала</a:t>
            </a:r>
            <a:r>
              <a:rPr lang="ru-RU" sz="1800" i="1" dirty="0" smtClean="0"/>
              <a:t> початок </a:t>
            </a:r>
            <a:r>
              <a:rPr lang="ru-RU" sz="1800" i="1" dirty="0" err="1" smtClean="0"/>
              <a:t>напряму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який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визначають</a:t>
            </a:r>
            <a:r>
              <a:rPr lang="ru-RU" sz="1800" i="1" dirty="0" smtClean="0"/>
              <a:t> як «</a:t>
            </a:r>
            <a:r>
              <a:rPr lang="ru-RU" sz="1800" i="1" dirty="0" err="1" smtClean="0"/>
              <a:t>українське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поетичне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кіно</a:t>
            </a:r>
            <a:r>
              <a:rPr lang="ru-RU" sz="1800" i="1" dirty="0" smtClean="0"/>
              <a:t>».</a:t>
            </a:r>
          </a:p>
          <a:p>
            <a:endParaRPr lang="ru-RU" dirty="0"/>
          </a:p>
        </p:txBody>
      </p:sp>
      <p:pic>
        <p:nvPicPr>
          <p:cNvPr id="7" name="Picture 2" descr="http://www.rastko.rs/rastko-ukr/au/dovzenko/dovn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642918"/>
            <a:ext cx="341947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0130920080857_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3572"/>
            <a:ext cx="1592570" cy="1194428"/>
          </a:xfrm>
          <a:prstGeom prst="rect">
            <a:avLst/>
          </a:prstGeom>
        </p:spPr>
      </p:pic>
      <p:pic>
        <p:nvPicPr>
          <p:cNvPr id="12" name="Рисунок 11" descr="cine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4316" y="5476882"/>
            <a:ext cx="2129684" cy="1381118"/>
          </a:xfrm>
          <a:prstGeom prst="rect">
            <a:avLst/>
          </a:prstGeom>
        </p:spPr>
      </p:pic>
      <p:pic>
        <p:nvPicPr>
          <p:cNvPr id="11" name="Содержимое 10" descr="kinofilm2011-e1318450877208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042147">
            <a:off x="6688447" y="290371"/>
            <a:ext cx="2229104" cy="1857586"/>
          </a:xfrm>
        </p:spPr>
      </p:pic>
      <p:pic>
        <p:nvPicPr>
          <p:cNvPr id="19458" name="Picture 2" descr="http://i.io.ua/img_su/small/0010/85/00108553_n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0"/>
            <a:ext cx="2857500" cy="43624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75345" y="4429132"/>
            <a:ext cx="2868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Плакат </a:t>
            </a:r>
            <a:r>
              <a:rPr lang="ru-RU" sz="1600" dirty="0" err="1"/>
              <a:t>фільму</a:t>
            </a:r>
            <a:r>
              <a:rPr lang="ru-RU" sz="1600" dirty="0"/>
              <a:t> </a:t>
            </a:r>
            <a:r>
              <a:rPr lang="ru-RU" sz="1600" dirty="0" smtClean="0"/>
              <a:t>«Земля», </a:t>
            </a:r>
            <a:r>
              <a:rPr lang="ru-RU" sz="1600" dirty="0"/>
              <a:t>1930</a:t>
            </a:r>
          </a:p>
        </p:txBody>
      </p:sp>
      <p:pic>
        <p:nvPicPr>
          <p:cNvPr id="19460" name="Picture 4" descr="Наше кино Звенигора скачать торрент бесплатно. . Скачать Звенигора (Александр Довженко) 1928, немое кино, драма, DVDRip без рег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928958" cy="42862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4357694"/>
            <a:ext cx="2928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/>
              <a:t>Плакат фільму </a:t>
            </a:r>
            <a:r>
              <a:rPr lang="ru-RU" sz="1600" dirty="0" smtClean="0"/>
              <a:t>«</a:t>
            </a:r>
            <a:r>
              <a:rPr lang="ru-RU" sz="1600" dirty="0" err="1" smtClean="0"/>
              <a:t>Звенигора</a:t>
            </a:r>
            <a:r>
              <a:rPr lang="ru-RU" sz="1600" dirty="0" smtClean="0"/>
              <a:t>», 1928</a:t>
            </a:r>
            <a:endParaRPr lang="ru-RU" sz="1600" dirty="0"/>
          </a:p>
        </p:txBody>
      </p:sp>
      <p:pic>
        <p:nvPicPr>
          <p:cNvPr id="19462" name="Picture 6" descr="Фильм Александра Довженко&quot;Арсенал&quot;.Суббота.29 января. . 19.0…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1285860"/>
            <a:ext cx="3197361" cy="464347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000364" y="5929330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/>
              <a:t>Плакат фільму</a:t>
            </a:r>
            <a:r>
              <a:rPr lang="ru-RU" sz="1600" dirty="0" smtClean="0"/>
              <a:t> «Арсенал», 1929</a:t>
            </a:r>
            <a:r>
              <a:rPr lang="uk-UA" sz="1600" dirty="0" smtClean="0"/>
              <a:t> </a:t>
            </a: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0130920080857_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3572"/>
            <a:ext cx="1592570" cy="1194428"/>
          </a:xfrm>
          <a:prstGeom prst="rect">
            <a:avLst/>
          </a:prstGeom>
        </p:spPr>
      </p:pic>
      <p:pic>
        <p:nvPicPr>
          <p:cNvPr id="12" name="Рисунок 11" descr="cine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4316" y="5476882"/>
            <a:ext cx="2129684" cy="1381118"/>
          </a:xfrm>
          <a:prstGeom prst="rect">
            <a:avLst/>
          </a:prstGeom>
        </p:spPr>
      </p:pic>
      <p:pic>
        <p:nvPicPr>
          <p:cNvPr id="11" name="Содержимое 10" descr="kinofilm2011-e1318450877208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042147">
            <a:off x="6688447" y="290371"/>
            <a:ext cx="2229104" cy="185758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85720" y="214291"/>
            <a:ext cx="5072098" cy="5643601"/>
          </a:xfrm>
        </p:spPr>
        <p:txBody>
          <a:bodyPr>
            <a:normAutofit/>
          </a:bodyPr>
          <a:lstStyle/>
          <a:p>
            <a:r>
              <a:rPr lang="ru-RU" sz="1800" i="1" dirty="0" smtClean="0"/>
              <a:t>	У </a:t>
            </a:r>
            <a:r>
              <a:rPr lang="ru-RU" sz="1800" i="1" dirty="0"/>
              <a:t>1930 р. в </a:t>
            </a:r>
            <a:r>
              <a:rPr lang="ru-RU" sz="1800" i="1" dirty="0" err="1"/>
              <a:t>Україні</a:t>
            </a:r>
            <a:r>
              <a:rPr lang="ru-RU" sz="1800" i="1" dirty="0"/>
              <a:t> </a:t>
            </a:r>
            <a:r>
              <a:rPr lang="ru-RU" sz="1800" i="1" dirty="0" err="1"/>
              <a:t>з'являється</a:t>
            </a:r>
            <a:r>
              <a:rPr lang="ru-RU" sz="1800" i="1" dirty="0"/>
              <a:t> перший </a:t>
            </a:r>
            <a:r>
              <a:rPr lang="ru-RU" sz="1800" i="1" dirty="0" err="1"/>
              <a:t>звуковий</a:t>
            </a:r>
            <a:r>
              <a:rPr lang="ru-RU" sz="1800" i="1" dirty="0"/>
              <a:t> </a:t>
            </a:r>
            <a:r>
              <a:rPr lang="ru-RU" sz="1800" i="1" dirty="0" err="1"/>
              <a:t>фільм</a:t>
            </a:r>
            <a:r>
              <a:rPr lang="ru-RU" sz="1800" i="1" dirty="0"/>
              <a:t> — документальна </a:t>
            </a:r>
            <a:r>
              <a:rPr lang="ru-RU" sz="1800" i="1" dirty="0" err="1"/>
              <a:t>стрічка</a:t>
            </a:r>
            <a:r>
              <a:rPr lang="ru-RU" sz="1800" i="1" dirty="0"/>
              <a:t> </a:t>
            </a:r>
            <a:r>
              <a:rPr lang="ru-RU" sz="1800" b="1" i="1" dirty="0" err="1"/>
              <a:t>Дзиги</a:t>
            </a:r>
            <a:r>
              <a:rPr lang="ru-RU" sz="1800" b="1" i="1" dirty="0"/>
              <a:t> </a:t>
            </a:r>
            <a:r>
              <a:rPr lang="ru-RU" sz="1800" b="1" i="1" dirty="0" err="1"/>
              <a:t>Вертова</a:t>
            </a:r>
            <a:r>
              <a:rPr lang="ru-RU" sz="1800" b="1" i="1" dirty="0"/>
              <a:t> </a:t>
            </a:r>
            <a:r>
              <a:rPr lang="ru-RU" sz="1800" i="1" dirty="0"/>
              <a:t>«</a:t>
            </a:r>
            <a:r>
              <a:rPr lang="ru-RU" sz="1800" i="1" dirty="0" err="1"/>
              <a:t>Симфонія</a:t>
            </a:r>
            <a:r>
              <a:rPr lang="ru-RU" sz="1800" i="1" dirty="0"/>
              <a:t> </a:t>
            </a:r>
            <a:r>
              <a:rPr lang="ru-RU" sz="1800" i="1" dirty="0" err="1"/>
              <a:t>Донбасу</a:t>
            </a:r>
            <a:r>
              <a:rPr lang="ru-RU" sz="1800" i="1" dirty="0"/>
              <a:t>», а </a:t>
            </a:r>
            <a:r>
              <a:rPr lang="ru-RU" sz="1800" i="1" dirty="0" err="1"/>
              <a:t>наступного</a:t>
            </a:r>
            <a:r>
              <a:rPr lang="ru-RU" sz="1800" i="1" dirty="0"/>
              <a:t> року </a:t>
            </a:r>
            <a:r>
              <a:rPr lang="ru-RU" sz="1800" i="1" dirty="0" err="1"/>
              <a:t>глядачі</a:t>
            </a:r>
            <a:r>
              <a:rPr lang="ru-RU" sz="1800" i="1" dirty="0"/>
              <a:t> </a:t>
            </a:r>
            <a:r>
              <a:rPr lang="ru-RU" sz="1800" i="1" dirty="0" err="1"/>
              <a:t>почули</a:t>
            </a:r>
            <a:r>
              <a:rPr lang="ru-RU" sz="1800" i="1" dirty="0"/>
              <a:t> голоси </a:t>
            </a:r>
            <a:r>
              <a:rPr lang="ru-RU" sz="1800" i="1" dirty="0" err="1"/>
              <a:t>акторів</a:t>
            </a:r>
            <a:r>
              <a:rPr lang="ru-RU" sz="1800" i="1" dirty="0"/>
              <a:t> у </a:t>
            </a:r>
            <a:r>
              <a:rPr lang="ru-RU" sz="1800" i="1" dirty="0" err="1"/>
              <a:t>художньому</a:t>
            </a:r>
            <a:r>
              <a:rPr lang="ru-RU" sz="1800" i="1" dirty="0"/>
              <a:t> </a:t>
            </a:r>
            <a:r>
              <a:rPr lang="ru-RU" sz="1800" i="1" dirty="0" err="1"/>
              <a:t>фільмі</a:t>
            </a:r>
            <a:r>
              <a:rPr lang="ru-RU" sz="1800" i="1" dirty="0"/>
              <a:t> </a:t>
            </a:r>
            <a:r>
              <a:rPr lang="ru-RU" sz="1800" b="1" i="1" dirty="0" err="1"/>
              <a:t>О.Соловйова</a:t>
            </a:r>
            <a:r>
              <a:rPr lang="ru-RU" sz="1800" i="1" dirty="0"/>
              <a:t> «Фронт</a:t>
            </a:r>
            <a:r>
              <a:rPr lang="ru-RU" sz="1800" i="1" dirty="0" smtClean="0"/>
              <a:t>».</a:t>
            </a:r>
            <a:r>
              <a:rPr lang="ru-RU" sz="1800" dirty="0"/>
              <a:t> </a:t>
            </a:r>
            <a:r>
              <a:rPr lang="ru-RU" sz="1800" i="1" dirty="0" err="1"/>
              <a:t>Наприкінці</a:t>
            </a:r>
            <a:r>
              <a:rPr lang="ru-RU" sz="1800" i="1" dirty="0"/>
              <a:t> 1930-х </a:t>
            </a:r>
            <a:r>
              <a:rPr lang="ru-RU" sz="1800" i="1" dirty="0" err="1"/>
              <a:t>тотальний</a:t>
            </a:r>
            <a:r>
              <a:rPr lang="ru-RU" sz="1800" i="1" dirty="0"/>
              <a:t> </a:t>
            </a:r>
            <a:r>
              <a:rPr lang="ru-RU" sz="1800" i="1" dirty="0" err="1"/>
              <a:t>терор</a:t>
            </a:r>
            <a:r>
              <a:rPr lang="ru-RU" sz="1800" i="1" dirty="0"/>
              <a:t> у СРСР </a:t>
            </a:r>
            <a:r>
              <a:rPr lang="ru-RU" sz="1800" i="1" dirty="0" err="1"/>
              <a:t>поєднується</a:t>
            </a:r>
            <a:r>
              <a:rPr lang="ru-RU" sz="1800" i="1" dirty="0"/>
              <a:t> </a:t>
            </a:r>
            <a:r>
              <a:rPr lang="ru-RU" sz="1800" i="1" dirty="0" err="1"/>
              <a:t>з</a:t>
            </a:r>
            <a:r>
              <a:rPr lang="ru-RU" sz="1800" i="1" dirty="0"/>
              <a:t> </a:t>
            </a:r>
            <a:r>
              <a:rPr lang="ru-RU" sz="1800" i="1" dirty="0" err="1"/>
              <a:t>кон'юнктурним</a:t>
            </a:r>
            <a:r>
              <a:rPr lang="ru-RU" sz="1800" i="1" dirty="0"/>
              <a:t> </a:t>
            </a:r>
            <a:r>
              <a:rPr lang="ru-RU" sz="1800" i="1" dirty="0" err="1"/>
              <a:t>поверненням</a:t>
            </a:r>
            <a:r>
              <a:rPr lang="ru-RU" sz="1800" i="1" dirty="0"/>
              <a:t> до </a:t>
            </a:r>
            <a:r>
              <a:rPr lang="ru-RU" sz="1800" i="1" dirty="0" err="1"/>
              <a:t>національно-історичної</a:t>
            </a:r>
            <a:r>
              <a:rPr lang="ru-RU" sz="1800" i="1" dirty="0"/>
              <a:t> тематики. </a:t>
            </a:r>
            <a:r>
              <a:rPr lang="ru-RU" sz="1800" i="1" dirty="0" err="1"/>
              <a:t>Фільми</a:t>
            </a:r>
            <a:r>
              <a:rPr lang="ru-RU" sz="1800" i="1" dirty="0"/>
              <a:t> «Щорс» (1939) </a:t>
            </a:r>
            <a:r>
              <a:rPr lang="ru-RU" sz="1800" b="1" i="1" dirty="0" err="1"/>
              <a:t>Олександра</a:t>
            </a:r>
            <a:r>
              <a:rPr lang="ru-RU" sz="1800" b="1" i="1" dirty="0"/>
              <a:t> </a:t>
            </a:r>
            <a:r>
              <a:rPr lang="ru-RU" sz="1800" b="1" i="1" dirty="0" err="1"/>
              <a:t>Довженка</a:t>
            </a:r>
            <a:r>
              <a:rPr lang="ru-RU" sz="1800" b="1" i="1" dirty="0"/>
              <a:t> </a:t>
            </a:r>
            <a:r>
              <a:rPr lang="ru-RU" sz="1800" i="1" dirty="0" err="1"/>
              <a:t>і</a:t>
            </a:r>
            <a:r>
              <a:rPr lang="ru-RU" sz="1800" i="1" dirty="0"/>
              <a:t> «Богдан </a:t>
            </a:r>
            <a:r>
              <a:rPr lang="ru-RU" sz="1800" i="1" dirty="0" err="1"/>
              <a:t>Хмельницький</a:t>
            </a:r>
            <a:r>
              <a:rPr lang="ru-RU" sz="1800" i="1" dirty="0"/>
              <a:t>» (1941) </a:t>
            </a:r>
            <a:r>
              <a:rPr lang="ru-RU" sz="1800" b="1" i="1" dirty="0" err="1" smtClean="0"/>
              <a:t>Ігоря</a:t>
            </a:r>
            <a:r>
              <a:rPr lang="ru-RU" sz="1800" b="1" i="1" dirty="0" smtClean="0"/>
              <a:t> </a:t>
            </a:r>
            <a:r>
              <a:rPr lang="ru-RU" sz="1800" b="1" i="1" dirty="0" err="1"/>
              <a:t>Савченка</a:t>
            </a:r>
            <a:r>
              <a:rPr lang="ru-RU" sz="1800" b="1" i="1" dirty="0"/>
              <a:t> </a:t>
            </a:r>
            <a:r>
              <a:rPr lang="ru-RU" sz="1800" i="1" dirty="0"/>
              <a:t>— </a:t>
            </a:r>
            <a:r>
              <a:rPr lang="ru-RU" sz="1800" i="1" dirty="0" err="1"/>
              <a:t>дивовижне</a:t>
            </a:r>
            <a:r>
              <a:rPr lang="ru-RU" sz="1800" i="1" dirty="0"/>
              <a:t> </a:t>
            </a:r>
            <a:r>
              <a:rPr lang="ru-RU" sz="1800" i="1" dirty="0" err="1"/>
              <a:t>поєднання</a:t>
            </a:r>
            <a:r>
              <a:rPr lang="ru-RU" sz="1800" i="1" dirty="0"/>
              <a:t> </a:t>
            </a:r>
            <a:r>
              <a:rPr lang="ru-RU" sz="1800" i="1" dirty="0" err="1"/>
              <a:t>вимушеної</a:t>
            </a:r>
            <a:r>
              <a:rPr lang="ru-RU" sz="1800" i="1" dirty="0"/>
              <a:t> </a:t>
            </a:r>
            <a:r>
              <a:rPr lang="ru-RU" sz="1800" i="1" dirty="0" err="1"/>
              <a:t>заангажованості</a:t>
            </a:r>
            <a:r>
              <a:rPr lang="ru-RU" sz="1800" i="1" dirty="0"/>
              <a:t> </a:t>
            </a:r>
            <a:r>
              <a:rPr lang="ru-RU" sz="1800" i="1" dirty="0" err="1"/>
              <a:t>держзамовлення</a:t>
            </a:r>
            <a:r>
              <a:rPr lang="ru-RU" sz="1800" i="1" dirty="0"/>
              <a:t> </a:t>
            </a:r>
            <a:r>
              <a:rPr lang="ru-RU" sz="1800" i="1" dirty="0" err="1"/>
              <a:t>і</a:t>
            </a:r>
            <a:r>
              <a:rPr lang="ru-RU" sz="1800" i="1" dirty="0"/>
              <a:t> </a:t>
            </a:r>
            <a:r>
              <a:rPr lang="ru-RU" sz="1800" i="1" dirty="0" err="1"/>
              <a:t>очевидної</a:t>
            </a:r>
            <a:r>
              <a:rPr lang="ru-RU" sz="1800" i="1" dirty="0"/>
              <a:t> </a:t>
            </a:r>
            <a:r>
              <a:rPr lang="ru-RU" sz="1800" i="1" dirty="0" err="1"/>
              <a:t>режисерської</a:t>
            </a:r>
            <a:r>
              <a:rPr lang="ru-RU" sz="1800" i="1" dirty="0"/>
              <a:t> та </a:t>
            </a:r>
            <a:r>
              <a:rPr lang="ru-RU" sz="1800" i="1" dirty="0" err="1"/>
              <a:t>акторської</a:t>
            </a:r>
            <a:r>
              <a:rPr lang="ru-RU" sz="1800" i="1" dirty="0"/>
              <a:t> </a:t>
            </a:r>
            <a:r>
              <a:rPr lang="ru-RU" sz="1800" i="1" dirty="0" err="1"/>
              <a:t>обдарованості</a:t>
            </a:r>
            <a:r>
              <a:rPr lang="ru-RU" sz="1800" i="1" dirty="0"/>
              <a:t>.</a:t>
            </a:r>
          </a:p>
        </p:txBody>
      </p:sp>
      <p:pic>
        <p:nvPicPr>
          <p:cNvPr id="7" name="Picture 2" descr="http://megogo.net/s/data/poster/6/5:172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1071546"/>
            <a:ext cx="316706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72132" y="5572140"/>
            <a:ext cx="3107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«</a:t>
            </a:r>
            <a:r>
              <a:rPr lang="ru-RU" sz="1600" dirty="0" err="1"/>
              <a:t>Симфонія</a:t>
            </a:r>
            <a:r>
              <a:rPr lang="ru-RU" sz="1600" dirty="0"/>
              <a:t> </a:t>
            </a:r>
            <a:r>
              <a:rPr lang="ru-RU" sz="1600" dirty="0" err="1"/>
              <a:t>Донбасу</a:t>
            </a:r>
            <a:r>
              <a:rPr lang="ru-RU" sz="1600" dirty="0"/>
              <a:t>», </a:t>
            </a:r>
            <a:r>
              <a:rPr lang="ru-RU" sz="1600" dirty="0" smtClean="0"/>
              <a:t> 1930</a:t>
            </a: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0130920080857_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3572"/>
            <a:ext cx="1592570" cy="1194428"/>
          </a:xfrm>
          <a:prstGeom prst="rect">
            <a:avLst/>
          </a:prstGeom>
        </p:spPr>
      </p:pic>
      <p:pic>
        <p:nvPicPr>
          <p:cNvPr id="12" name="Рисунок 11" descr="cine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4316" y="5476882"/>
            <a:ext cx="2129684" cy="1381118"/>
          </a:xfrm>
          <a:prstGeom prst="rect">
            <a:avLst/>
          </a:prstGeom>
        </p:spPr>
      </p:pic>
      <p:pic>
        <p:nvPicPr>
          <p:cNvPr id="11" name="Содержимое 10" descr="kinofilm2011-e1318450877208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042147">
            <a:off x="6688447" y="290371"/>
            <a:ext cx="2229104" cy="185758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2" y="214291"/>
            <a:ext cx="7358114" cy="2428891"/>
          </a:xfrm>
        </p:spPr>
        <p:txBody>
          <a:bodyPr>
            <a:normAutofit lnSpcReduction="10000"/>
          </a:bodyPr>
          <a:lstStyle/>
          <a:p>
            <a:r>
              <a:rPr lang="ru-RU" sz="1800" i="1" dirty="0" smtClean="0"/>
              <a:t>	</a:t>
            </a:r>
            <a:r>
              <a:rPr lang="ru-RU" sz="1800" i="1" dirty="0" err="1" smtClean="0"/>
              <a:t>Українське</a:t>
            </a:r>
            <a:r>
              <a:rPr lang="ru-RU" sz="1800" i="1" dirty="0" smtClean="0"/>
              <a:t> </a:t>
            </a:r>
            <a:r>
              <a:rPr lang="ru-RU" sz="1800" i="1" dirty="0" err="1"/>
              <a:t>кіно</a:t>
            </a:r>
            <a:r>
              <a:rPr lang="ru-RU" sz="1800" i="1" dirty="0"/>
              <a:t> </a:t>
            </a:r>
            <a:r>
              <a:rPr lang="ru-RU" sz="1800" i="1" dirty="0" err="1"/>
              <a:t>часів</a:t>
            </a:r>
            <a:r>
              <a:rPr lang="ru-RU" sz="1800" i="1" dirty="0"/>
              <a:t> </a:t>
            </a:r>
            <a:r>
              <a:rPr lang="ru-RU" sz="1800" i="1" dirty="0" err="1"/>
              <a:t>Другої</a:t>
            </a:r>
            <a:r>
              <a:rPr lang="ru-RU" sz="1800" i="1" dirty="0"/>
              <a:t> </a:t>
            </a:r>
            <a:r>
              <a:rPr lang="ru-RU" sz="1800" i="1" dirty="0" err="1"/>
              <a:t>світової</a:t>
            </a:r>
            <a:r>
              <a:rPr lang="ru-RU" sz="1800" i="1" dirty="0"/>
              <a:t> </a:t>
            </a:r>
            <a:r>
              <a:rPr lang="ru-RU" sz="1800" i="1" dirty="0" err="1"/>
              <a:t>війни</a:t>
            </a:r>
            <a:r>
              <a:rPr lang="ru-RU" sz="1800" i="1" dirty="0"/>
              <a:t>, </a:t>
            </a:r>
            <a:r>
              <a:rPr lang="ru-RU" sz="1800" i="1" dirty="0" err="1"/>
              <a:t>частково</a:t>
            </a:r>
            <a:r>
              <a:rPr lang="ru-RU" sz="1800" i="1" dirty="0"/>
              <a:t> </a:t>
            </a:r>
            <a:r>
              <a:rPr lang="ru-RU" sz="1800" i="1" dirty="0" err="1"/>
              <a:t>евакуйоване</a:t>
            </a:r>
            <a:r>
              <a:rPr lang="ru-RU" sz="1800" i="1" dirty="0"/>
              <a:t> на </a:t>
            </a:r>
            <a:r>
              <a:rPr lang="ru-RU" sz="1800" i="1" dirty="0" err="1"/>
              <a:t>схід</a:t>
            </a:r>
            <a:r>
              <a:rPr lang="ru-RU" sz="1800" i="1" dirty="0"/>
              <a:t>, </a:t>
            </a:r>
            <a:r>
              <a:rPr lang="ru-RU" sz="1800" i="1" dirty="0" err="1"/>
              <a:t>було</a:t>
            </a:r>
            <a:r>
              <a:rPr lang="ru-RU" sz="1800" i="1" dirty="0"/>
              <a:t> </a:t>
            </a:r>
            <a:r>
              <a:rPr lang="ru-RU" sz="1800" i="1" dirty="0" err="1"/>
              <a:t>переважно</a:t>
            </a:r>
            <a:r>
              <a:rPr lang="ru-RU" sz="1800" i="1" dirty="0"/>
              <a:t> </a:t>
            </a:r>
            <a:r>
              <a:rPr lang="ru-RU" sz="1800" i="1" dirty="0" err="1"/>
              <a:t>підпорядковане</a:t>
            </a:r>
            <a:r>
              <a:rPr lang="ru-RU" sz="1800" i="1" dirty="0"/>
              <a:t> </a:t>
            </a:r>
            <a:r>
              <a:rPr lang="ru-RU" sz="1800" i="1" dirty="0" err="1"/>
              <a:t>ідеологічним</a:t>
            </a:r>
            <a:r>
              <a:rPr lang="ru-RU" sz="1800" i="1" dirty="0"/>
              <a:t> </a:t>
            </a:r>
            <a:r>
              <a:rPr lang="ru-RU" sz="1800" i="1" dirty="0" err="1"/>
              <a:t>завданням</a:t>
            </a:r>
            <a:r>
              <a:rPr lang="ru-RU" sz="1800" i="1" dirty="0"/>
              <a:t> </a:t>
            </a:r>
            <a:r>
              <a:rPr lang="ru-RU" sz="1800" i="1" dirty="0" err="1"/>
              <a:t>воєнної</a:t>
            </a:r>
            <a:r>
              <a:rPr lang="ru-RU" sz="1800" i="1" dirty="0"/>
              <a:t> </a:t>
            </a:r>
            <a:r>
              <a:rPr lang="ru-RU" sz="1800" i="1" dirty="0" err="1"/>
              <a:t>доби</a:t>
            </a:r>
            <a:r>
              <a:rPr lang="ru-RU" sz="1800" i="1" dirty="0"/>
              <a:t>. Разом </a:t>
            </a:r>
            <a:r>
              <a:rPr lang="ru-RU" sz="1800" i="1" dirty="0" err="1"/>
              <a:t>з</a:t>
            </a:r>
            <a:r>
              <a:rPr lang="ru-RU" sz="1800" i="1" dirty="0"/>
              <a:t> </a:t>
            </a:r>
            <a:r>
              <a:rPr lang="ru-RU" sz="1800" i="1" dirty="0" err="1"/>
              <a:t>тим</a:t>
            </a:r>
            <a:r>
              <a:rPr lang="ru-RU" sz="1800" i="1" dirty="0"/>
              <a:t>, у </a:t>
            </a:r>
            <a:r>
              <a:rPr lang="ru-RU" sz="1800" i="1" dirty="0" err="1"/>
              <a:t>цей</a:t>
            </a:r>
            <a:r>
              <a:rPr lang="ru-RU" sz="1800" i="1" dirty="0"/>
              <a:t> час </a:t>
            </a:r>
            <a:r>
              <a:rPr lang="ru-RU" sz="1800" i="1" dirty="0" err="1"/>
              <a:t>були</a:t>
            </a:r>
            <a:r>
              <a:rPr lang="ru-RU" sz="1800" i="1" dirty="0"/>
              <a:t> </a:t>
            </a:r>
            <a:r>
              <a:rPr lang="ru-RU" sz="1800" i="1" dirty="0" err="1"/>
              <a:t>зняті</a:t>
            </a:r>
            <a:r>
              <a:rPr lang="ru-RU" sz="1800" i="1" dirty="0"/>
              <a:t> </a:t>
            </a:r>
            <a:r>
              <a:rPr lang="ru-RU" sz="1800" i="1" dirty="0" err="1"/>
              <a:t>і</a:t>
            </a:r>
            <a:r>
              <a:rPr lang="ru-RU" sz="1800" i="1" dirty="0"/>
              <a:t> </a:t>
            </a:r>
            <a:r>
              <a:rPr lang="ru-RU" sz="1800" i="1" dirty="0" err="1"/>
              <a:t>справжні</a:t>
            </a:r>
            <a:r>
              <a:rPr lang="ru-RU" sz="1800" i="1" dirty="0"/>
              <a:t> </a:t>
            </a:r>
            <a:r>
              <a:rPr lang="ru-RU" sz="1800" i="1" dirty="0" err="1"/>
              <a:t>кіношедеври</a:t>
            </a:r>
            <a:r>
              <a:rPr lang="ru-RU" sz="1800" i="1" dirty="0"/>
              <a:t>. До них </a:t>
            </a:r>
            <a:r>
              <a:rPr lang="ru-RU" sz="1800" i="1" dirty="0" err="1"/>
              <a:t>можна</a:t>
            </a:r>
            <a:r>
              <a:rPr lang="ru-RU" sz="1800" i="1" dirty="0"/>
              <a:t> </a:t>
            </a:r>
            <a:r>
              <a:rPr lang="ru-RU" sz="1800" i="1" dirty="0" err="1"/>
              <a:t>віднести</a:t>
            </a:r>
            <a:r>
              <a:rPr lang="ru-RU" sz="1800" i="1" dirty="0"/>
              <a:t> </a:t>
            </a:r>
            <a:r>
              <a:rPr lang="ru-RU" sz="1800" i="1" dirty="0" err="1"/>
              <a:t>фільм</a:t>
            </a:r>
            <a:r>
              <a:rPr lang="ru-RU" sz="1800" i="1" dirty="0"/>
              <a:t> «</a:t>
            </a:r>
            <a:r>
              <a:rPr lang="ru-RU" sz="1800" i="1" dirty="0" err="1"/>
              <a:t>Райдуга</a:t>
            </a:r>
            <a:r>
              <a:rPr lang="ru-RU" sz="1800" i="1" dirty="0"/>
              <a:t>» </a:t>
            </a:r>
            <a:r>
              <a:rPr lang="ru-RU" sz="1800" b="1" i="1" dirty="0"/>
              <a:t>Марка </a:t>
            </a:r>
            <a:r>
              <a:rPr lang="ru-RU" sz="1800" b="1" i="1" dirty="0" err="1"/>
              <a:t>Донського</a:t>
            </a:r>
            <a:r>
              <a:rPr lang="ru-RU" sz="1800" b="1" i="1" dirty="0"/>
              <a:t> </a:t>
            </a:r>
            <a:r>
              <a:rPr lang="ru-RU" sz="1800" i="1" dirty="0"/>
              <a:t>за </a:t>
            </a:r>
            <a:r>
              <a:rPr lang="ru-RU" sz="1800" i="1" dirty="0" err="1"/>
              <a:t>сценарієм</a:t>
            </a:r>
            <a:r>
              <a:rPr lang="ru-RU" sz="1800" i="1" dirty="0"/>
              <a:t> </a:t>
            </a:r>
            <a:r>
              <a:rPr lang="ru-RU" sz="1800" i="1" dirty="0" err="1"/>
              <a:t>Ванди</a:t>
            </a:r>
            <a:r>
              <a:rPr lang="ru-RU" sz="1800" i="1" dirty="0"/>
              <a:t> </a:t>
            </a:r>
            <a:r>
              <a:rPr lang="ru-RU" sz="1800" i="1" dirty="0" err="1" smtClean="0"/>
              <a:t>Василевської</a:t>
            </a:r>
            <a:r>
              <a:rPr lang="ru-RU" sz="1800" i="1" dirty="0" smtClean="0"/>
              <a:t> (</a:t>
            </a:r>
            <a:r>
              <a:rPr lang="ru-RU" sz="1800" i="1" dirty="0" err="1" smtClean="0"/>
              <a:t>фільм</a:t>
            </a:r>
            <a:r>
              <a:rPr lang="ru-RU" sz="1800" i="1" dirty="0" smtClean="0"/>
              <a:t> </a:t>
            </a:r>
            <a:r>
              <a:rPr lang="ru-RU" sz="1800" i="1" dirty="0" err="1"/>
              <a:t>здобув</a:t>
            </a:r>
            <a:r>
              <a:rPr lang="ru-RU" sz="1800" i="1" dirty="0"/>
              <a:t> низку </a:t>
            </a:r>
            <a:r>
              <a:rPr lang="ru-RU" sz="1800" i="1" dirty="0" err="1"/>
              <a:t>міжнародних</a:t>
            </a:r>
            <a:r>
              <a:rPr lang="ru-RU" sz="1800" i="1" dirty="0"/>
              <a:t> </a:t>
            </a:r>
            <a:r>
              <a:rPr lang="ru-RU" sz="1800" i="1" dirty="0" err="1"/>
              <a:t>нагород</a:t>
            </a:r>
            <a:r>
              <a:rPr lang="ru-RU" sz="1800" i="1" dirty="0"/>
              <a:t>, </a:t>
            </a:r>
            <a:r>
              <a:rPr lang="ru-RU" sz="1800" i="1" dirty="0" err="1"/>
              <a:t>серед</a:t>
            </a:r>
            <a:r>
              <a:rPr lang="ru-RU" sz="1800" i="1" dirty="0"/>
              <a:t> них </a:t>
            </a:r>
            <a:r>
              <a:rPr lang="ru-RU" sz="1800" i="1" dirty="0" err="1"/>
              <a:t>премія</a:t>
            </a:r>
            <a:r>
              <a:rPr lang="ru-RU" sz="1800" i="1" dirty="0"/>
              <a:t> «Оскар» (1944) в </a:t>
            </a:r>
            <a:r>
              <a:rPr lang="ru-RU" sz="1800" i="1" dirty="0" err="1"/>
              <a:t>номінації</a:t>
            </a:r>
            <a:r>
              <a:rPr lang="ru-RU" sz="1800" i="1" dirty="0"/>
              <a:t> «</a:t>
            </a:r>
            <a:r>
              <a:rPr lang="ru-RU" sz="1800" i="1" dirty="0" err="1"/>
              <a:t>кращий</a:t>
            </a:r>
            <a:r>
              <a:rPr lang="ru-RU" sz="1800" i="1" dirty="0"/>
              <a:t> </a:t>
            </a:r>
            <a:r>
              <a:rPr lang="ru-RU" sz="1800" i="1" dirty="0" err="1"/>
              <a:t>іноземний</a:t>
            </a:r>
            <a:r>
              <a:rPr lang="ru-RU" sz="1800" i="1" dirty="0"/>
              <a:t> </a:t>
            </a:r>
            <a:r>
              <a:rPr lang="ru-RU" sz="1800" i="1" dirty="0" err="1"/>
              <a:t>фільм</a:t>
            </a:r>
            <a:r>
              <a:rPr lang="ru-RU" sz="1800" i="1" dirty="0" smtClean="0"/>
              <a:t>») та </a:t>
            </a:r>
            <a:r>
              <a:rPr lang="ru-RU" sz="1800" i="1" dirty="0" err="1" smtClean="0"/>
              <a:t>сценарій</a:t>
            </a:r>
            <a:r>
              <a:rPr lang="ru-RU" sz="1800" i="1" dirty="0" smtClean="0"/>
              <a:t> </a:t>
            </a:r>
            <a:r>
              <a:rPr lang="ru-RU" sz="1800" b="1" i="1" dirty="0" err="1"/>
              <a:t>Олександра</a:t>
            </a:r>
            <a:r>
              <a:rPr lang="ru-RU" sz="1800" b="1" i="1" dirty="0"/>
              <a:t> </a:t>
            </a:r>
            <a:r>
              <a:rPr lang="ru-RU" sz="1800" b="1" i="1" dirty="0" err="1"/>
              <a:t>Довженка</a:t>
            </a:r>
            <a:r>
              <a:rPr lang="ru-RU" sz="1800" b="1" i="1" dirty="0"/>
              <a:t> </a:t>
            </a:r>
            <a:r>
              <a:rPr lang="ru-RU" sz="1800" i="1" dirty="0"/>
              <a:t>«</a:t>
            </a:r>
            <a:r>
              <a:rPr lang="ru-RU" sz="1800" i="1" dirty="0" err="1"/>
              <a:t>Україна</a:t>
            </a:r>
            <a:r>
              <a:rPr lang="ru-RU" sz="1800" i="1" dirty="0"/>
              <a:t> в </a:t>
            </a:r>
            <a:r>
              <a:rPr lang="ru-RU" sz="1800" i="1" dirty="0" err="1"/>
              <a:t>огні</a:t>
            </a:r>
            <a:r>
              <a:rPr lang="ru-RU" sz="1800" i="1" dirty="0"/>
              <a:t>», </a:t>
            </a:r>
            <a:r>
              <a:rPr lang="ru-RU" sz="1800" i="1" dirty="0" err="1"/>
              <a:t>який</a:t>
            </a:r>
            <a:r>
              <a:rPr lang="ru-RU" sz="1800" i="1" dirty="0"/>
              <a:t> </a:t>
            </a:r>
            <a:r>
              <a:rPr lang="ru-RU" sz="1800" i="1" dirty="0" err="1"/>
              <a:t>Сталін</a:t>
            </a:r>
            <a:r>
              <a:rPr lang="ru-RU" sz="1800" i="1" dirty="0"/>
              <a:t> </a:t>
            </a:r>
            <a:r>
              <a:rPr lang="ru-RU" sz="1800" i="1" dirty="0" err="1"/>
              <a:t>спочатку</a:t>
            </a:r>
            <a:r>
              <a:rPr lang="ru-RU" sz="1800" i="1" dirty="0"/>
              <a:t> </a:t>
            </a:r>
            <a:r>
              <a:rPr lang="ru-RU" sz="1800" i="1" dirty="0" err="1"/>
              <a:t>сприйняв</a:t>
            </a:r>
            <a:r>
              <a:rPr lang="ru-RU" sz="1800" i="1" dirty="0"/>
              <a:t> </a:t>
            </a:r>
            <a:r>
              <a:rPr lang="ru-RU" sz="1800" i="1" dirty="0" err="1"/>
              <a:t>схвально</a:t>
            </a:r>
            <a:r>
              <a:rPr lang="ru-RU" sz="1800" i="1" dirty="0"/>
              <a:t>, </a:t>
            </a:r>
            <a:r>
              <a:rPr lang="ru-RU" sz="1800" i="1" dirty="0" err="1"/>
              <a:t>потім</a:t>
            </a:r>
            <a:r>
              <a:rPr lang="ru-RU" sz="1800" i="1" dirty="0"/>
              <a:t> </a:t>
            </a:r>
            <a:r>
              <a:rPr lang="ru-RU" sz="1800" i="1" dirty="0" err="1"/>
              <a:t>було</a:t>
            </a:r>
            <a:r>
              <a:rPr lang="ru-RU" sz="1800" i="1" dirty="0"/>
              <a:t> </a:t>
            </a:r>
            <a:r>
              <a:rPr lang="ru-RU" sz="1800" i="1" dirty="0" err="1"/>
              <a:t>піддано</a:t>
            </a:r>
            <a:r>
              <a:rPr lang="ru-RU" sz="1800" i="1" dirty="0"/>
              <a:t> </a:t>
            </a:r>
            <a:r>
              <a:rPr lang="ru-RU" sz="1800" i="1" dirty="0" err="1"/>
              <a:t>розгромній</a:t>
            </a:r>
            <a:r>
              <a:rPr lang="ru-RU" sz="1800" i="1" dirty="0"/>
              <a:t> </a:t>
            </a:r>
            <a:r>
              <a:rPr lang="ru-RU" sz="1800" i="1" dirty="0" err="1"/>
              <a:t>критиці</a:t>
            </a:r>
            <a:r>
              <a:rPr lang="ru-RU" sz="1800" i="1" dirty="0"/>
              <a:t>, а автора — </a:t>
            </a:r>
            <a:r>
              <a:rPr lang="ru-RU" sz="1800" i="1" dirty="0" err="1"/>
              <a:t>шельмуванню</a:t>
            </a:r>
            <a:r>
              <a:rPr lang="ru-RU" sz="1800" i="1" dirty="0"/>
              <a:t>. </a:t>
            </a:r>
          </a:p>
        </p:txBody>
      </p:sp>
      <p:pic>
        <p:nvPicPr>
          <p:cNvPr id="7" name="Picture 4" descr="http://www.kinoru.ru/published/publicdata/KINORU1/attachments/SC/products_pictures/1291676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71744"/>
            <a:ext cx="3786181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ОТЕЧЕСТВЕННЫХ КИНОФИЛЬМОВ - ВЕЛИКОЛЕПНАЯ СОТНЯ - Каталог статей - Тинейджер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10" y="2571744"/>
            <a:ext cx="3929090" cy="3357562"/>
          </a:xfrm>
          <a:prstGeom prst="rect">
            <a:avLst/>
          </a:prstGeom>
          <a:noFill/>
        </p:spPr>
      </p:pic>
      <p:pic>
        <p:nvPicPr>
          <p:cNvPr id="8" name="Picture 2" descr="http://movister.ru/thumbs/images/1287437156.583056_jpg_180x240_crop_upscale_q8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3500438"/>
            <a:ext cx="22177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301</Words>
  <Application>Microsoft Office PowerPoint</Application>
  <PresentationFormat>Экран (4:3)</PresentationFormat>
  <Paragraphs>70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Український кінематограф</vt:lpstr>
      <vt:lpstr>Перші кінознімання </vt:lpstr>
      <vt:lpstr>Слайд 3</vt:lpstr>
      <vt:lpstr>Кіно Сталінського періоду</vt:lpstr>
      <vt:lpstr>Слайд 5</vt:lpstr>
      <vt:lpstr>Слайд 6</vt:lpstr>
      <vt:lpstr>Слайд 7</vt:lpstr>
      <vt:lpstr>Слайд 8</vt:lpstr>
      <vt:lpstr>Слайд 9</vt:lpstr>
      <vt:lpstr>Кіно «відлиги»</vt:lpstr>
      <vt:lpstr>Слайд 11</vt:lpstr>
      <vt:lpstr>Слайд 12</vt:lpstr>
      <vt:lpstr>Українське поетичне кіно</vt:lpstr>
      <vt:lpstr>Слайд 14</vt:lpstr>
      <vt:lpstr>Слайд 15</vt:lpstr>
      <vt:lpstr>Радянське кіно України 1970-80-х років</vt:lpstr>
      <vt:lpstr>Слайд 17</vt:lpstr>
      <vt:lpstr>Слайд 18</vt:lpstr>
      <vt:lpstr>Слайд 19</vt:lpstr>
      <vt:lpstr>Кіно „перебудови“</vt:lpstr>
      <vt:lpstr>Слайд 21</vt:lpstr>
      <vt:lpstr>Сучасність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Український кінематограф</dc:title>
  <dc:creator>Евгения</dc:creator>
  <cp:lastModifiedBy>Евгения</cp:lastModifiedBy>
  <cp:revision>35</cp:revision>
  <dcterms:created xsi:type="dcterms:W3CDTF">2015-04-15T09:44:09Z</dcterms:created>
  <dcterms:modified xsi:type="dcterms:W3CDTF">2015-04-16T21:04:24Z</dcterms:modified>
</cp:coreProperties>
</file>